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1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212843"/>
              </p:ext>
            </p:extLst>
          </p:nvPr>
        </p:nvGraphicFramePr>
        <p:xfrm>
          <a:off x="179512" y="1676044"/>
          <a:ext cx="8784976" cy="50208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Západní</a:t>
                      </a:r>
                      <a:r>
                        <a:rPr lang="en-US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4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svět</a:t>
                      </a:r>
                      <a:r>
                        <a:rPr lang="en-US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70. a 80. </a:t>
                      </a:r>
                      <a:r>
                        <a:rPr lang="en-US" sz="14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letech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2.2.15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11.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7. 2012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Západní Evropa 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USA ve druhé polovině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2969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shrnuje základní informace o historickém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vývoji v období 70. a 80. let v západní Evropě a v USA.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767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k doplnění výkladu v hodině a jako studijní pomůcka pro žáky.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2969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se osvědčil, pomohl ke zatraktivnění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výkladu a přispěl k jeho lepšímu pochopení a zapamatování.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534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Západní</a:t>
            </a:r>
            <a:r>
              <a:rPr lang="en-US" dirty="0"/>
              <a:t> </a:t>
            </a:r>
            <a:r>
              <a:rPr lang="en-US" dirty="0" err="1"/>
              <a:t>svět</a:t>
            </a:r>
            <a:r>
              <a:rPr lang="en-US" dirty="0"/>
              <a:t> v 70. a 80. </a:t>
            </a:r>
            <a:r>
              <a:rPr lang="en-US" dirty="0" err="1"/>
              <a:t>letech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ekonomické stagnace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Končí doba poválečného hospodářského růstu</a:t>
            </a:r>
          </a:p>
          <a:p>
            <a:r>
              <a:rPr lang="cs-CZ" dirty="0" smtClean="0"/>
              <a:t>Období hospodářských obtíží</a:t>
            </a:r>
          </a:p>
          <a:p>
            <a:pPr lvl="1"/>
            <a:r>
              <a:rPr lang="cs-CZ" dirty="0" smtClean="0"/>
              <a:t>Inflace</a:t>
            </a:r>
          </a:p>
          <a:p>
            <a:pPr lvl="1"/>
            <a:r>
              <a:rPr lang="cs-CZ" dirty="0" smtClean="0"/>
              <a:t>Nezaměstnanost</a:t>
            </a:r>
          </a:p>
          <a:p>
            <a:r>
              <a:rPr lang="cs-CZ" dirty="0" smtClean="0"/>
              <a:t>1971 propadá se hodnota dolaru</a:t>
            </a:r>
          </a:p>
          <a:p>
            <a:r>
              <a:rPr lang="cs-CZ" dirty="0" smtClean="0"/>
              <a:t>Konec zlatého standardu dolaru</a:t>
            </a:r>
          </a:p>
          <a:p>
            <a:r>
              <a:rPr lang="cs-CZ" dirty="0" smtClean="0"/>
              <a:t>1973 ropný šok</a:t>
            </a:r>
          </a:p>
          <a:p>
            <a:pPr lvl="1"/>
            <a:r>
              <a:rPr lang="cs-CZ" dirty="0" smtClean="0"/>
              <a:t>Prudké zvýšení cen ropy a ropných produktů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Ropa základní energetická a průmyslová surovina</a:t>
            </a:r>
          </a:p>
          <a:p>
            <a:r>
              <a:rPr lang="cs-CZ" dirty="0" smtClean="0"/>
              <a:t>Státy se musí novým podmínkám přizpůsobovat</a:t>
            </a:r>
          </a:p>
          <a:p>
            <a:r>
              <a:rPr lang="cs-CZ" dirty="0" smtClean="0"/>
              <a:t>SRN – několik víkendů platí zákaz jízdy automobilem</a:t>
            </a:r>
          </a:p>
          <a:p>
            <a:r>
              <a:rPr lang="cs-CZ" dirty="0" smtClean="0"/>
              <a:t>Z úsporných důvodů v některých zemích zavedena maximální povolená rychlost</a:t>
            </a:r>
          </a:p>
          <a:p>
            <a:r>
              <a:rPr lang="cs-CZ" dirty="0" smtClean="0"/>
              <a:t>Výroba automobilů s nízkou spotřebou</a:t>
            </a:r>
          </a:p>
          <a:p>
            <a:pPr lvl="1"/>
            <a:r>
              <a:rPr lang="cs-CZ" dirty="0" smtClean="0"/>
              <a:t>Úsporné technologie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Aféra </a:t>
            </a:r>
            <a:r>
              <a:rPr lang="cs-CZ" dirty="0" err="1" smtClean="0"/>
              <a:t>Watergate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USA složitá situace v hospodářství</a:t>
            </a:r>
          </a:p>
          <a:p>
            <a:r>
              <a:rPr lang="cs-CZ" dirty="0" smtClean="0"/>
              <a:t>Vietnamská válka probíhá do roku 1973</a:t>
            </a:r>
          </a:p>
          <a:p>
            <a:pPr lvl="1"/>
            <a:r>
              <a:rPr lang="cs-CZ" dirty="0" smtClean="0"/>
              <a:t>Trauma pro USA, nejbohatší a nejsilnější stát</a:t>
            </a:r>
          </a:p>
          <a:p>
            <a:r>
              <a:rPr lang="cs-CZ" dirty="0" smtClean="0"/>
              <a:t>Prezidentem Richard </a:t>
            </a:r>
            <a:r>
              <a:rPr lang="cs-CZ" dirty="0" err="1" smtClean="0"/>
              <a:t>Nixon</a:t>
            </a:r>
            <a:r>
              <a:rPr lang="cs-CZ" dirty="0" smtClean="0"/>
              <a:t> (1969 – 1974)</a:t>
            </a:r>
          </a:p>
          <a:p>
            <a:r>
              <a:rPr lang="cs-CZ" dirty="0" smtClean="0"/>
              <a:t>1972 – během prezidentské kampaně došlo k vloupání do budovy </a:t>
            </a:r>
            <a:r>
              <a:rPr lang="cs-CZ" dirty="0" err="1" smtClean="0"/>
              <a:t>Watergate</a:t>
            </a:r>
            <a:r>
              <a:rPr lang="cs-CZ" dirty="0"/>
              <a:t> </a:t>
            </a:r>
            <a:r>
              <a:rPr lang="cs-CZ" dirty="0" smtClean="0"/>
              <a:t>– zloději se pokoušeli odcizit důležité volební materiály opozice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791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Vyšetřování začalo až po zvolení </a:t>
            </a:r>
            <a:r>
              <a:rPr lang="cs-CZ" dirty="0" err="1" smtClean="0"/>
              <a:t>Nixona</a:t>
            </a:r>
            <a:r>
              <a:rPr lang="cs-CZ" dirty="0" smtClean="0"/>
              <a:t> do úřadu</a:t>
            </a:r>
          </a:p>
          <a:p>
            <a:r>
              <a:rPr lang="cs-CZ" dirty="0" smtClean="0"/>
              <a:t>Ukázalo se, že prezident se pokoušel zakrýt stopy vedoucí k organizátorům vloupání</a:t>
            </a:r>
          </a:p>
          <a:p>
            <a:r>
              <a:rPr lang="cs-CZ" dirty="0" smtClean="0"/>
              <a:t>Měl o přípravě celé akce informace</a:t>
            </a:r>
          </a:p>
          <a:p>
            <a:r>
              <a:rPr lang="cs-CZ" dirty="0" err="1" smtClean="0"/>
              <a:t>Nixon</a:t>
            </a:r>
            <a:r>
              <a:rPr lang="cs-CZ" dirty="0" smtClean="0"/>
              <a:t> usvědčen ze lži</a:t>
            </a:r>
          </a:p>
          <a:p>
            <a:r>
              <a:rPr lang="cs-CZ" dirty="0" smtClean="0"/>
              <a:t>Pod hrozbou odvolání nakonec z úřadu odstoupil</a:t>
            </a:r>
          </a:p>
          <a:p>
            <a:r>
              <a:rPr lang="cs-CZ" dirty="0" smtClean="0"/>
              <a:t>Nahradil jej viceprezident </a:t>
            </a:r>
            <a:r>
              <a:rPr lang="cs-CZ" dirty="0" err="1" smtClean="0"/>
              <a:t>Gerlad</a:t>
            </a:r>
            <a:r>
              <a:rPr lang="cs-CZ" dirty="0" smtClean="0"/>
              <a:t> Ford</a:t>
            </a:r>
          </a:p>
          <a:p>
            <a:r>
              <a:rPr lang="cs-CZ" dirty="0" err="1" smtClean="0"/>
              <a:t>Nixon</a:t>
            </a:r>
            <a:r>
              <a:rPr lang="cs-CZ" dirty="0" smtClean="0"/>
              <a:t> od něj dostal milost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235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aféry </a:t>
            </a:r>
            <a:r>
              <a:rPr lang="cs-CZ" dirty="0" err="1" smtClean="0"/>
              <a:t>Watergate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Rozčarování z americké politiky</a:t>
            </a:r>
          </a:p>
          <a:p>
            <a:r>
              <a:rPr lang="cs-CZ" dirty="0" smtClean="0"/>
              <a:t>Posílit morálku a politickou kulturu se pokoušel následující prezident</a:t>
            </a:r>
          </a:p>
          <a:p>
            <a:r>
              <a:rPr lang="cs-CZ" dirty="0" smtClean="0"/>
              <a:t>1977 – 1980 James </a:t>
            </a:r>
            <a:r>
              <a:rPr lang="cs-CZ" dirty="0" err="1" smtClean="0"/>
              <a:t>Carter</a:t>
            </a:r>
            <a:endParaRPr lang="cs-CZ" dirty="0" smtClean="0"/>
          </a:p>
          <a:p>
            <a:pPr lvl="1"/>
            <a:r>
              <a:rPr lang="cs-CZ" dirty="0" smtClean="0"/>
              <a:t>Snaha o oživení hospodářství</a:t>
            </a:r>
          </a:p>
          <a:p>
            <a:pPr lvl="1"/>
            <a:r>
              <a:rPr lang="cs-CZ" dirty="0" smtClean="0"/>
              <a:t>Politika uvolňování vztahů se SSSR</a:t>
            </a:r>
          </a:p>
          <a:p>
            <a:pPr lvl="1"/>
            <a:r>
              <a:rPr lang="cs-CZ" dirty="0" smtClean="0"/>
              <a:t>Tlak na dodržování lidských práv v komunistických zemích</a:t>
            </a:r>
          </a:p>
          <a:p>
            <a:pPr lvl="1"/>
            <a:r>
              <a:rPr lang="cs-CZ" dirty="0" smtClean="0"/>
              <a:t>Celkově byla jeho politika neúspěšná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240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v Evropě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Ekonomické potíže ještě větší než v USA</a:t>
            </a:r>
          </a:p>
          <a:p>
            <a:r>
              <a:rPr lang="cs-CZ" dirty="0" smtClean="0"/>
              <a:t>Ropný šok zasáhl celá průmyslová odvětví</a:t>
            </a:r>
          </a:p>
          <a:p>
            <a:r>
              <a:rPr lang="cs-CZ" dirty="0" smtClean="0"/>
              <a:t>Stagnace těžkého průmyslu</a:t>
            </a:r>
          </a:p>
          <a:p>
            <a:r>
              <a:rPr lang="cs-CZ" dirty="0" smtClean="0"/>
              <a:t>Ztráta konkurenceschopnosti</a:t>
            </a:r>
          </a:p>
          <a:p>
            <a:pPr lvl="1"/>
            <a:r>
              <a:rPr lang="cs-CZ" dirty="0" smtClean="0"/>
              <a:t>Např. v oblasti elektroniky se dere do popředí Japonsko</a:t>
            </a:r>
          </a:p>
          <a:p>
            <a:r>
              <a:rPr lang="cs-CZ" dirty="0" smtClean="0"/>
              <a:t>Silnou pozici má stále strojírenství či automobilový průmysl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584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Projevy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Masová nezaměstnanost prakticky ve všech zemích západní Evropy</a:t>
            </a:r>
          </a:p>
          <a:p>
            <a:pPr lvl="1"/>
            <a:r>
              <a:rPr lang="cs-CZ" dirty="0" smtClean="0"/>
              <a:t>Počet lidí bez práce se v 70. letech prakticky zdvojnásobil</a:t>
            </a:r>
          </a:p>
          <a:p>
            <a:r>
              <a:rPr lang="cs-CZ" dirty="0" smtClean="0"/>
              <a:t>Stagnace životní úrovně</a:t>
            </a:r>
          </a:p>
          <a:p>
            <a:r>
              <a:rPr lang="cs-CZ" dirty="0" smtClean="0"/>
              <a:t>Snaha omezit příliv imigrantů</a:t>
            </a:r>
          </a:p>
          <a:p>
            <a:r>
              <a:rPr lang="cs-CZ" dirty="0" smtClean="0"/>
              <a:t>Snaha podpořit zaměstnanost vlastních občanů</a:t>
            </a:r>
          </a:p>
          <a:p>
            <a:r>
              <a:rPr lang="cs-CZ" dirty="0" smtClean="0"/>
              <a:t>Ochranářská opatření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784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ekonomické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Každá evropská vláda přichází s jinými řešeními</a:t>
            </a:r>
          </a:p>
          <a:p>
            <a:r>
              <a:rPr lang="cs-CZ" dirty="0" smtClean="0"/>
              <a:t>SRN – SPD – </a:t>
            </a:r>
            <a:r>
              <a:rPr lang="cs-CZ" dirty="0" err="1" smtClean="0"/>
              <a:t>Willy</a:t>
            </a:r>
            <a:r>
              <a:rPr lang="cs-CZ" dirty="0" smtClean="0"/>
              <a:t> </a:t>
            </a:r>
            <a:r>
              <a:rPr lang="cs-CZ" dirty="0" err="1" smtClean="0"/>
              <a:t>Brandt</a:t>
            </a:r>
            <a:r>
              <a:rPr lang="cs-CZ" dirty="0" smtClean="0"/>
              <a:t>, Helmut Schmidt</a:t>
            </a:r>
          </a:p>
          <a:p>
            <a:pPr lvl="1"/>
            <a:r>
              <a:rPr lang="cs-CZ" dirty="0" smtClean="0"/>
              <a:t>Prvky politiky státu blahobytu</a:t>
            </a:r>
          </a:p>
          <a:p>
            <a:pPr lvl="1"/>
            <a:r>
              <a:rPr lang="cs-CZ" dirty="0" smtClean="0"/>
              <a:t>Podpora tržního hospodářství</a:t>
            </a:r>
          </a:p>
          <a:p>
            <a:r>
              <a:rPr lang="cs-CZ" dirty="0" smtClean="0"/>
              <a:t>Francie – pravice – Georges </a:t>
            </a:r>
            <a:r>
              <a:rPr lang="cs-CZ" dirty="0" err="1" smtClean="0"/>
              <a:t>Pompidou</a:t>
            </a:r>
            <a:r>
              <a:rPr lang="cs-CZ" dirty="0" smtClean="0"/>
              <a:t>, Valéry </a:t>
            </a:r>
            <a:r>
              <a:rPr lang="cs-CZ" dirty="0" err="1" smtClean="0"/>
              <a:t>Giscard</a:t>
            </a:r>
            <a:r>
              <a:rPr lang="cs-CZ" dirty="0" smtClean="0"/>
              <a:t> </a:t>
            </a:r>
            <a:r>
              <a:rPr lang="cs-CZ" dirty="0" err="1" smtClean="0"/>
              <a:t>d´Estaing</a:t>
            </a:r>
            <a:endParaRPr lang="cs-CZ" dirty="0" smtClean="0"/>
          </a:p>
          <a:p>
            <a:pPr lvl="1"/>
            <a:r>
              <a:rPr lang="cs-CZ" dirty="0" smtClean="0"/>
              <a:t>Podpora státních zásahů do ekonomiky</a:t>
            </a:r>
          </a:p>
          <a:p>
            <a:r>
              <a:rPr lang="cs-CZ" dirty="0" smtClean="0"/>
              <a:t>Podobný postup volí i britští konzervativci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868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Extrémismus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Politický a národnostní extrémismus</a:t>
            </a:r>
          </a:p>
          <a:p>
            <a:r>
              <a:rPr lang="cs-CZ" dirty="0" smtClean="0"/>
              <a:t>Ve volbách bodují strany zpochybňující demokracii</a:t>
            </a:r>
          </a:p>
          <a:p>
            <a:r>
              <a:rPr lang="cs-CZ" dirty="0" smtClean="0"/>
              <a:t>Ozbrojené teroristické skupiny: ETA, IRA</a:t>
            </a:r>
          </a:p>
          <a:p>
            <a:r>
              <a:rPr lang="cs-CZ" dirty="0" smtClean="0"/>
              <a:t>Útoky na civilní obyvatelstvo, únosy, bombové útoky</a:t>
            </a:r>
          </a:p>
          <a:p>
            <a:r>
              <a:rPr lang="cs-CZ" dirty="0" smtClean="0"/>
              <a:t>Demokratické uspořádání se jim </a:t>
            </a:r>
            <a:r>
              <a:rPr lang="cs-CZ" smtClean="0"/>
              <a:t>nepodařilo narušit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157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80. léta 20. stol.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54006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Liberalizace hospodářství</a:t>
            </a:r>
          </a:p>
          <a:p>
            <a:r>
              <a:rPr lang="cs-CZ" dirty="0" smtClean="0"/>
              <a:t>Omezení státních zásahů do ekonomiky</a:t>
            </a:r>
          </a:p>
          <a:p>
            <a:r>
              <a:rPr lang="cs-CZ" dirty="0" smtClean="0"/>
              <a:t>Neliberální ekonomická politika</a:t>
            </a:r>
          </a:p>
          <a:p>
            <a:r>
              <a:rPr lang="cs-CZ" dirty="0" smtClean="0"/>
              <a:t>Omezování a odbourávání vymožeností sociálního státu blahobytu</a:t>
            </a:r>
          </a:p>
          <a:p>
            <a:pPr lvl="1"/>
            <a:r>
              <a:rPr lang="cs-CZ" dirty="0" smtClean="0"/>
              <a:t>USA – </a:t>
            </a:r>
            <a:r>
              <a:rPr lang="cs-CZ" dirty="0" err="1" smtClean="0"/>
              <a:t>Ronal</a:t>
            </a:r>
            <a:r>
              <a:rPr lang="cs-CZ" dirty="0" smtClean="0"/>
              <a:t> Reagan</a:t>
            </a:r>
          </a:p>
          <a:p>
            <a:pPr lvl="2"/>
            <a:r>
              <a:rPr lang="cs-CZ" dirty="0" smtClean="0"/>
              <a:t>Snížení daní</a:t>
            </a:r>
          </a:p>
          <a:p>
            <a:pPr lvl="1"/>
            <a:r>
              <a:rPr lang="cs-CZ" dirty="0" smtClean="0"/>
              <a:t>Velká Británie - Margaret </a:t>
            </a:r>
            <a:r>
              <a:rPr lang="cs-CZ" dirty="0" err="1" smtClean="0"/>
              <a:t>Tchatcherová</a:t>
            </a:r>
            <a:endParaRPr lang="cs-CZ" dirty="0" smtClean="0"/>
          </a:p>
          <a:p>
            <a:pPr lvl="2"/>
            <a:r>
              <a:rPr lang="cs-CZ" dirty="0" smtClean="0"/>
              <a:t>Rozsáhlá privatizace</a:t>
            </a:r>
          </a:p>
          <a:p>
            <a:pPr lvl="2"/>
            <a:r>
              <a:rPr lang="cs-CZ" dirty="0" smtClean="0"/>
              <a:t>Snížení sociálních dávek</a:t>
            </a:r>
          </a:p>
          <a:p>
            <a:pPr lvl="1"/>
            <a:r>
              <a:rPr lang="cs-CZ" dirty="0" smtClean="0"/>
              <a:t>Francie – Francois </a:t>
            </a:r>
            <a:r>
              <a:rPr lang="cs-CZ" dirty="0" err="1" smtClean="0"/>
              <a:t>Mitterrand</a:t>
            </a:r>
            <a:endParaRPr lang="cs-CZ" dirty="0" smtClean="0"/>
          </a:p>
          <a:p>
            <a:pPr lvl="1"/>
            <a:r>
              <a:rPr lang="cs-CZ" dirty="0" smtClean="0"/>
              <a:t>Německo – Helmut Kohl</a:t>
            </a:r>
          </a:p>
          <a:p>
            <a:r>
              <a:rPr lang="cs-CZ" dirty="0" smtClean="0"/>
              <a:t>Stírají se rozdíly mezi </a:t>
            </a:r>
            <a:r>
              <a:rPr lang="cs-CZ" dirty="0" err="1" smtClean="0"/>
              <a:t>pravidí</a:t>
            </a:r>
            <a:r>
              <a:rPr lang="cs-CZ" dirty="0" smtClean="0"/>
              <a:t> a levicí</a:t>
            </a:r>
          </a:p>
          <a:p>
            <a:r>
              <a:rPr lang="cs-CZ" dirty="0" smtClean="0"/>
              <a:t>Neoliberální obrat přinesl zlepšení situace</a:t>
            </a:r>
          </a:p>
          <a:p>
            <a:pPr lvl="2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PEČENKA, Marek, Petr LUŇÁK, Pavel AUGUSTA a Milena SEDLMAYEROVÁ. </a:t>
            </a:r>
            <a:r>
              <a:rPr lang="cs-CZ" sz="2000" i="1" dirty="0"/>
              <a:t>Dějiny moderní doby</a:t>
            </a:r>
            <a:r>
              <a:rPr lang="cs-CZ" sz="2000" dirty="0"/>
              <a:t>. 2. vyd. Praha: SPL - Práce, 2004-2008, 3 sv. Učebnice pro základní školy (</a:t>
            </a:r>
            <a:r>
              <a:rPr lang="cs-CZ" sz="2000" dirty="0" err="1"/>
              <a:t>Albra</a:t>
            </a:r>
            <a:r>
              <a:rPr lang="cs-CZ" sz="2000" dirty="0"/>
              <a:t>). ISBN 978-80-7361-039-5-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DAVIES, Norman. </a:t>
            </a:r>
            <a:r>
              <a:rPr lang="cs-CZ" sz="2000" i="1" dirty="0"/>
              <a:t>Evropa: dějiny jednoho kontinentu</a:t>
            </a:r>
            <a:r>
              <a:rPr lang="cs-CZ" sz="2000" dirty="0"/>
              <a:t>. V českém jazyce 2., </a:t>
            </a:r>
            <a:r>
              <a:rPr lang="cs-CZ" sz="2000" dirty="0" err="1"/>
              <a:t>rev</a:t>
            </a:r>
            <a:r>
              <a:rPr lang="cs-CZ" sz="2000" dirty="0"/>
              <a:t>. vyd. Praha: Prostor, 2005, 1365 s. ISBN 80-726-0138-5. </a:t>
            </a:r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666</Words>
  <Application>Microsoft Office PowerPoint</Application>
  <PresentationFormat>Předvádění na obrazovce (4:3)</PresentationFormat>
  <Paragraphs>115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Západní svět v 70. a 80. letech</vt:lpstr>
      <vt:lpstr>Období ekonomické stagnace</vt:lpstr>
      <vt:lpstr>Prezentace aplikace PowerPoint</vt:lpstr>
      <vt:lpstr>Aféra Watergate</vt:lpstr>
      <vt:lpstr>Prezentace aplikace PowerPoint</vt:lpstr>
      <vt:lpstr>Důsledky aféry Watergate</vt:lpstr>
      <vt:lpstr>Situace v Evropě</vt:lpstr>
      <vt:lpstr>Projevy krize</vt:lpstr>
      <vt:lpstr>Řešení ekonomické krize</vt:lpstr>
      <vt:lpstr>Extrémismus</vt:lpstr>
      <vt:lpstr>80. léta 20. stol.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18</cp:revision>
  <dcterms:created xsi:type="dcterms:W3CDTF">2012-12-23T08:55:19Z</dcterms:created>
  <dcterms:modified xsi:type="dcterms:W3CDTF">2013-07-11T19:16:16Z</dcterms:modified>
</cp:coreProperties>
</file>