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6" r:id="rId3"/>
    <p:sldId id="259" r:id="rId4"/>
    <p:sldId id="262" r:id="rId5"/>
    <p:sldId id="263" r:id="rId6"/>
    <p:sldId id="264" r:id="rId7"/>
    <p:sldId id="260" r:id="rId8"/>
    <p:sldId id="261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ust%C3%A1v_Hus%C3%A1k" TargetMode="External"/><Relationship Id="rId2" Type="http://schemas.openxmlformats.org/officeDocument/2006/relationships/hyperlink" Target="http://cs.wikipedia.org/wiki/Nikita_Sergejevi%C4%8D_Chru%C5%A1%C4%8Dov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Rambo_III" TargetMode="External"/><Relationship Id="rId4" Type="http://schemas.openxmlformats.org/officeDocument/2006/relationships/hyperlink" Target="http://cs.wikipedia.org/wiki/Bajkalsko-amursk%C3%A1_magistr%C3%A1l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3403924"/>
              </p:ext>
            </p:extLst>
          </p:nvPr>
        </p:nvGraphicFramePr>
        <p:xfrm>
          <a:off x="179512" y="1676044"/>
          <a:ext cx="8784976" cy="50079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8675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675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675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675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675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675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SSSR na vrcholu moci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675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2.2.16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8675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27. 9. 2012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675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675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675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SSSR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ve druhé polovině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782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shrnuje základní informace o historickém vývoj v SSSR v období druhé pol. 20. stol.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782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je určen k doplnění výkladu v hodině a také pro samostatnou přípravu žáků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782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 se osvědčil, pomohl zpřehlednit učivo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přispěl tak k lepšímu zapamatování látky studenty.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3512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ea typeface="Calibri"/>
                <a:cs typeface="Times New Roman"/>
              </a:rPr>
              <a:t>SSSR na vrcholu </a:t>
            </a:r>
            <a:r>
              <a:rPr lang="cs-CZ" dirty="0" smtClean="0">
                <a:ea typeface="Calibri"/>
                <a:cs typeface="Times New Roman"/>
              </a:rPr>
              <a:t>moci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po Stalinově smrti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 roce 1953 období velkých změn</a:t>
            </a:r>
          </a:p>
          <a:p>
            <a:r>
              <a:rPr lang="cs-CZ" dirty="0" smtClean="0"/>
              <a:t>Novým vůdcem SSSR Nikita Sergejevič Chruščov</a:t>
            </a:r>
          </a:p>
          <a:p>
            <a:r>
              <a:rPr lang="cs-CZ" dirty="0" smtClean="0"/>
              <a:t>Destalinizace</a:t>
            </a:r>
          </a:p>
          <a:p>
            <a:r>
              <a:rPr lang="cs-CZ" dirty="0" smtClean="0"/>
              <a:t>Uvolnění společenského a kulturního života</a:t>
            </a:r>
          </a:p>
          <a:p>
            <a:r>
              <a:rPr lang="cs-CZ" dirty="0" smtClean="0"/>
              <a:t>Ekonomická reforma</a:t>
            </a:r>
          </a:p>
          <a:p>
            <a:r>
              <a:rPr lang="cs-CZ" dirty="0" smtClean="0"/>
              <a:t>Snaha zvýšit životní úroveň obyvatel</a:t>
            </a:r>
          </a:p>
          <a:p>
            <a:r>
              <a:rPr lang="cs-CZ" dirty="0" smtClean="0"/>
              <a:t>Věřil v životaschopnost komunistického systému  a jeho nadřazenost kapitalismu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413063"/>
            <a:ext cx="8424936" cy="365125"/>
          </a:xfrm>
        </p:spPr>
        <p:txBody>
          <a:bodyPr/>
          <a:lstStyle/>
          <a:p>
            <a:pPr algn="l"/>
            <a:r>
              <a:rPr lang="cs-CZ" dirty="0"/>
              <a:t>Nikita Sergejevič Chruščov.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2013-07-11]. Dostupné z: http://cs.wikipedia.org/wiki/Nikita_Sergejevi%C4%8D_Chru%C5%A1%C4%8Dov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7334"/>
            <a:ext cx="8280920" cy="6428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8356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Chruščovovy politiky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Výsledky byly dvojznačné</a:t>
            </a:r>
          </a:p>
          <a:p>
            <a:r>
              <a:rPr lang="cs-CZ" dirty="0" smtClean="0"/>
              <a:t>Životní úroveň obyvatel SSSR se postupně zvyšuje</a:t>
            </a:r>
          </a:p>
          <a:p>
            <a:r>
              <a:rPr lang="cs-CZ" dirty="0" smtClean="0"/>
              <a:t>Stále však propastný rozdíl mezi SSSR a Západní Evropou či USA</a:t>
            </a:r>
          </a:p>
          <a:p>
            <a:r>
              <a:rPr lang="cs-CZ" dirty="0" smtClean="0"/>
              <a:t>Komunistický systém hospodářství byl nereformovatelný</a:t>
            </a:r>
          </a:p>
          <a:p>
            <a:r>
              <a:rPr lang="cs-CZ" dirty="0" smtClean="0"/>
              <a:t>Kapitalistické hospodářství se rozvíjí nesrovnatelně rychleji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822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err="1" smtClean="0"/>
              <a:t>Chrušovova</a:t>
            </a:r>
            <a:r>
              <a:rPr lang="cs-CZ" dirty="0" smtClean="0"/>
              <a:t> politika se skládala z nahodilých kampaní</a:t>
            </a:r>
          </a:p>
          <a:p>
            <a:r>
              <a:rPr lang="cs-CZ" dirty="0" smtClean="0"/>
              <a:t>Reformy shora nerespektující stávající stav</a:t>
            </a:r>
          </a:p>
          <a:p>
            <a:r>
              <a:rPr lang="cs-CZ" dirty="0" smtClean="0"/>
              <a:t>Proti Chruščovovým reformám se staví i část KSSS a vojenské kruhy</a:t>
            </a:r>
          </a:p>
          <a:p>
            <a:r>
              <a:rPr lang="cs-CZ" dirty="0" smtClean="0"/>
              <a:t>Chruščov obviněn z neúspěšného řízení ekonomiky</a:t>
            </a:r>
          </a:p>
          <a:p>
            <a:r>
              <a:rPr lang="cs-CZ" dirty="0" smtClean="0"/>
              <a:t>Kritika i za politiku z období karibské krize</a:t>
            </a:r>
          </a:p>
          <a:p>
            <a:r>
              <a:rPr lang="cs-CZ" dirty="0" smtClean="0"/>
              <a:t>V říjnu 1964 Chruščov přinucen k rezignaci</a:t>
            </a:r>
          </a:p>
          <a:p>
            <a:r>
              <a:rPr lang="cs-CZ" dirty="0" smtClean="0"/>
              <a:t>Nebyl perzekuován, odchází pouze do ústraní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47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Brežněvismus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Novým generálním tajemníkem KSSS Leonid </a:t>
            </a:r>
            <a:r>
              <a:rPr lang="cs-CZ" dirty="0" err="1" smtClean="0"/>
              <a:t>Iljič</a:t>
            </a:r>
            <a:r>
              <a:rPr lang="cs-CZ" dirty="0" smtClean="0"/>
              <a:t> Brežněv (1964 – 1982)</a:t>
            </a:r>
          </a:p>
          <a:p>
            <a:r>
              <a:rPr lang="cs-CZ" dirty="0" smtClean="0"/>
              <a:t>Nedělá si iluze o komunismu</a:t>
            </a:r>
          </a:p>
          <a:p>
            <a:r>
              <a:rPr lang="cs-CZ" dirty="0" smtClean="0"/>
              <a:t>Odmítá stalinistický teror</a:t>
            </a:r>
          </a:p>
          <a:p>
            <a:r>
              <a:rPr lang="cs-CZ" dirty="0" smtClean="0"/>
              <a:t>Typická dvojí morálka:</a:t>
            </a:r>
          </a:p>
          <a:p>
            <a:pPr lvl="1"/>
            <a:r>
              <a:rPr lang="cs-CZ" dirty="0" smtClean="0"/>
              <a:t>Komunistické fráze a hesla, kterým nikdo nevěří</a:t>
            </a:r>
          </a:p>
          <a:p>
            <a:pPr lvl="1"/>
            <a:r>
              <a:rPr lang="cs-CZ" dirty="0" smtClean="0"/>
              <a:t>Pohodlný život a osobní obohacení „kdo nekrade, okrádá rodinu“</a:t>
            </a:r>
          </a:p>
          <a:p>
            <a:r>
              <a:rPr lang="cs-CZ" dirty="0" smtClean="0"/>
              <a:t>Místo reforem – důvěra a klid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Minimální obměna stranických a vládních funkcionářů</a:t>
            </a:r>
          </a:p>
          <a:p>
            <a:r>
              <a:rPr lang="cs-CZ" dirty="0" smtClean="0"/>
              <a:t>Spuštění gigantických projektů</a:t>
            </a:r>
          </a:p>
          <a:p>
            <a:pPr lvl="1"/>
            <a:r>
              <a:rPr lang="cs-CZ" dirty="0" smtClean="0"/>
              <a:t>Elektrárny na Sibiři, BAM</a:t>
            </a:r>
          </a:p>
          <a:p>
            <a:r>
              <a:rPr lang="cs-CZ" dirty="0" smtClean="0"/>
              <a:t>Obnovení závodů ve zbrojení</a:t>
            </a:r>
          </a:p>
          <a:p>
            <a:r>
              <a:rPr lang="cs-CZ" dirty="0" smtClean="0"/>
              <a:t>Zastavení </a:t>
            </a:r>
            <a:r>
              <a:rPr lang="cs-CZ" dirty="0" err="1" smtClean="0"/>
              <a:t>protistalinských</a:t>
            </a:r>
            <a:r>
              <a:rPr lang="cs-CZ" dirty="0" smtClean="0"/>
              <a:t> kampaní – tabu</a:t>
            </a:r>
          </a:p>
          <a:p>
            <a:r>
              <a:rPr lang="cs-CZ" dirty="0" smtClean="0"/>
              <a:t>Utužení cenzury</a:t>
            </a:r>
          </a:p>
          <a:p>
            <a:r>
              <a:rPr lang="cs-CZ" dirty="0" smtClean="0"/>
              <a:t>Posílení dohledu nad kulturní tvorbou</a:t>
            </a:r>
          </a:p>
          <a:p>
            <a:r>
              <a:rPr lang="cs-CZ" dirty="0" smtClean="0"/>
              <a:t>Stabilizace také v oblasti zahraničních vztahů</a:t>
            </a:r>
          </a:p>
          <a:p>
            <a:r>
              <a:rPr lang="cs-CZ" dirty="0" smtClean="0"/>
              <a:t>Země sovětského bloku dostávají volnost</a:t>
            </a:r>
          </a:p>
          <a:p>
            <a:pPr lvl="1"/>
            <a:r>
              <a:rPr lang="cs-CZ" dirty="0" smtClean="0"/>
              <a:t>Podmínkou je respektování SSSR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509899" y="1556792"/>
            <a:ext cx="2895600" cy="365125"/>
          </a:xfrm>
        </p:spPr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1475" y="-29935"/>
            <a:ext cx="9515475" cy="727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371475" y="-17837"/>
            <a:ext cx="9145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Gustáv Husák.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2013-07-11]. Dostupné z: http://cs.wikipedia.org/wiki/Gust%C3%A1v_Hus%C3%A1k </a:t>
            </a:r>
          </a:p>
        </p:txBody>
      </p:sp>
    </p:spTree>
    <p:extLst>
      <p:ext uri="{BB962C8B-B14F-4D97-AF65-F5344CB8AC3E}">
        <p14:creationId xmlns:p14="http://schemas.microsoft.com/office/powerpoint/2010/main" val="27196169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7504" y="6422958"/>
            <a:ext cx="8928992" cy="435042"/>
          </a:xfrm>
        </p:spPr>
        <p:txBody>
          <a:bodyPr/>
          <a:lstStyle/>
          <a:p>
            <a:pPr algn="l"/>
            <a:r>
              <a:rPr lang="cs-CZ" dirty="0" smtClean="0"/>
              <a:t>BAM na mapě zeleně, </a:t>
            </a:r>
            <a:r>
              <a:rPr lang="cs-CZ" dirty="0"/>
              <a:t>Bajkalsko-amurská magistrála.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2013-07-11]. Dostupné z: http://cs.wikipedia.org/wiki/Bajkalsko-amursk%C3%A1_magistr%C3%A1la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256" y="-1"/>
            <a:ext cx="9168256" cy="6394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16216" y="4941168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3 819 km</a:t>
            </a:r>
          </a:p>
          <a:p>
            <a:r>
              <a:rPr lang="cs-CZ" b="1" dirty="0" smtClean="0"/>
              <a:t>4 200 mostů</a:t>
            </a:r>
          </a:p>
          <a:p>
            <a:r>
              <a:rPr lang="cs-CZ" b="1" dirty="0" smtClean="0"/>
              <a:t>21 tunelů</a:t>
            </a:r>
          </a:p>
          <a:p>
            <a:r>
              <a:rPr lang="cs-CZ" b="1" dirty="0" smtClean="0"/>
              <a:t>Nejdelší tunel: 15,3 km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50754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/>
          </a:bodyPr>
          <a:lstStyle/>
          <a:p>
            <a:r>
              <a:rPr lang="cs-CZ" dirty="0" smtClean="0"/>
              <a:t>1956 zásah proti povstání v Maďarsku</a:t>
            </a:r>
          </a:p>
          <a:p>
            <a:r>
              <a:rPr lang="cs-CZ" dirty="0" smtClean="0"/>
              <a:t>1968 invaze do Československa</a:t>
            </a:r>
          </a:p>
          <a:p>
            <a:r>
              <a:rPr lang="cs-CZ" dirty="0" smtClean="0"/>
              <a:t>Podpora politiky uvolnění</a:t>
            </a:r>
          </a:p>
          <a:p>
            <a:r>
              <a:rPr lang="cs-CZ" dirty="0" smtClean="0"/>
              <a:t>Dohody v oblasti kontroly jaderního zbrojení</a:t>
            </a:r>
          </a:p>
          <a:p>
            <a:r>
              <a:rPr lang="cs-CZ" dirty="0" smtClean="0"/>
              <a:t>1975 podpis Závěrečného aktu Helsinské konference (KBSE)</a:t>
            </a:r>
          </a:p>
          <a:p>
            <a:pPr lvl="1"/>
            <a:r>
              <a:rPr lang="cs-CZ" dirty="0" smtClean="0"/>
              <a:t>Uznání výsledků 2. světové války</a:t>
            </a:r>
          </a:p>
          <a:p>
            <a:pPr lvl="1"/>
            <a:r>
              <a:rPr lang="cs-CZ" dirty="0" err="1" smtClean="0"/>
              <a:t>Nenarušitelnost</a:t>
            </a:r>
            <a:r>
              <a:rPr lang="cs-CZ" dirty="0" smtClean="0"/>
              <a:t> hranic SSSR</a:t>
            </a:r>
          </a:p>
          <a:p>
            <a:pPr lvl="1"/>
            <a:r>
              <a:rPr lang="cs-CZ" dirty="0" smtClean="0"/>
              <a:t>SSSR se zavázal respektovat lidská práva</a:t>
            </a:r>
          </a:p>
          <a:p>
            <a:pPr lvl="1"/>
            <a:r>
              <a:rPr lang="cs-CZ" dirty="0" smtClean="0"/>
              <a:t>Závazek se stal oporou pro disidentská hnutí</a:t>
            </a:r>
          </a:p>
          <a:p>
            <a:pPr lvl="2"/>
            <a:r>
              <a:rPr lang="cs-CZ" dirty="0" smtClean="0"/>
              <a:t>SSSR následují i satelitní státy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5724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Invaze do Afghánistánu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Snaha posílit svou pozici ve třetím světě</a:t>
            </a:r>
          </a:p>
          <a:p>
            <a:r>
              <a:rPr lang="cs-CZ" dirty="0" smtClean="0"/>
              <a:t>Podpora národněosvobozeneckých hnutí v Africe a v Asii, snaha získat vliv</a:t>
            </a:r>
          </a:p>
          <a:p>
            <a:r>
              <a:rPr lang="cs-CZ" dirty="0" smtClean="0"/>
              <a:t>Působení sovětských poradců, ekonomická a vojenská pomoc</a:t>
            </a:r>
          </a:p>
          <a:p>
            <a:r>
              <a:rPr lang="cs-CZ" dirty="0" smtClean="0"/>
              <a:t>Na rozdíl od Západu SSSR nepožaduje demokracii</a:t>
            </a:r>
          </a:p>
          <a:p>
            <a:r>
              <a:rPr lang="cs-CZ" dirty="0" smtClean="0"/>
              <a:t>Vlády se sovětským vlivem např. v Etiopii či Angole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4072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5400600" cy="4752527"/>
          </a:xfrm>
        </p:spPr>
        <p:txBody>
          <a:bodyPr>
            <a:normAutofit/>
          </a:bodyPr>
          <a:lstStyle/>
          <a:p>
            <a:r>
              <a:rPr lang="cs-CZ" dirty="0" smtClean="0"/>
              <a:t>1979 vpád do Afghánistánu</a:t>
            </a:r>
          </a:p>
          <a:p>
            <a:r>
              <a:rPr lang="cs-CZ" dirty="0" smtClean="0"/>
              <a:t>Vleklá a vyčerpávající válka, sovětský Vietnam</a:t>
            </a:r>
          </a:p>
          <a:p>
            <a:r>
              <a:rPr lang="cs-CZ" dirty="0" smtClean="0"/>
              <a:t>Padlo zde 15 tisíc sovětských vojáků</a:t>
            </a:r>
          </a:p>
          <a:p>
            <a:r>
              <a:rPr lang="cs-CZ" dirty="0" smtClean="0"/>
              <a:t>Zahynulo přes 1 milion Afghánců</a:t>
            </a:r>
          </a:p>
          <a:p>
            <a:r>
              <a:rPr lang="cs-CZ" dirty="0" smtClean="0"/>
              <a:t>Do války vstupují také USA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pPr algn="l"/>
            <a:r>
              <a:rPr lang="cs-CZ" dirty="0"/>
              <a:t>Rambo III.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2013-07-11]. Dostupné z: http://en.wikipedia.org/wiki/Rambo_III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0898"/>
            <a:ext cx="3557809" cy="5667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114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/>
              <a:t>Nikita Sergejevič Chruščov.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2013-07-11].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cs.wikipedia.org/wiki/Nikita_Sergejevi%C4%8D_Chru%C5%A1%C4%8Dov</a:t>
            </a:r>
            <a:endParaRPr lang="cs-CZ" sz="2000" dirty="0" smtClean="0"/>
          </a:p>
          <a:p>
            <a:r>
              <a:rPr lang="cs-CZ" sz="2000" dirty="0"/>
              <a:t>Gustáv Husák.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2013-07-11].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cs.wikipedia.org/wiki/Gust%C3%A1v_Hus%C3%A1k</a:t>
            </a:r>
            <a:endParaRPr lang="cs-CZ" sz="2000" dirty="0" smtClean="0"/>
          </a:p>
          <a:p>
            <a:r>
              <a:rPr lang="cs-CZ" sz="2000" dirty="0"/>
              <a:t>Bajkalsko-amurská magistrála.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2013-07-11].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cs.wikipedia.org/wiki/Bajkalsko-amursk%C3%A1_magistr%C3%A1la</a:t>
            </a:r>
            <a:endParaRPr lang="cs-CZ" sz="2000" dirty="0" smtClean="0"/>
          </a:p>
          <a:p>
            <a:r>
              <a:rPr lang="cs-CZ" sz="2000" dirty="0"/>
              <a:t>Rambo III.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2013-07-11].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en.wikipedia.org/wiki/Rambo_III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787</Words>
  <Application>Microsoft Office PowerPoint</Application>
  <PresentationFormat>Předvádění na obrazovce (4:3)</PresentationFormat>
  <Paragraphs>107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SSSR na vrcholu moci</vt:lpstr>
      <vt:lpstr>Období po Stalinově smrti</vt:lpstr>
      <vt:lpstr>Prezentace aplikace PowerPoint</vt:lpstr>
      <vt:lpstr>Výsledky Chruščovovy politiky</vt:lpstr>
      <vt:lpstr>Prezentace aplikace PowerPoint</vt:lpstr>
      <vt:lpstr>Brežněvismus</vt:lpstr>
      <vt:lpstr>Prezentace aplikace PowerPoint</vt:lpstr>
      <vt:lpstr>Prezentace aplikace PowerPoint</vt:lpstr>
      <vt:lpstr>Prezentace aplikace PowerPoint</vt:lpstr>
      <vt:lpstr>Prezentace aplikace PowerPoint</vt:lpstr>
      <vt:lpstr>Invaze do Afghánistánu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20</cp:revision>
  <dcterms:created xsi:type="dcterms:W3CDTF">2012-12-23T08:55:19Z</dcterms:created>
  <dcterms:modified xsi:type="dcterms:W3CDTF">2013-07-11T19:16:00Z</dcterms:modified>
</cp:coreProperties>
</file>