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9" r:id="rId4"/>
    <p:sldId id="263" r:id="rId5"/>
    <p:sldId id="262" r:id="rId6"/>
    <p:sldId id="260" r:id="rId7"/>
    <p:sldId id="261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facinghistory.org/Campus/Memorials.nsf/0/DC396F572BD4D99F85256FA80055E9B1" TargetMode="External"/><Relationship Id="rId2" Type="http://schemas.openxmlformats.org/officeDocument/2006/relationships/hyperlink" Target="http://cs.wikipedia.org/wiki/SAL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.wikipedia.org/wiki/Friedensbewegung#Gegen_den_Nato-Doppelbeschluss" TargetMode="External"/><Relationship Id="rId4" Type="http://schemas.openxmlformats.org/officeDocument/2006/relationships/hyperlink" Target="http://en.wikipedia.org/wiki/Helsinki_Final_Ac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776198"/>
              </p:ext>
            </p:extLst>
          </p:nvPr>
        </p:nvGraphicFramePr>
        <p:xfrm>
          <a:off x="179512" y="1676045"/>
          <a:ext cx="8784976" cy="50809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Soňa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Mezinárodní vztahy v 70. a 80. letech 20. stol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2.2.17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26. 8. 2012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Mezinárodní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vztahy ve druhé polovině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89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obsahuje základní informace o mezinárodních vztazích v 70. a 80. letech, uvolňování mezinárodního napětí a jeho opětné zvyšování v jednotlivých obdobích.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96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koncipován jako doplněk výkladu v hodině.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89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 osvědčil ve výuce, přispěl k lepšímu pochopení učiva a větší názornosti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03926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lnSpc>
                <a:spcPct val="100000"/>
              </a:lnSpc>
              <a:spcAft>
                <a:spcPts val="0"/>
              </a:spcAft>
            </a:pPr>
            <a:r>
              <a:rPr lang="cs-CZ" dirty="0">
                <a:ea typeface="Calibri"/>
                <a:cs typeface="Times New Roman"/>
              </a:rPr>
              <a:t>Mezinárodní vztahy v 70. a 80. letech 20. </a:t>
            </a:r>
            <a:r>
              <a:rPr lang="cs-CZ" dirty="0" smtClean="0">
                <a:ea typeface="Calibri"/>
                <a:cs typeface="Times New Roman"/>
              </a:rPr>
              <a:t>stol.</a:t>
            </a:r>
            <a:endParaRPr lang="cs-CZ" dirty="0">
              <a:ea typeface="Calibri"/>
              <a:cs typeface="Times New Roman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Střídaní uvolnění a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Již v 60. letech po karibské krizi vznikají první dohody o kontrole zbrojení</a:t>
            </a:r>
          </a:p>
          <a:p>
            <a:r>
              <a:rPr lang="cs-CZ" dirty="0" smtClean="0"/>
              <a:t>SSSR i USA jednají o omezení počtu svých jaderných zbraní</a:t>
            </a:r>
          </a:p>
          <a:p>
            <a:r>
              <a:rPr lang="cs-CZ" dirty="0" smtClean="0"/>
              <a:t>Jednání jsou známá pod anglickou zkratkou SALT – </a:t>
            </a:r>
            <a:r>
              <a:rPr lang="cs-CZ" dirty="0" err="1" smtClean="0"/>
              <a:t>Strategic</a:t>
            </a:r>
            <a:r>
              <a:rPr lang="cs-CZ" dirty="0" smtClean="0"/>
              <a:t> </a:t>
            </a:r>
            <a:r>
              <a:rPr lang="cs-CZ" dirty="0" err="1" smtClean="0"/>
              <a:t>Arms</a:t>
            </a:r>
            <a:r>
              <a:rPr lang="cs-CZ" dirty="0" smtClean="0"/>
              <a:t> </a:t>
            </a:r>
            <a:r>
              <a:rPr lang="cs-CZ" dirty="0" err="1" smtClean="0"/>
              <a:t>Limitation</a:t>
            </a:r>
            <a:r>
              <a:rPr lang="cs-CZ" dirty="0" smtClean="0"/>
              <a:t> </a:t>
            </a:r>
            <a:r>
              <a:rPr lang="cs-CZ" dirty="0" err="1" smtClean="0"/>
              <a:t>Talks</a:t>
            </a:r>
            <a:endParaRPr lang="cs-CZ" dirty="0" smtClean="0"/>
          </a:p>
          <a:p>
            <a:r>
              <a:rPr lang="cs-CZ" dirty="0" smtClean="0"/>
              <a:t>V 70. letech se postupně daří množství jaderných zbraní na obou stranách snižovat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err="1" smtClean="0"/>
              <a:t>Carter</a:t>
            </a:r>
            <a:r>
              <a:rPr lang="cs-CZ" dirty="0" smtClean="0"/>
              <a:t> a Brežněv podepisují dohodu SALT II., </a:t>
            </a:r>
            <a:r>
              <a:rPr lang="en-US" dirty="0"/>
              <a:t>SALT.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2013-07-11]. </a:t>
            </a:r>
            <a:r>
              <a:rPr lang="en-US" dirty="0" err="1"/>
              <a:t>Dostupné</a:t>
            </a:r>
            <a:r>
              <a:rPr lang="en-US" dirty="0"/>
              <a:t> z: http://cs.wikipedia.org/wiki/SALT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606" y="0"/>
            <a:ext cx="9179749" cy="61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0872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Otázka rozděleného Berlína a Německa</a:t>
            </a:r>
          </a:p>
          <a:p>
            <a:r>
              <a:rPr lang="cs-CZ" dirty="0" err="1" smtClean="0"/>
              <a:t>Willy</a:t>
            </a:r>
            <a:r>
              <a:rPr lang="cs-CZ" dirty="0" smtClean="0"/>
              <a:t> </a:t>
            </a:r>
            <a:r>
              <a:rPr lang="cs-CZ" dirty="0" err="1" smtClean="0"/>
              <a:t>Brandt</a:t>
            </a:r>
            <a:r>
              <a:rPr lang="cs-CZ" dirty="0" smtClean="0"/>
              <a:t> – </a:t>
            </a:r>
            <a:r>
              <a:rPr lang="cs-CZ" dirty="0" err="1" smtClean="0"/>
              <a:t>Ostpolitik</a:t>
            </a:r>
            <a:endParaRPr lang="cs-CZ" dirty="0" smtClean="0"/>
          </a:p>
          <a:p>
            <a:pPr lvl="1"/>
            <a:r>
              <a:rPr lang="cs-CZ" dirty="0" smtClean="0"/>
              <a:t>Bývalý starosta Západního Berlína</a:t>
            </a:r>
          </a:p>
          <a:p>
            <a:pPr lvl="1"/>
            <a:r>
              <a:rPr lang="cs-CZ" dirty="0" smtClean="0"/>
              <a:t>Kancléře SRN</a:t>
            </a:r>
          </a:p>
          <a:p>
            <a:pPr lvl="1"/>
            <a:r>
              <a:rPr lang="cs-CZ" dirty="0" smtClean="0"/>
              <a:t>Politika vstřícná vůči zemím východního bloku</a:t>
            </a:r>
          </a:p>
          <a:p>
            <a:r>
              <a:rPr lang="cs-CZ" dirty="0" smtClean="0"/>
              <a:t>1970 smlouva o přátelství a mírovém řešení sporů mezi SRN a SSSR</a:t>
            </a:r>
          </a:p>
          <a:p>
            <a:r>
              <a:rPr lang="cs-CZ" dirty="0" smtClean="0"/>
              <a:t>Ve smlouvě s Polskem potvrzena poválečná hranice</a:t>
            </a:r>
          </a:p>
          <a:p>
            <a:r>
              <a:rPr lang="cs-CZ" dirty="0" smtClean="0"/>
              <a:t>Ve smlouvě s ČSSR SRN uznala neplatnost Mnichovské dohody</a:t>
            </a:r>
          </a:p>
          <a:p>
            <a:r>
              <a:rPr lang="cs-CZ" dirty="0" smtClean="0"/>
              <a:t>NDR a SRN navazují diplomatické styky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475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err="1"/>
              <a:t>Willy</a:t>
            </a:r>
            <a:r>
              <a:rPr lang="cs-CZ" dirty="0"/>
              <a:t> </a:t>
            </a:r>
            <a:r>
              <a:rPr lang="cs-CZ" dirty="0" err="1"/>
              <a:t>Brandt's</a:t>
            </a:r>
            <a:r>
              <a:rPr lang="cs-CZ" dirty="0"/>
              <a:t> </a:t>
            </a:r>
            <a:r>
              <a:rPr lang="cs-CZ" dirty="0" err="1"/>
              <a:t>Silent</a:t>
            </a:r>
            <a:r>
              <a:rPr lang="cs-CZ" dirty="0"/>
              <a:t> </a:t>
            </a:r>
            <a:r>
              <a:rPr lang="cs-CZ" dirty="0" err="1"/>
              <a:t>Apology</a:t>
            </a:r>
            <a:r>
              <a:rPr lang="cs-CZ" dirty="0"/>
              <a:t>. </a:t>
            </a:r>
            <a:r>
              <a:rPr lang="cs-CZ" i="1" dirty="0"/>
              <a:t>Facinghistory.org</a:t>
            </a:r>
            <a:r>
              <a:rPr lang="cs-CZ" dirty="0"/>
              <a:t> [online]. 1997-2013 [cit. 2013-07-11]. Dostupné z: http://www2.facinghistory.org/Campus/Memorials.nsf/0/DC396F572BD4D99F85256FA80055E9B1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420" y="332656"/>
            <a:ext cx="5051761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3342984" cy="4401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Helsinská konference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Proces uvolnění vrcholí přípravami </a:t>
            </a:r>
            <a:r>
              <a:rPr lang="cs-CZ" dirty="0" err="1" smtClean="0"/>
              <a:t>Konrefence</a:t>
            </a:r>
            <a:r>
              <a:rPr lang="cs-CZ" dirty="0" smtClean="0"/>
              <a:t> o bezpečnosti a spolupráci v Evropě (KBSE)</a:t>
            </a:r>
          </a:p>
          <a:p>
            <a:r>
              <a:rPr lang="cs-CZ" dirty="0" smtClean="0"/>
              <a:t>SSSR usiluje o definitivní uznání poválečných hranic</a:t>
            </a:r>
          </a:p>
          <a:p>
            <a:r>
              <a:rPr lang="cs-CZ" dirty="0" smtClean="0"/>
              <a:t>Zájem o hospodářskou spolupráci se Západem</a:t>
            </a:r>
          </a:p>
          <a:p>
            <a:r>
              <a:rPr lang="cs-CZ" dirty="0" smtClean="0"/>
              <a:t>Západ požaduje respektování lidských práv</a:t>
            </a:r>
          </a:p>
          <a:p>
            <a:r>
              <a:rPr lang="cs-CZ" dirty="0" smtClean="0"/>
              <a:t>1975 – více než 30 zemí</a:t>
            </a:r>
          </a:p>
          <a:p>
            <a:r>
              <a:rPr lang="cs-CZ" dirty="0" smtClean="0"/>
              <a:t>Jednání byla úspěšná</a:t>
            </a:r>
          </a:p>
          <a:p>
            <a:r>
              <a:rPr lang="cs-CZ" dirty="0" smtClean="0"/>
              <a:t>Opora pro vznik občanských hnutí – Charta 77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856984" cy="365125"/>
          </a:xfrm>
        </p:spPr>
        <p:txBody>
          <a:bodyPr/>
          <a:lstStyle/>
          <a:p>
            <a:pPr algn="l"/>
            <a:r>
              <a:rPr lang="cs-CZ" dirty="0" smtClean="0"/>
              <a:t>Helmut Schmidt, Erich </a:t>
            </a:r>
            <a:r>
              <a:rPr lang="cs-CZ" dirty="0" err="1" smtClean="0"/>
              <a:t>Honecker</a:t>
            </a:r>
            <a:r>
              <a:rPr lang="cs-CZ" dirty="0" smtClean="0"/>
              <a:t>, Gerald Ford, Bruno </a:t>
            </a:r>
            <a:r>
              <a:rPr lang="cs-CZ" dirty="0" err="1" smtClean="0"/>
              <a:t>Kreisky</a:t>
            </a:r>
            <a:r>
              <a:rPr lang="cs-CZ" dirty="0" smtClean="0"/>
              <a:t>, </a:t>
            </a:r>
            <a:r>
              <a:rPr lang="en-US" dirty="0" err="1"/>
              <a:t>Helsinky</a:t>
            </a:r>
            <a:r>
              <a:rPr lang="en-US" dirty="0"/>
              <a:t> final act.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2013-07-12]. </a:t>
            </a:r>
            <a:r>
              <a:rPr lang="en-US" dirty="0" err="1"/>
              <a:t>Dostupné</a:t>
            </a:r>
            <a:r>
              <a:rPr lang="en-US" dirty="0"/>
              <a:t> z: http://en.wikipedia.org/wiki/Helsinki_Final_Act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10" y="-4743"/>
            <a:ext cx="9163910" cy="583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4369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studená válka 1979 - 1985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Napětí přesto stále přetrvává</a:t>
            </a:r>
          </a:p>
          <a:p>
            <a:r>
              <a:rPr lang="cs-CZ" dirty="0" smtClean="0"/>
              <a:t>Moskva rozmisťuje rakety v zemích východního bloku</a:t>
            </a:r>
          </a:p>
          <a:p>
            <a:r>
              <a:rPr lang="cs-CZ" dirty="0" smtClean="0"/>
              <a:t>USA a jejich spojenci činí totéž</a:t>
            </a:r>
          </a:p>
          <a:p>
            <a:r>
              <a:rPr lang="cs-CZ" dirty="0" smtClean="0"/>
              <a:t>1979 vpád SSSR do Afghánistánu</a:t>
            </a:r>
            <a:endParaRPr lang="cs-CZ" dirty="0"/>
          </a:p>
          <a:p>
            <a:r>
              <a:rPr lang="cs-CZ" dirty="0" smtClean="0"/>
              <a:t>Odveta USA – embargo na vývoz potravin a počítačových technologií do SSSR</a:t>
            </a:r>
          </a:p>
          <a:p>
            <a:r>
              <a:rPr lang="cs-CZ" dirty="0" smtClean="0"/>
              <a:t>1980 bojkot olympiády v Moskvě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935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760" y="6237312"/>
            <a:ext cx="9119240" cy="437133"/>
          </a:xfrm>
        </p:spPr>
        <p:txBody>
          <a:bodyPr/>
          <a:lstStyle/>
          <a:p>
            <a:pPr algn="l"/>
            <a:r>
              <a:rPr lang="cs-CZ" dirty="0" smtClean="0"/>
              <a:t>Mírové hnutí pro jaderným raketám, </a:t>
            </a:r>
            <a:r>
              <a:rPr lang="cs-CZ" dirty="0" err="1"/>
              <a:t>Gegen</a:t>
            </a:r>
            <a:r>
              <a:rPr lang="cs-CZ" dirty="0"/>
              <a:t> den Nato-</a:t>
            </a:r>
            <a:r>
              <a:rPr lang="cs-CZ" dirty="0" err="1"/>
              <a:t>Doppelbeschluss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2013-07-12]. Dostupné z: http://de.wikipedia.org/wiki/Friedensbewegung#Gegen_den_Nato-Doppelbeschluss 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655"/>
            <a:ext cx="9144000" cy="6183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4373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Strategická obranná iniciativa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 smtClean="0"/>
              <a:t>1981 – 1988 – prezidentem USA Ronald Reagan</a:t>
            </a:r>
          </a:p>
          <a:p>
            <a:r>
              <a:rPr lang="cs-CZ" dirty="0" smtClean="0"/>
              <a:t>Nazval SSSR říší zla</a:t>
            </a:r>
          </a:p>
          <a:p>
            <a:r>
              <a:rPr lang="cs-CZ" dirty="0" smtClean="0"/>
              <a:t>Politiku usmiřování označil za nesmysl</a:t>
            </a:r>
          </a:p>
          <a:p>
            <a:r>
              <a:rPr lang="cs-CZ" dirty="0" smtClean="0"/>
              <a:t>Zvýšení rozpočtu na obranu</a:t>
            </a:r>
          </a:p>
          <a:p>
            <a:r>
              <a:rPr lang="cs-CZ" dirty="0" smtClean="0"/>
              <a:t>Projekt na rozmístění zbraňových systémů ve vesmíru</a:t>
            </a:r>
          </a:p>
          <a:p>
            <a:r>
              <a:rPr lang="cs-CZ" dirty="0" smtClean="0"/>
              <a:t>SSSR nebyl schopen držet s USA krok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02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712968" cy="365125"/>
          </a:xfrm>
        </p:spPr>
        <p:txBody>
          <a:bodyPr/>
          <a:lstStyle/>
          <a:p>
            <a:pPr algn="l"/>
            <a:r>
              <a:rPr lang="en-US" dirty="0"/>
              <a:t>Strategic Defense Initiative.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2013-07-12]. </a:t>
            </a:r>
            <a:r>
              <a:rPr lang="en-US" dirty="0" err="1"/>
              <a:t>Dostupné</a:t>
            </a:r>
            <a:r>
              <a:rPr lang="en-US" dirty="0"/>
              <a:t> z: http://en.wikipedia.org/wiki/Strategic_Defense_Initiative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64" y="0"/>
            <a:ext cx="9154364" cy="5675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35327"/>
            <a:ext cx="4716016" cy="32226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1650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en-US" sz="2000" dirty="0"/>
              <a:t>SALT.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2013-07-11].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cs.wikipedia.org/wiki/SALT</a:t>
            </a:r>
            <a:endParaRPr lang="cs-CZ" sz="2000" dirty="0" smtClean="0"/>
          </a:p>
          <a:p>
            <a:r>
              <a:rPr lang="cs-CZ" sz="2000" dirty="0" err="1"/>
              <a:t>Willy</a:t>
            </a:r>
            <a:r>
              <a:rPr lang="cs-CZ" sz="2000" dirty="0"/>
              <a:t> </a:t>
            </a:r>
            <a:r>
              <a:rPr lang="cs-CZ" sz="2000" dirty="0" err="1"/>
              <a:t>Brandt's</a:t>
            </a:r>
            <a:r>
              <a:rPr lang="cs-CZ" sz="2000" dirty="0"/>
              <a:t> </a:t>
            </a:r>
            <a:r>
              <a:rPr lang="cs-CZ" sz="2000" dirty="0" err="1"/>
              <a:t>Silent</a:t>
            </a:r>
            <a:r>
              <a:rPr lang="cs-CZ" sz="2000" dirty="0"/>
              <a:t> </a:t>
            </a:r>
            <a:r>
              <a:rPr lang="cs-CZ" sz="2000" dirty="0" err="1"/>
              <a:t>Apology</a:t>
            </a:r>
            <a:r>
              <a:rPr lang="cs-CZ" sz="2000" dirty="0"/>
              <a:t>. </a:t>
            </a:r>
            <a:r>
              <a:rPr lang="cs-CZ" sz="2000" i="1" dirty="0"/>
              <a:t>Facinghistory.org</a:t>
            </a:r>
            <a:r>
              <a:rPr lang="cs-CZ" sz="2000" dirty="0"/>
              <a:t> [online]. 1997-2013 [cit. 2013-07-11].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www2.facinghistory.org/Campus/Memorials.nsf/0/DC396F572BD4D99F85256FA80055E9B1</a:t>
            </a:r>
            <a:endParaRPr lang="cs-CZ" sz="2000" dirty="0" smtClean="0"/>
          </a:p>
          <a:p>
            <a:r>
              <a:rPr lang="en-US" sz="2000" dirty="0" err="1"/>
              <a:t>Helsinky</a:t>
            </a:r>
            <a:r>
              <a:rPr lang="en-US" sz="2000" dirty="0"/>
              <a:t> final act.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2013-07-12].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en.wikipedia.org/wiki/Helsinki_Final_Act</a:t>
            </a:r>
            <a:endParaRPr lang="cs-CZ" sz="2000" dirty="0" smtClean="0"/>
          </a:p>
          <a:p>
            <a:r>
              <a:rPr lang="cs-CZ" sz="2000" dirty="0" err="1"/>
              <a:t>Gegen</a:t>
            </a:r>
            <a:r>
              <a:rPr lang="cs-CZ" sz="2000" dirty="0"/>
              <a:t> den Nato-</a:t>
            </a:r>
            <a:r>
              <a:rPr lang="cs-CZ" sz="2000" dirty="0" err="1"/>
              <a:t>Doppelbeschluss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2013-07-12].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de.wikipedia.org/wiki/Friedensbewegung#Gegen_den_Nato-Doppelbeschluss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718</Words>
  <Application>Microsoft Office PowerPoint</Application>
  <PresentationFormat>Předvádění na obrazovce (4:3)</PresentationFormat>
  <Paragraphs>81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Mezinárodní vztahy v 70. a 80. letech 20. stol.</vt:lpstr>
      <vt:lpstr>Střídaní uvolnění a napětí</vt:lpstr>
      <vt:lpstr>Prezentace aplikace PowerPoint</vt:lpstr>
      <vt:lpstr>Německo</vt:lpstr>
      <vt:lpstr>Prezentace aplikace PowerPoint</vt:lpstr>
      <vt:lpstr>Helsinská konference</vt:lpstr>
      <vt:lpstr>Prezentace aplikace PowerPoint</vt:lpstr>
      <vt:lpstr>Druhá studená válka 1979 - 1985</vt:lpstr>
      <vt:lpstr>Prezentace aplikace PowerPoint</vt:lpstr>
      <vt:lpstr>Strategická obranná iniciativa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17</cp:revision>
  <dcterms:created xsi:type="dcterms:W3CDTF">2012-12-23T08:55:19Z</dcterms:created>
  <dcterms:modified xsi:type="dcterms:W3CDTF">2013-07-12T05:16:45Z</dcterms:modified>
</cp:coreProperties>
</file>