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60"/>
  </p:normalViewPr>
  <p:slideViewPr>
    <p:cSldViewPr>
      <p:cViewPr varScale="1">
        <p:scale>
          <a:sx n="65" d="100"/>
          <a:sy n="65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21.7.2013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21.7.2013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21.7.2013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rich_Honecker" TargetMode="External"/><Relationship Id="rId2" Type="http://schemas.openxmlformats.org/officeDocument/2006/relationships/hyperlink" Target="http://en.wikipedia.org/wiki/Palace_of_the_Parliame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Charta_77" TargetMode="External"/><Relationship Id="rId4" Type="http://schemas.openxmlformats.org/officeDocument/2006/relationships/hyperlink" Target="http://cs.wikipedia.org/wiki/Todor_%C5%BDivko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985023"/>
              </p:ext>
            </p:extLst>
          </p:nvPr>
        </p:nvGraphicFramePr>
        <p:xfrm>
          <a:off x="179512" y="1676044"/>
          <a:ext cx="8784976" cy="50752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4015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015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015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015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015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Soňa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015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Krize sovětského bloku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015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2.2.18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4015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19. 9. 2012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9593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015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015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Krize sovětského bloku a pád komunismu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1771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 obsahuje základní informace o období krize sovětského bloku a okolnostech rozkladu komunistických režimů ve východní Evropě.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1771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 je určen k doplnění výkladu v hodině.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 také vhodnou studijní oporou pro žáky.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015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 pomohl k lepšímu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pochopení učiva a ke zatraktivnění výkladu.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8029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Krize sovětského bloku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Vztahy v rámci sovětského bloku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50. letech protikomunistické revolty</a:t>
            </a:r>
          </a:p>
          <a:p>
            <a:pPr lvl="1"/>
            <a:r>
              <a:rPr lang="cs-CZ" dirty="0" smtClean="0"/>
              <a:t>Potlačeny</a:t>
            </a:r>
          </a:p>
          <a:p>
            <a:pPr lvl="1"/>
            <a:r>
              <a:rPr lang="cs-CZ" dirty="0" smtClean="0"/>
              <a:t>Stabilizace</a:t>
            </a:r>
          </a:p>
          <a:p>
            <a:r>
              <a:rPr lang="cs-CZ" dirty="0" smtClean="0"/>
              <a:t>Na druhé straně dochází ke zlomení přímé sovětské kontroly</a:t>
            </a:r>
          </a:p>
          <a:p>
            <a:r>
              <a:rPr lang="cs-CZ" dirty="0" smtClean="0"/>
              <a:t>Místní komunistické strany získávají větší míru autonomie</a:t>
            </a:r>
          </a:p>
          <a:p>
            <a:r>
              <a:rPr lang="cs-CZ" dirty="0" smtClean="0"/>
              <a:t>Provádějí omezenou národní politiku</a:t>
            </a:r>
          </a:p>
          <a:p>
            <a:r>
              <a:rPr lang="cs-CZ" dirty="0" smtClean="0"/>
              <a:t>Sovětské vedení nezasahuje přímo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komunistické režimy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78112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Maďarsko</a:t>
            </a:r>
          </a:p>
          <a:p>
            <a:pPr lvl="1"/>
            <a:r>
              <a:rPr lang="cs-CZ" dirty="0" smtClean="0"/>
              <a:t>Nejsvobodnější poměry</a:t>
            </a:r>
          </a:p>
          <a:p>
            <a:pPr lvl="1"/>
            <a:r>
              <a:rPr lang="cs-CZ" dirty="0" smtClean="0"/>
              <a:t>1957 – 1989 János Kádár dosazený SSSR po potlačení protisovětského povstání 1956</a:t>
            </a:r>
          </a:p>
          <a:p>
            <a:pPr lvl="1"/>
            <a:r>
              <a:rPr lang="cs-CZ" dirty="0" smtClean="0"/>
              <a:t>Povoleno omezené soukromé podnikání</a:t>
            </a:r>
          </a:p>
          <a:p>
            <a:pPr lvl="1"/>
            <a:r>
              <a:rPr lang="cs-CZ" dirty="0" smtClean="0"/>
              <a:t>Politika národního smíření</a:t>
            </a:r>
          </a:p>
          <a:p>
            <a:pPr lvl="1"/>
            <a:r>
              <a:rPr lang="cs-CZ" dirty="0" smtClean="0"/>
              <a:t>Amnestie pro účastníky povstání</a:t>
            </a:r>
          </a:p>
          <a:p>
            <a:pPr lvl="1"/>
            <a:r>
              <a:rPr lang="cs-CZ" dirty="0" smtClean="0"/>
              <a:t>Zmírnění cenzury</a:t>
            </a:r>
          </a:p>
          <a:p>
            <a:pPr lvl="1"/>
            <a:r>
              <a:rPr lang="cs-CZ" dirty="0" smtClean="0"/>
              <a:t>Jediným tabu zůstává kritika SSSR, jinak je povoleno vše</a:t>
            </a:r>
          </a:p>
          <a:p>
            <a:pPr lvl="1"/>
            <a:r>
              <a:rPr lang="cs-CZ" dirty="0" smtClean="0"/>
              <a:t>Zvyšování životní úrovně – gulášový socialismus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 protikomunistických protestech dosazen </a:t>
            </a:r>
            <a:r>
              <a:rPr lang="cs-CZ" dirty="0" err="1" smtClean="0"/>
              <a:t>Vladyslav</a:t>
            </a:r>
            <a:r>
              <a:rPr lang="cs-CZ" dirty="0" smtClean="0"/>
              <a:t> </a:t>
            </a:r>
            <a:r>
              <a:rPr lang="cs-CZ" dirty="0" err="1" smtClean="0"/>
              <a:t>Gomulka</a:t>
            </a:r>
            <a:r>
              <a:rPr lang="cs-CZ" dirty="0" smtClean="0"/>
              <a:t> (1956 – 1970)</a:t>
            </a:r>
          </a:p>
          <a:p>
            <a:r>
              <a:rPr lang="cs-CZ" dirty="0" smtClean="0"/>
              <a:t>Postupné utužování poměrů</a:t>
            </a:r>
          </a:p>
          <a:p>
            <a:r>
              <a:rPr lang="cs-CZ" dirty="0" smtClean="0"/>
              <a:t>1970 protesty v Gdaňsku, Gdyni a Štětíně – dělnické bouře, hrozí celopolské povstání</a:t>
            </a:r>
          </a:p>
          <a:p>
            <a:r>
              <a:rPr lang="cs-CZ" dirty="0" err="1" smtClean="0"/>
              <a:t>Gomulka</a:t>
            </a:r>
            <a:r>
              <a:rPr lang="cs-CZ" dirty="0" smtClean="0"/>
              <a:t> odvolán, Edward </a:t>
            </a:r>
            <a:r>
              <a:rPr lang="cs-CZ" dirty="0" err="1" smtClean="0"/>
              <a:t>Gierek</a:t>
            </a:r>
            <a:r>
              <a:rPr lang="cs-CZ" dirty="0" smtClean="0"/>
              <a:t> (1970 – 1980)</a:t>
            </a:r>
          </a:p>
          <a:p>
            <a:pPr lvl="1"/>
            <a:r>
              <a:rPr lang="cs-CZ" dirty="0" smtClean="0"/>
              <a:t>Snaží se zklidnit situaci</a:t>
            </a:r>
          </a:p>
          <a:p>
            <a:pPr lvl="1"/>
            <a:r>
              <a:rPr lang="cs-CZ" dirty="0" smtClean="0"/>
              <a:t>Zvyšování životní úrovně za cenu zadlužení země</a:t>
            </a:r>
          </a:p>
          <a:p>
            <a:pPr lvl="1"/>
            <a:r>
              <a:rPr lang="cs-CZ" dirty="0" smtClean="0"/>
              <a:t>Zhoršení hospodářské situace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Rumunsko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Nicolae</a:t>
            </a:r>
            <a:r>
              <a:rPr lang="cs-CZ" dirty="0" smtClean="0"/>
              <a:t> </a:t>
            </a:r>
            <a:r>
              <a:rPr lang="cs-CZ" dirty="0" err="1" smtClean="0"/>
              <a:t>Ceausesku</a:t>
            </a:r>
            <a:r>
              <a:rPr lang="cs-CZ" dirty="0" smtClean="0"/>
              <a:t> (1965 – 1989)</a:t>
            </a:r>
          </a:p>
          <a:p>
            <a:pPr lvl="1"/>
            <a:r>
              <a:rPr lang="cs-CZ" dirty="0" smtClean="0"/>
              <a:t>Politika nezávislá na SSSR</a:t>
            </a:r>
          </a:p>
          <a:p>
            <a:pPr lvl="1"/>
            <a:r>
              <a:rPr lang="cs-CZ" dirty="0" smtClean="0"/>
              <a:t>Odmítl zásah Varšavské smlouvy proti ČSR</a:t>
            </a:r>
          </a:p>
          <a:p>
            <a:pPr lvl="1"/>
            <a:r>
              <a:rPr lang="cs-CZ" dirty="0" smtClean="0"/>
              <a:t>Vybudoval  v Rumunsku osobní diktaturu</a:t>
            </a:r>
          </a:p>
          <a:p>
            <a:pPr lvl="1"/>
            <a:r>
              <a:rPr lang="cs-CZ" dirty="0" smtClean="0"/>
              <a:t>Chaos v hospodářství, megalomanské stavby</a:t>
            </a:r>
          </a:p>
          <a:p>
            <a:pPr lvl="1"/>
            <a:r>
              <a:rPr lang="cs-CZ" dirty="0" smtClean="0"/>
              <a:t>Chudoba a hospodářská zaostalost</a:t>
            </a:r>
          </a:p>
          <a:p>
            <a:pPr lvl="1"/>
            <a:r>
              <a:rPr lang="cs-CZ" dirty="0" smtClean="0"/>
              <a:t>Kruté metody</a:t>
            </a:r>
          </a:p>
          <a:p>
            <a:pPr lvl="1"/>
            <a:r>
              <a:rPr lang="cs-CZ" dirty="0" smtClean="0"/>
              <a:t>Nenáviděný diktátor</a:t>
            </a:r>
          </a:p>
          <a:p>
            <a:pPr lvl="1"/>
            <a:r>
              <a:rPr lang="cs-CZ" dirty="0" smtClean="0"/>
              <a:t>1989 popraven i se svou ženou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125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526016" cy="365125"/>
          </a:xfrm>
        </p:spPr>
        <p:txBody>
          <a:bodyPr/>
          <a:lstStyle/>
          <a:p>
            <a:pPr algn="l"/>
            <a:r>
              <a:rPr lang="cs-CZ" dirty="0" smtClean="0"/>
              <a:t>Palác lidu, druhá největší budova na světě po Pentagonu, </a:t>
            </a:r>
            <a:r>
              <a:rPr lang="en-US" dirty="0"/>
              <a:t>Palace of the Parliament.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2013-07-12]. </a:t>
            </a:r>
            <a:r>
              <a:rPr lang="en-US" dirty="0" err="1"/>
              <a:t>Dostupné</a:t>
            </a:r>
            <a:r>
              <a:rPr lang="en-US" dirty="0"/>
              <a:t> z: http://en.wikipedia.org/wiki/Palace_of_the_Parliament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157"/>
            <a:ext cx="8382000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88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Bulharsko a NDR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444212" cy="1953515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Bulharsko</a:t>
            </a:r>
          </a:p>
          <a:p>
            <a:pPr lvl="1"/>
            <a:r>
              <a:rPr lang="cs-CZ" dirty="0" smtClean="0"/>
              <a:t>Patří k nejloajálnějším zemím v rámci sovětského bloku</a:t>
            </a:r>
          </a:p>
          <a:p>
            <a:pPr lvl="1"/>
            <a:r>
              <a:rPr lang="cs-CZ" dirty="0" smtClean="0"/>
              <a:t>Směřuje sem masivní hospodářská pomoc SSSR</a:t>
            </a:r>
          </a:p>
          <a:p>
            <a:r>
              <a:rPr lang="cs-CZ" dirty="0" smtClean="0"/>
              <a:t>NDR</a:t>
            </a:r>
          </a:p>
          <a:p>
            <a:pPr lvl="1"/>
            <a:r>
              <a:rPr lang="cs-CZ" dirty="0" smtClean="0"/>
              <a:t>Erich </a:t>
            </a:r>
            <a:r>
              <a:rPr lang="cs-CZ" dirty="0" err="1" smtClean="0"/>
              <a:t>Honecker</a:t>
            </a:r>
            <a:endParaRPr lang="cs-CZ" dirty="0" smtClean="0"/>
          </a:p>
          <a:p>
            <a:pPr lvl="1"/>
            <a:r>
              <a:rPr lang="cs-CZ" dirty="0" smtClean="0"/>
              <a:t>Přísná věrnost marxistickým dogmatům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226300"/>
            <a:ext cx="8784976" cy="631700"/>
          </a:xfrm>
        </p:spPr>
        <p:txBody>
          <a:bodyPr/>
          <a:lstStyle/>
          <a:p>
            <a:pPr algn="l"/>
            <a:r>
              <a:rPr lang="cs-CZ" dirty="0" err="1" smtClean="0"/>
              <a:t>Honecker</a:t>
            </a:r>
            <a:r>
              <a:rPr lang="cs-CZ" dirty="0" smtClean="0"/>
              <a:t> a </a:t>
            </a:r>
            <a:r>
              <a:rPr lang="cs-CZ" dirty="0" err="1" smtClean="0"/>
              <a:t>Ceausescu</a:t>
            </a:r>
            <a:r>
              <a:rPr lang="cs-CZ" dirty="0" smtClean="0"/>
              <a:t>, </a:t>
            </a:r>
            <a:r>
              <a:rPr lang="cs-CZ" dirty="0"/>
              <a:t>Erich </a:t>
            </a:r>
            <a:r>
              <a:rPr lang="cs-CZ" dirty="0" err="1"/>
              <a:t>Honecker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2013-07-12]. Dostupné z: http://</a:t>
            </a:r>
            <a:r>
              <a:rPr lang="cs-CZ" dirty="0" smtClean="0"/>
              <a:t>cs.wikipedia.org/wiki/</a:t>
            </a:r>
            <a:r>
              <a:rPr lang="cs-CZ" dirty="0" err="1" smtClean="0"/>
              <a:t>Erich_Honecker</a:t>
            </a:r>
            <a:r>
              <a:rPr lang="cs-CZ" dirty="0" smtClean="0"/>
              <a:t>,  </a:t>
            </a:r>
            <a:r>
              <a:rPr lang="cs-CZ" dirty="0" err="1" smtClean="0"/>
              <a:t>Zivkov</a:t>
            </a:r>
            <a:r>
              <a:rPr lang="cs-CZ" dirty="0" smtClean="0"/>
              <a:t> </a:t>
            </a:r>
            <a:r>
              <a:rPr lang="cs-CZ" dirty="0"/>
              <a:t>Todor </a:t>
            </a:r>
            <a:r>
              <a:rPr lang="cs-CZ" dirty="0" err="1"/>
              <a:t>Živkov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2013-07-12]. Dostupné z: http://cs.wikipedia.org/wiki/Todor_%C5%BDivkov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45024"/>
            <a:ext cx="3810000" cy="258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078259"/>
            <a:ext cx="3393308" cy="3158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880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Albánie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specifická situace</a:t>
            </a:r>
          </a:p>
          <a:p>
            <a:r>
              <a:rPr lang="cs-CZ" dirty="0" smtClean="0"/>
              <a:t>Vedení Albánie odmítlo změny po smrti Stalina</a:t>
            </a:r>
          </a:p>
          <a:p>
            <a:r>
              <a:rPr lang="cs-CZ" dirty="0" smtClean="0"/>
              <a:t>Na protest proti destalinizaci přerušilo styky se SSSR</a:t>
            </a:r>
          </a:p>
          <a:p>
            <a:r>
              <a:rPr lang="cs-CZ" dirty="0" smtClean="0"/>
              <a:t>Moskva na ni nevyvíjí tlak:</a:t>
            </a:r>
          </a:p>
          <a:p>
            <a:pPr lvl="1"/>
            <a:r>
              <a:rPr lang="cs-CZ" dirty="0" smtClean="0"/>
              <a:t>Země je geopoliticky nezajímavá</a:t>
            </a:r>
          </a:p>
          <a:p>
            <a:pPr lvl="1"/>
            <a:r>
              <a:rPr lang="cs-CZ" dirty="0" smtClean="0"/>
              <a:t>Jako jediná po Jugoslávii mohla opustit sovětský blok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45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Jugoslávie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5626968" cy="485740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Roztržka se SSSR</a:t>
            </a:r>
          </a:p>
          <a:p>
            <a:r>
              <a:rPr lang="cs-CZ" dirty="0" smtClean="0"/>
              <a:t>Mimo sféru vlivu Sovětského svazu</a:t>
            </a:r>
          </a:p>
          <a:p>
            <a:r>
              <a:rPr lang="cs-CZ" dirty="0" smtClean="0"/>
              <a:t>Přesto standardní „socialistická“ země</a:t>
            </a:r>
          </a:p>
          <a:p>
            <a:r>
              <a:rPr lang="cs-CZ" dirty="0" smtClean="0"/>
              <a:t>Liberální atmosféra</a:t>
            </a:r>
          </a:p>
          <a:p>
            <a:r>
              <a:rPr lang="cs-CZ" dirty="0" smtClean="0"/>
              <a:t>Pokusy o hospodářskou reformu</a:t>
            </a:r>
          </a:p>
          <a:p>
            <a:r>
              <a:rPr lang="cs-CZ" dirty="0" smtClean="0"/>
              <a:t>Lavírování mezi Východem a Západem</a:t>
            </a:r>
          </a:p>
          <a:p>
            <a:r>
              <a:rPr lang="cs-CZ" dirty="0" smtClean="0"/>
              <a:t>Osobní diktatura maršála Tita</a:t>
            </a:r>
          </a:p>
          <a:p>
            <a:r>
              <a:rPr lang="cs-CZ" dirty="0" smtClean="0"/>
              <a:t>2004 největší Chorvat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496944" cy="365125"/>
          </a:xfrm>
        </p:spPr>
        <p:txBody>
          <a:bodyPr/>
          <a:lstStyle/>
          <a:p>
            <a:pPr algn="l"/>
            <a:r>
              <a:rPr lang="cs-CZ" dirty="0"/>
              <a:t>Josip </a:t>
            </a:r>
            <a:r>
              <a:rPr lang="cs-CZ" dirty="0" err="1"/>
              <a:t>Broz</a:t>
            </a:r>
            <a:r>
              <a:rPr lang="cs-CZ" dirty="0"/>
              <a:t> Tito.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2013-07-12]. Dostupné z: http://cs.wikipedia.org/wiki/Josip_Broz_Tito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7681" y="1268760"/>
            <a:ext cx="3030295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9" y="3789040"/>
            <a:ext cx="1801056" cy="2521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352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Disidentská hnutí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76134"/>
            <a:ext cx="8229600" cy="2260848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Dissent</a:t>
            </a:r>
            <a:r>
              <a:rPr lang="cs-CZ" dirty="0" smtClean="0"/>
              <a:t> – nesouhlas</a:t>
            </a:r>
          </a:p>
          <a:p>
            <a:r>
              <a:rPr lang="cs-CZ" dirty="0" smtClean="0"/>
              <a:t>Kritika a snaha oslabit komunistické režimy</a:t>
            </a:r>
          </a:p>
          <a:p>
            <a:r>
              <a:rPr lang="cs-CZ" dirty="0" smtClean="0"/>
              <a:t>Inspirována Závěrečným aktem KBSE</a:t>
            </a:r>
          </a:p>
          <a:p>
            <a:r>
              <a:rPr lang="cs-CZ" dirty="0" smtClean="0"/>
              <a:t>Disidenti pronásledováni a vězněni</a:t>
            </a:r>
          </a:p>
          <a:p>
            <a:r>
              <a:rPr lang="cs-CZ" dirty="0" smtClean="0"/>
              <a:t>Postupně se formuje opoziční hnutí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640960" cy="365125"/>
          </a:xfrm>
        </p:spPr>
        <p:txBody>
          <a:bodyPr/>
          <a:lstStyle/>
          <a:p>
            <a:pPr algn="l"/>
            <a:r>
              <a:rPr lang="en-US" dirty="0"/>
              <a:t>Charta 77.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2013-07-12]. </a:t>
            </a:r>
            <a:r>
              <a:rPr lang="en-US" dirty="0" err="1"/>
              <a:t>Dostupné</a:t>
            </a:r>
            <a:r>
              <a:rPr lang="en-US" dirty="0"/>
              <a:t> z: http://cs.wikipedia.org/wiki/Charta_77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466768"/>
            <a:ext cx="5078338" cy="2855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642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Solidarita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 otřesům komunistického režimu přispěla i globální ekonomická krize</a:t>
            </a:r>
          </a:p>
          <a:p>
            <a:r>
              <a:rPr lang="cs-CZ" dirty="0" smtClean="0"/>
              <a:t>Drancování přírodního bohatství, ničení životního prostředí, zadlužování</a:t>
            </a:r>
          </a:p>
          <a:p>
            <a:r>
              <a:rPr lang="cs-CZ" dirty="0" smtClean="0"/>
              <a:t>Přesto nedostatek potravin a spotřebního zboží</a:t>
            </a:r>
          </a:p>
          <a:p>
            <a:r>
              <a:rPr lang="cs-CZ" dirty="0" smtClean="0"/>
              <a:t>1980 Solidarita – Lech </a:t>
            </a:r>
            <a:r>
              <a:rPr lang="cs-CZ" dirty="0" err="1" smtClean="0"/>
              <a:t>Walesa</a:t>
            </a:r>
            <a:endParaRPr lang="cs-CZ" dirty="0" smtClean="0"/>
          </a:p>
          <a:p>
            <a:r>
              <a:rPr lang="cs-CZ" dirty="0" smtClean="0"/>
              <a:t>1981 vojenská vláda Wojciecha </a:t>
            </a:r>
            <a:r>
              <a:rPr lang="cs-CZ" dirty="0" err="1" smtClean="0"/>
              <a:t>Jaruzelkého</a:t>
            </a:r>
            <a:endParaRPr lang="cs-CZ" dirty="0" smtClean="0"/>
          </a:p>
          <a:p>
            <a:r>
              <a:rPr lang="cs-CZ" dirty="0" smtClean="0"/>
              <a:t>Solidaritu podporuje Jan Pavel II.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98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25322"/>
            <a:ext cx="8784976" cy="365125"/>
          </a:xfrm>
        </p:spPr>
        <p:txBody>
          <a:bodyPr/>
          <a:lstStyle/>
          <a:p>
            <a:pPr algn="l"/>
            <a:r>
              <a:rPr lang="cs-CZ" dirty="0"/>
              <a:t>Lech </a:t>
            </a:r>
            <a:r>
              <a:rPr lang="cs-CZ" dirty="0" err="1"/>
              <a:t>Walesa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2013-07-12]. Dostupné z: http://cs.wikipedia.org/wiki/Lech_Wa%C5%82%C4%99sa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0"/>
            <a:ext cx="7862970" cy="6325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715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en-US" sz="2000" dirty="0"/>
              <a:t>Palace of the Parliament.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2013-07-12].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en.wikipedia.org/wiki/Palace_of_the_Parliament</a:t>
            </a:r>
            <a:endParaRPr lang="cs-CZ" sz="2000" dirty="0" smtClean="0"/>
          </a:p>
          <a:p>
            <a:r>
              <a:rPr lang="cs-CZ" sz="2000" dirty="0"/>
              <a:t>Erich </a:t>
            </a:r>
            <a:r>
              <a:rPr lang="cs-CZ" sz="2000" dirty="0" err="1"/>
              <a:t>Honecker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2013-07-12].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cs.wikipedia.org/wiki/Erich_Honecker</a:t>
            </a:r>
            <a:endParaRPr lang="cs-CZ" sz="2000" dirty="0" smtClean="0"/>
          </a:p>
          <a:p>
            <a:r>
              <a:rPr lang="cs-CZ" sz="2000" dirty="0"/>
              <a:t>Todor </a:t>
            </a:r>
            <a:r>
              <a:rPr lang="cs-CZ" sz="2000" dirty="0" err="1"/>
              <a:t>Živkov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2013-07-12]. Dostupné z: </a:t>
            </a:r>
            <a:r>
              <a:rPr lang="cs-CZ" sz="2000" dirty="0">
                <a:hlinkClick r:id="rId4"/>
              </a:rPr>
              <a:t>http://cs.wikipedia.org/wiki/Todor_%</a:t>
            </a:r>
            <a:r>
              <a:rPr lang="cs-CZ" sz="2000" dirty="0" smtClean="0">
                <a:hlinkClick r:id="rId4"/>
              </a:rPr>
              <a:t>C5%BDivkov</a:t>
            </a:r>
            <a:endParaRPr lang="cs-CZ" sz="2000" dirty="0" smtClean="0"/>
          </a:p>
          <a:p>
            <a:r>
              <a:rPr lang="en-US" sz="2000" dirty="0"/>
              <a:t>Charta 77.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2013-07-12].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5"/>
              </a:rPr>
              <a:t>http://</a:t>
            </a:r>
            <a:r>
              <a:rPr lang="en-US" sz="2000" dirty="0" smtClean="0">
                <a:hlinkClick r:id="rId5"/>
              </a:rPr>
              <a:t>cs.wikipedia.org/wiki/Charta_77</a:t>
            </a:r>
            <a:endParaRPr lang="cs-CZ" sz="2000" dirty="0" smtClean="0"/>
          </a:p>
          <a:p>
            <a:r>
              <a:rPr lang="cs-CZ" sz="2000" dirty="0"/>
              <a:t>Lech </a:t>
            </a:r>
            <a:r>
              <a:rPr lang="cs-CZ" sz="2000" dirty="0" err="1"/>
              <a:t>Walesa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2013-07-12]. Dostupné z: http://cs.wikipedia.org/wiki/Lech_Wa%C5%82%C4%99sa </a:t>
            </a:r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879</Words>
  <Application>Microsoft Office PowerPoint</Application>
  <PresentationFormat>Předvádění na obrazovce (4:3)</PresentationFormat>
  <Paragraphs>117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Krize sovětského bloku</vt:lpstr>
      <vt:lpstr>Vztahy v rámci sovětského bloku</vt:lpstr>
      <vt:lpstr>Národní komunistické režimy</vt:lpstr>
      <vt:lpstr>Polsko</vt:lpstr>
      <vt:lpstr>Rumunsko</vt:lpstr>
      <vt:lpstr>Prezentace aplikace PowerPoint</vt:lpstr>
      <vt:lpstr>Bulharsko a NDR</vt:lpstr>
      <vt:lpstr>Albánie</vt:lpstr>
      <vt:lpstr>Jugoslávie</vt:lpstr>
      <vt:lpstr>Disidentská hnutí</vt:lpstr>
      <vt:lpstr>Solidarita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19</cp:revision>
  <dcterms:created xsi:type="dcterms:W3CDTF">2012-12-23T08:55:19Z</dcterms:created>
  <dcterms:modified xsi:type="dcterms:W3CDTF">2013-07-21T09:53:52Z</dcterms:modified>
</cp:coreProperties>
</file>