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9" r:id="rId4"/>
    <p:sldId id="257" r:id="rId5"/>
    <p:sldId id="262" r:id="rId6"/>
    <p:sldId id="263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6">
                <a:lumMod val="50000"/>
              </a:schemeClr>
            </a:gs>
            <a:gs pos="74000">
              <a:srgbClr val="FFC000"/>
            </a:gs>
            <a:gs pos="100000">
              <a:schemeClr val="accent6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C4ECC-3711-4D4E-A844-47A444E295DE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867D7-8CEB-48FC-8A59-3DFB640F675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va312aslifilis.files.wordpress.com/2010/10/13549148.jpg" TargetMode="External"/><Relationship Id="rId2" Type="http://schemas.openxmlformats.org/officeDocument/2006/relationships/hyperlink" Target="http://img5.rajce.idnes.cz/d0505/3/3610/3610613_7be2c7e9dd1013ec309c0d0d29d062d0/images/Mamu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rara.cz/i/imgs/268/346268.jpg" TargetMode="External"/><Relationship Id="rId4" Type="http://schemas.openxmlformats.org/officeDocument/2006/relationships/hyperlink" Target="http://www.google.cz/imgres?q=jeskyn%C3%AD+malby&amp;start=55&amp;num=10&amp;hl=cs&amp;biw=1280&amp;bih=961&amp;tbm=isch&amp;tbnid=p3mhSK0XtwwdKM:&amp;imgrefurl=http://pittkyle123.wordpress.com/2011/02/15/cave-paintings-30000-years-ago/&amp;docid=AScxfps1RfXvmM&amp;w=1024&amp;h=770&amp;ei=dYpsTqWxGpHesgarovG7BA&amp;zoom=1&amp;iact=rc&amp;dur=249&amp;sqi=2&amp;page=3&amp;tbnh=146&amp;tbnw=190&amp;ndsp=30&amp;ved=1t:429,r:2,s:55&amp;tx=57&amp;ty=8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7656828"/>
              </p:ext>
            </p:extLst>
          </p:nvPr>
        </p:nvGraphicFramePr>
        <p:xfrm>
          <a:off x="428596" y="1500174"/>
          <a:ext cx="8001056" cy="3785889"/>
        </p:xfrm>
        <a:graphic>
          <a:graphicData uri="http://schemas.openxmlformats.org/drawingml/2006/table">
            <a:tbl>
              <a:tblPr/>
              <a:tblGrid>
                <a:gridCol w="1460949"/>
                <a:gridCol w="6540107"/>
              </a:tblGrid>
              <a:tr h="434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 v rámci opakování znalostí ze 4. ročníku postupně podle očíslovaných otázek odpovídají. Odpoví-li správně,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pomocí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interaktivního pera otázku odstraní. Otázky odhalují skrytý obrázek, jehož vyluštění a doplňující odpovědi mohou napsat do sešitu. V závěru prezentace proběhne společná kontrola s tabulí.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2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2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září  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5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svět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země v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pravěku    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DUM - 01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285728"/>
            <a:ext cx="1428760" cy="14287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2601917"/>
            <a:ext cx="7772400" cy="1470025"/>
          </a:xfrm>
        </p:spPr>
        <p:txBody>
          <a:bodyPr>
            <a:noAutofit/>
          </a:bodyPr>
          <a:lstStyle/>
          <a:p>
            <a:r>
              <a:rPr lang="cs-CZ" sz="13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PRAVĚK</a:t>
            </a:r>
            <a:endParaRPr lang="cs-CZ" sz="13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28728" y="4059800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DUM - 01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pittkyle123.files.wordpress.com/2011/02/lascaux-cave-pain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500042"/>
            <a:ext cx="3800129" cy="2857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3643314"/>
            <a:ext cx="8001056" cy="281145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Odpověz správně na otázku a odkryj políčko.</a:t>
            </a:r>
          </a:p>
          <a:p>
            <a:endParaRPr lang="cs-CZ" dirty="0" smtClean="0"/>
          </a:p>
          <a:p>
            <a:r>
              <a:rPr lang="cs-CZ" dirty="0" smtClean="0"/>
              <a:t>Poznáš, co se skrývá na obrázku???</a:t>
            </a:r>
          </a:p>
          <a:p>
            <a:endParaRPr lang="cs-CZ" dirty="0" smtClean="0"/>
          </a:p>
          <a:p>
            <a:r>
              <a:rPr lang="cs-CZ" dirty="0" smtClean="0"/>
              <a:t>Pokud ano, zapiš do sešitu.</a:t>
            </a:r>
          </a:p>
        </p:txBody>
      </p:sp>
      <p:pic>
        <p:nvPicPr>
          <p:cNvPr id="3078" name="Picture 6" descr="http://va312aslifilis.files.wordpress.com/2010/10/135491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img5.rajce.idnes.cz/d0505/3/3610/3610613_7be2c7e9dd1013ec309c0d0d29d062d0/images/Mamu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28604"/>
            <a:ext cx="8894030" cy="5929354"/>
          </a:xfrm>
          <a:prstGeom prst="rect">
            <a:avLst/>
          </a:prstGeom>
          <a:noFill/>
        </p:spPr>
      </p:pic>
      <p:grpSp>
        <p:nvGrpSpPr>
          <p:cNvPr id="42" name="Skupina 41"/>
          <p:cNvGrpSpPr/>
          <p:nvPr/>
        </p:nvGrpSpPr>
        <p:grpSpPr>
          <a:xfrm>
            <a:off x="142844" y="428604"/>
            <a:ext cx="1692852" cy="3000396"/>
            <a:chOff x="4643438" y="3429000"/>
            <a:chExt cx="1559008" cy="1285884"/>
          </a:xfrm>
        </p:grpSpPr>
        <p:sp>
          <p:nvSpPr>
            <p:cNvPr id="22" name="Obdélník 21"/>
            <p:cNvSpPr/>
            <p:nvPr/>
          </p:nvSpPr>
          <p:spPr>
            <a:xfrm>
              <a:off x="4643438" y="3429000"/>
              <a:ext cx="1500198" cy="128588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643438" y="3500439"/>
              <a:ext cx="1559008" cy="9892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1 . Která událost určuje počátek našeho letopočtu?</a:t>
              </a:r>
              <a:endParaRPr lang="cs-CZ" sz="2400" dirty="0"/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643042" y="428604"/>
            <a:ext cx="2571768" cy="1500198"/>
            <a:chOff x="1643042" y="428604"/>
            <a:chExt cx="2571768" cy="1500198"/>
          </a:xfrm>
        </p:grpSpPr>
        <p:sp>
          <p:nvSpPr>
            <p:cNvPr id="12" name="Obdélník 11"/>
            <p:cNvSpPr/>
            <p:nvPr/>
          </p:nvSpPr>
          <p:spPr>
            <a:xfrm rot="5400000">
              <a:off x="2178827" y="-107181"/>
              <a:ext cx="1500198" cy="25717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714480" y="571480"/>
              <a:ext cx="250033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9. Vysvětli pojem </a:t>
              </a:r>
              <a:r>
                <a:rPr lang="cs-CZ" sz="2400" dirty="0" smtClean="0"/>
                <a:t>-před </a:t>
              </a:r>
              <a:r>
                <a:rPr lang="cs-CZ" sz="2400" dirty="0" smtClean="0"/>
                <a:t>naším </a:t>
              </a:r>
              <a:r>
                <a:rPr lang="cs-CZ" sz="2400" dirty="0" smtClean="0"/>
                <a:t>letopočtem</a:t>
              </a:r>
              <a:endParaRPr lang="cs-CZ" sz="2400" dirty="0"/>
            </a:p>
          </p:txBody>
        </p:sp>
      </p:grpSp>
      <p:grpSp>
        <p:nvGrpSpPr>
          <p:cNvPr id="71" name="Skupina 70"/>
          <p:cNvGrpSpPr/>
          <p:nvPr/>
        </p:nvGrpSpPr>
        <p:grpSpPr>
          <a:xfrm>
            <a:off x="5715008" y="428604"/>
            <a:ext cx="1500198" cy="1323439"/>
            <a:chOff x="5715008" y="428604"/>
            <a:chExt cx="1500198" cy="1323439"/>
          </a:xfrm>
        </p:grpSpPr>
        <p:sp>
          <p:nvSpPr>
            <p:cNvPr id="15" name="Obdélník 14"/>
            <p:cNvSpPr/>
            <p:nvPr/>
          </p:nvSpPr>
          <p:spPr>
            <a:xfrm>
              <a:off x="5715008" y="428604"/>
              <a:ext cx="1500198" cy="128588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5786446" y="428604"/>
              <a:ext cx="121444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13. Jak dělíme období pravěku?</a:t>
              </a:r>
              <a:endParaRPr lang="cs-CZ" sz="2000" dirty="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142844" y="3429000"/>
            <a:ext cx="1643074" cy="3104025"/>
            <a:chOff x="142844" y="3429000"/>
            <a:chExt cx="1643074" cy="3104025"/>
          </a:xfrm>
        </p:grpSpPr>
        <p:sp>
          <p:nvSpPr>
            <p:cNvPr id="19" name="Obdélník 18"/>
            <p:cNvSpPr/>
            <p:nvPr/>
          </p:nvSpPr>
          <p:spPr>
            <a:xfrm>
              <a:off x="142844" y="3429000"/>
              <a:ext cx="1500198" cy="292895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7" name="Skupina 46"/>
            <p:cNvGrpSpPr/>
            <p:nvPr/>
          </p:nvGrpSpPr>
          <p:grpSpPr>
            <a:xfrm>
              <a:off x="142844" y="3571876"/>
              <a:ext cx="1643074" cy="2961149"/>
              <a:chOff x="142844" y="3571876"/>
              <a:chExt cx="1643074" cy="2961149"/>
            </a:xfrm>
          </p:grpSpPr>
          <p:sp>
            <p:nvSpPr>
              <p:cNvPr id="35" name="TextovéPole 34"/>
              <p:cNvSpPr txBox="1"/>
              <p:nvPr/>
            </p:nvSpPr>
            <p:spPr>
              <a:xfrm>
                <a:off x="142844" y="3571876"/>
                <a:ext cx="164307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10. Urči století:</a:t>
                </a:r>
                <a:endParaRPr lang="cs-CZ" sz="2000" dirty="0"/>
              </a:p>
            </p:txBody>
          </p:sp>
          <p:sp>
            <p:nvSpPr>
              <p:cNvPr id="36" name="TextovéPole 35"/>
              <p:cNvSpPr txBox="1"/>
              <p:nvPr/>
            </p:nvSpPr>
            <p:spPr>
              <a:xfrm>
                <a:off x="285720" y="4286256"/>
                <a:ext cx="100013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/>
                  <a:t>1 287</a:t>
                </a:r>
              </a:p>
              <a:p>
                <a:r>
                  <a:rPr lang="cs-CZ" sz="2800" dirty="0" smtClean="0"/>
                  <a:t>2 011</a:t>
                </a:r>
              </a:p>
              <a:p>
                <a:r>
                  <a:rPr lang="cs-CZ" sz="2800" dirty="0" smtClean="0"/>
                  <a:t>   653</a:t>
                </a:r>
              </a:p>
              <a:p>
                <a:r>
                  <a:rPr lang="cs-CZ" sz="2800" dirty="0" smtClean="0"/>
                  <a:t>       8</a:t>
                </a:r>
              </a:p>
              <a:p>
                <a:endParaRPr lang="cs-CZ" sz="2800" dirty="0"/>
              </a:p>
            </p:txBody>
          </p:sp>
        </p:grpSp>
      </p:grpSp>
      <p:grpSp>
        <p:nvGrpSpPr>
          <p:cNvPr id="40" name="Skupina 39"/>
          <p:cNvGrpSpPr/>
          <p:nvPr/>
        </p:nvGrpSpPr>
        <p:grpSpPr>
          <a:xfrm>
            <a:off x="1643042" y="4714884"/>
            <a:ext cx="2928958" cy="1643074"/>
            <a:chOff x="1643042" y="4714884"/>
            <a:chExt cx="2928958" cy="1643074"/>
          </a:xfrm>
        </p:grpSpPr>
        <p:sp>
          <p:nvSpPr>
            <p:cNvPr id="25" name="Obdélník 24"/>
            <p:cNvSpPr/>
            <p:nvPr/>
          </p:nvSpPr>
          <p:spPr>
            <a:xfrm rot="5400000">
              <a:off x="2285984" y="4071942"/>
              <a:ext cx="1643074" cy="292895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714480" y="4714884"/>
              <a:ext cx="271464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4. Ze kterých zdrojů se dozvídáme </a:t>
              </a:r>
              <a:r>
                <a:rPr lang="cs-CZ" sz="2400" dirty="0" smtClean="0"/>
                <a:t>                   o </a:t>
              </a:r>
              <a:r>
                <a:rPr lang="cs-CZ" sz="2400" dirty="0" smtClean="0"/>
                <a:t>způsobu života </a:t>
              </a:r>
              <a:r>
                <a:rPr lang="cs-CZ" sz="2400" dirty="0" smtClean="0"/>
                <a:t>             v </a:t>
              </a:r>
              <a:r>
                <a:rPr lang="cs-CZ" sz="2400" dirty="0" smtClean="0"/>
                <a:t>pravěku?</a:t>
              </a:r>
              <a:endParaRPr lang="cs-CZ" sz="2600" dirty="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5500694" y="3429000"/>
            <a:ext cx="3500494" cy="1333322"/>
            <a:chOff x="6143636" y="3429000"/>
            <a:chExt cx="2857552" cy="1333322"/>
          </a:xfrm>
        </p:grpSpPr>
        <p:sp>
          <p:nvSpPr>
            <p:cNvPr id="44" name="Obdélník 43"/>
            <p:cNvSpPr/>
            <p:nvPr/>
          </p:nvSpPr>
          <p:spPr>
            <a:xfrm rot="16200000">
              <a:off x="6929470" y="2643166"/>
              <a:ext cx="1285884" cy="28575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6143637" y="3500438"/>
              <a:ext cx="2857526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12. Podle čeho vznikl název </a:t>
              </a:r>
              <a:r>
                <a:rPr lang="cs-CZ" sz="2800" dirty="0" smtClean="0"/>
                <a:t>nejstaršího</a:t>
              </a:r>
              <a:r>
                <a:rPr lang="cs-CZ" sz="2400" dirty="0" smtClean="0"/>
                <a:t> období pravěku?</a:t>
              </a:r>
              <a:endParaRPr lang="cs-CZ" sz="2400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1643042" y="3429000"/>
            <a:ext cx="3857652" cy="1285884"/>
            <a:chOff x="1643042" y="3429000"/>
            <a:chExt cx="3000396" cy="1285884"/>
          </a:xfrm>
        </p:grpSpPr>
        <p:sp>
          <p:nvSpPr>
            <p:cNvPr id="43" name="Obdélník 42"/>
            <p:cNvSpPr/>
            <p:nvPr/>
          </p:nvSpPr>
          <p:spPr>
            <a:xfrm rot="16200000">
              <a:off x="2500298" y="2571744"/>
              <a:ext cx="1285884" cy="300039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714480" y="3500438"/>
              <a:ext cx="278608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11. Ze kterého materiálu se v pravěku šily </a:t>
              </a:r>
              <a:r>
                <a:rPr lang="cs-CZ" sz="2400" dirty="0" smtClean="0"/>
                <a:t>šaty??</a:t>
              </a:r>
              <a:endParaRPr lang="cs-CZ" sz="2400" dirty="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1643042" y="1928802"/>
            <a:ext cx="2571768" cy="1500198"/>
            <a:chOff x="1643042" y="1928802"/>
            <a:chExt cx="2571768" cy="1500198"/>
          </a:xfrm>
        </p:grpSpPr>
        <p:sp>
          <p:nvSpPr>
            <p:cNvPr id="13" name="Obdélník 12"/>
            <p:cNvSpPr/>
            <p:nvPr/>
          </p:nvSpPr>
          <p:spPr>
            <a:xfrm rot="16200000">
              <a:off x="2178827" y="1393017"/>
              <a:ext cx="1500198" cy="25717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1643042" y="2000240"/>
              <a:ext cx="214314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7.  Z čeho </a:t>
              </a:r>
              <a:r>
                <a:rPr lang="cs-CZ" dirty="0" smtClean="0"/>
                <a:t>si</a:t>
              </a:r>
              <a:r>
                <a:rPr lang="cs-CZ" sz="2000" dirty="0" smtClean="0"/>
                <a:t> člověk v době kamenné zhotovoval nástroje?</a:t>
              </a:r>
              <a:endParaRPr lang="cs-CZ" sz="2000" dirty="0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4214810" y="428604"/>
            <a:ext cx="1500198" cy="3000396"/>
            <a:chOff x="4214810" y="428604"/>
            <a:chExt cx="1500198" cy="3000396"/>
          </a:xfrm>
        </p:grpSpPr>
        <p:sp>
          <p:nvSpPr>
            <p:cNvPr id="14" name="Obdélník 13"/>
            <p:cNvSpPr/>
            <p:nvPr/>
          </p:nvSpPr>
          <p:spPr>
            <a:xfrm>
              <a:off x="4214810" y="428604"/>
              <a:ext cx="1500198" cy="300039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357686" y="642918"/>
              <a:ext cx="1285884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3. Jak se jmenuje spisovatel, který psal příběhy </a:t>
              </a:r>
              <a:r>
                <a:rPr lang="cs-CZ" sz="2000" dirty="0" smtClean="0"/>
                <a:t>     z </a:t>
              </a:r>
              <a:r>
                <a:rPr lang="cs-CZ" sz="2000" dirty="0" smtClean="0"/>
                <a:t>období pravěku??</a:t>
              </a:r>
              <a:endParaRPr lang="cs-CZ" sz="2000" dirty="0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7215206" y="428604"/>
            <a:ext cx="1785950" cy="3000396"/>
            <a:chOff x="7215206" y="428604"/>
            <a:chExt cx="1785950" cy="3000396"/>
          </a:xfrm>
        </p:grpSpPr>
        <p:sp>
          <p:nvSpPr>
            <p:cNvPr id="18" name="Obdélník 17"/>
            <p:cNvSpPr/>
            <p:nvPr/>
          </p:nvSpPr>
          <p:spPr>
            <a:xfrm>
              <a:off x="7215206" y="428604"/>
              <a:ext cx="1785950" cy="300039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7215206" y="500042"/>
              <a:ext cx="1714512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2400" dirty="0" smtClean="0"/>
            </a:p>
            <a:p>
              <a:pPr algn="ctr"/>
              <a:r>
                <a:rPr lang="cs-CZ" sz="2400" dirty="0" smtClean="0"/>
                <a:t>5. Které umělecké předměty si pamatuješ </a:t>
              </a:r>
              <a:r>
                <a:rPr lang="cs-CZ" sz="2400" dirty="0" smtClean="0"/>
                <a:t> z </a:t>
              </a:r>
              <a:r>
                <a:rPr lang="cs-CZ" sz="2400" dirty="0" smtClean="0"/>
                <a:t>období pravěku?</a:t>
              </a:r>
              <a:endParaRPr lang="cs-CZ" sz="2400" dirty="0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7500958" y="4714884"/>
            <a:ext cx="1500198" cy="1643074"/>
            <a:chOff x="7500958" y="4714884"/>
            <a:chExt cx="1500198" cy="1643074"/>
          </a:xfrm>
        </p:grpSpPr>
        <p:sp>
          <p:nvSpPr>
            <p:cNvPr id="27" name="Obdélník 26"/>
            <p:cNvSpPr/>
            <p:nvPr/>
          </p:nvSpPr>
          <p:spPr>
            <a:xfrm rot="5400000">
              <a:off x="7429520" y="4786322"/>
              <a:ext cx="1643074" cy="15001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7572396" y="4857760"/>
              <a:ext cx="135732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2. Jakým způsobem vznikala pole?</a:t>
              </a:r>
              <a:endParaRPr lang="cs-CZ" sz="2000" dirty="0"/>
            </a:p>
          </p:txBody>
        </p:sp>
      </p:grpSp>
      <p:grpSp>
        <p:nvGrpSpPr>
          <p:cNvPr id="68" name="Skupina 67"/>
          <p:cNvGrpSpPr/>
          <p:nvPr/>
        </p:nvGrpSpPr>
        <p:grpSpPr>
          <a:xfrm>
            <a:off x="4572000" y="4714884"/>
            <a:ext cx="2928958" cy="1643074"/>
            <a:chOff x="4572000" y="4714884"/>
            <a:chExt cx="2928958" cy="1643074"/>
          </a:xfrm>
        </p:grpSpPr>
        <p:sp>
          <p:nvSpPr>
            <p:cNvPr id="31" name="Obdélník 30"/>
            <p:cNvSpPr/>
            <p:nvPr/>
          </p:nvSpPr>
          <p:spPr>
            <a:xfrm rot="5400000">
              <a:off x="5214942" y="4071942"/>
              <a:ext cx="1643074" cy="292895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4786314" y="4786322"/>
              <a:ext cx="24288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/>
                <a:t>8. Jakým způsobem se členové tlupy dorozumívali?</a:t>
              </a:r>
              <a:endParaRPr lang="cs-CZ" sz="2400" dirty="0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5715008" y="1714488"/>
            <a:ext cx="1500198" cy="1714512"/>
            <a:chOff x="5715008" y="1714488"/>
            <a:chExt cx="1500198" cy="1714512"/>
          </a:xfrm>
        </p:grpSpPr>
        <p:sp>
          <p:nvSpPr>
            <p:cNvPr id="17" name="Obdélník 16"/>
            <p:cNvSpPr/>
            <p:nvPr/>
          </p:nvSpPr>
          <p:spPr>
            <a:xfrm>
              <a:off x="5715008" y="1714488"/>
              <a:ext cx="1500198" cy="17145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5786446" y="1857364"/>
              <a:ext cx="142876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dirty="0" smtClean="0"/>
                <a:t>6. Vysvětli pojem </a:t>
              </a:r>
              <a:r>
                <a:rPr lang="cs-CZ" sz="2000" dirty="0" smtClean="0"/>
                <a:t>-našeho letopočtu</a:t>
              </a:r>
              <a:endParaRPr lang="cs-CZ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7" dur="2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8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cs-C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KONTROLNÍ OTÁZKY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3142709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obrázku je :     </a:t>
            </a:r>
            <a:r>
              <a:rPr lang="cs-CZ" sz="3600" b="1" dirty="0" smtClean="0"/>
              <a:t>_        _        _       _        _       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971600" y="355303"/>
            <a:ext cx="77597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u="sng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Odpověz , dostaneš jedničku ???</a:t>
            </a:r>
            <a:endParaRPr lang="cs-CZ" sz="4400" b="1" u="sng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1772816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1) Ve kterém díle jste se setkali s lovci  velkých </a:t>
            </a:r>
            <a:r>
              <a:rPr lang="cs-CZ" sz="2400" dirty="0" smtClean="0"/>
              <a:t>zvířat?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3528" y="4047455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2) Zapiš jméno autora.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5229200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3) Jak se jmenuje ilustrátor této knihy ?</a:t>
            </a:r>
            <a:endParaRPr lang="cs-CZ" sz="2400" dirty="0"/>
          </a:p>
        </p:txBody>
      </p:sp>
      <p:pic>
        <p:nvPicPr>
          <p:cNvPr id="15" name="Picture 2" descr="http://www.arara.cz/i/imgs/268/346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7656" y="1412776"/>
            <a:ext cx="1428760" cy="22126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ovéPole 15"/>
          <p:cNvSpPr txBox="1"/>
          <p:nvPr/>
        </p:nvSpPr>
        <p:spPr>
          <a:xfrm>
            <a:off x="4162182" y="4057908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EDUARD ŠTORCH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818366" y="5210036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ZDENĚK BURIAN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63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5720" y="3571876"/>
            <a:ext cx="8358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MAMUT  </a:t>
            </a:r>
            <a:r>
              <a:rPr lang="cs-CZ" sz="1200" dirty="0" smtClean="0"/>
              <a:t> </a:t>
            </a:r>
            <a:r>
              <a:rPr lang="cs-CZ" sz="1200" b="1" dirty="0" smtClean="0"/>
              <a:t>-</a:t>
            </a:r>
            <a:r>
              <a:rPr lang="cs-CZ" sz="1200" dirty="0" smtClean="0"/>
              <a:t>     </a:t>
            </a:r>
            <a:r>
              <a:rPr lang="cs-CZ" sz="1200" dirty="0" smtClean="0">
                <a:hlinkClick r:id="rId2"/>
              </a:rPr>
              <a:t>http://img5.rajce.idnes.cz/d0505/3/3610/3610613_7be2c7e9dd1013ec309c0d0d29d062d0/</a:t>
            </a:r>
            <a:r>
              <a:rPr lang="cs-CZ" sz="1200" dirty="0" err="1" smtClean="0">
                <a:hlinkClick r:id="rId2"/>
              </a:rPr>
              <a:t>images</a:t>
            </a:r>
            <a:r>
              <a:rPr lang="cs-CZ" sz="1200" dirty="0" smtClean="0">
                <a:hlinkClick r:id="rId2"/>
              </a:rPr>
              <a:t>/Mamut.</a:t>
            </a:r>
            <a:r>
              <a:rPr lang="cs-CZ" sz="1200" dirty="0" err="1" smtClean="0">
                <a:hlinkClick r:id="rId2"/>
              </a:rPr>
              <a:t>jpg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5720" y="2285992"/>
            <a:ext cx="79296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MALBA 1    -  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3"/>
              </a:rPr>
              <a:t>http://va312aslifilis.files.wordpress.com/2010/10/13549148.jpg</a:t>
            </a:r>
            <a:endParaRPr lang="cs-CZ" sz="12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285720" y="2500306"/>
            <a:ext cx="8858280" cy="1015663"/>
            <a:chOff x="285720" y="1643050"/>
            <a:chExt cx="8858280" cy="1015663"/>
          </a:xfrm>
        </p:grpSpPr>
        <p:sp>
          <p:nvSpPr>
            <p:cNvPr id="7" name="TextovéPole 6"/>
            <p:cNvSpPr txBox="1"/>
            <p:nvPr/>
          </p:nvSpPr>
          <p:spPr>
            <a:xfrm>
              <a:off x="1142944" y="1643050"/>
              <a:ext cx="80010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hlinkClick r:id="rId4"/>
                </a:rPr>
                <a:t>  http://www.</a:t>
              </a:r>
              <a:r>
                <a:rPr lang="cs-CZ" sz="1200" dirty="0" err="1" smtClean="0">
                  <a:hlinkClick r:id="rId4"/>
                </a:rPr>
                <a:t>google.cz</a:t>
              </a:r>
              <a:r>
                <a:rPr lang="cs-CZ" sz="1200" dirty="0" smtClean="0">
                  <a:hlinkClick r:id="rId4"/>
                </a:rPr>
                <a:t>/</a:t>
              </a:r>
              <a:r>
                <a:rPr lang="cs-CZ" sz="1200" dirty="0" err="1" smtClean="0">
                  <a:hlinkClick r:id="rId4"/>
                </a:rPr>
                <a:t>imgres</a:t>
              </a:r>
              <a:r>
                <a:rPr lang="cs-CZ" sz="1200" dirty="0" smtClean="0">
                  <a:hlinkClick r:id="rId4"/>
                </a:rPr>
                <a:t>?q=</a:t>
              </a:r>
              <a:r>
                <a:rPr lang="cs-CZ" sz="1200" dirty="0" err="1" smtClean="0">
                  <a:hlinkClick r:id="rId4"/>
                </a:rPr>
                <a:t>jeskyn</a:t>
              </a:r>
              <a:r>
                <a:rPr lang="cs-CZ" sz="1200" dirty="0" smtClean="0">
                  <a:hlinkClick r:id="rId4"/>
                </a:rPr>
                <a:t>%C3%AD+malby&amp;start=55&amp;</a:t>
              </a:r>
              <a:r>
                <a:rPr lang="cs-CZ" sz="1200" dirty="0" err="1" smtClean="0">
                  <a:hlinkClick r:id="rId4"/>
                </a:rPr>
                <a:t>num</a:t>
              </a:r>
              <a:r>
                <a:rPr lang="cs-CZ" sz="1200" dirty="0" smtClean="0">
                  <a:hlinkClick r:id="rId4"/>
                </a:rPr>
                <a:t>=10&amp;</a:t>
              </a:r>
              <a:r>
                <a:rPr lang="cs-CZ" sz="1200" dirty="0" err="1" smtClean="0">
                  <a:hlinkClick r:id="rId4"/>
                </a:rPr>
                <a:t>hl</a:t>
              </a:r>
              <a:r>
                <a:rPr lang="cs-CZ" sz="1200" dirty="0" smtClean="0">
                  <a:hlinkClick r:id="rId4"/>
                </a:rPr>
                <a:t>=</a:t>
              </a:r>
              <a:r>
                <a:rPr lang="cs-CZ" sz="1200" dirty="0" err="1" smtClean="0">
                  <a:hlinkClick r:id="rId4"/>
                </a:rPr>
                <a:t>cs</a:t>
              </a:r>
              <a:r>
                <a:rPr lang="cs-CZ" sz="1200" dirty="0" smtClean="0">
                  <a:hlinkClick r:id="rId4"/>
                </a:rPr>
                <a:t>&amp;</a:t>
              </a:r>
              <a:r>
                <a:rPr lang="cs-CZ" sz="1200" dirty="0" err="1" smtClean="0">
                  <a:hlinkClick r:id="rId4"/>
                </a:rPr>
                <a:t>biw</a:t>
              </a:r>
              <a:r>
                <a:rPr lang="cs-CZ" sz="1200" dirty="0" smtClean="0">
                  <a:hlinkClick r:id="rId4"/>
                </a:rPr>
                <a:t>=1280&amp;</a:t>
              </a:r>
              <a:r>
                <a:rPr lang="cs-CZ" sz="1200" dirty="0" err="1" smtClean="0">
                  <a:hlinkClick r:id="rId4"/>
                </a:rPr>
                <a:t>bih</a:t>
              </a:r>
              <a:r>
                <a:rPr lang="cs-CZ" sz="1200" dirty="0" smtClean="0">
                  <a:hlinkClick r:id="rId4"/>
                </a:rPr>
                <a:t>=961&amp;</a:t>
              </a:r>
              <a:r>
                <a:rPr lang="cs-CZ" sz="1200" dirty="0" err="1" smtClean="0">
                  <a:hlinkClick r:id="rId4"/>
                </a:rPr>
                <a:t>tbm</a:t>
              </a:r>
              <a:r>
                <a:rPr lang="cs-CZ" sz="1200" dirty="0" smtClean="0">
                  <a:hlinkClick r:id="rId4"/>
                </a:rPr>
                <a:t>=</a:t>
              </a:r>
              <a:r>
                <a:rPr lang="cs-CZ" sz="1200" dirty="0" err="1" smtClean="0">
                  <a:hlinkClick r:id="rId4"/>
                </a:rPr>
                <a:t>isch</a:t>
              </a:r>
              <a:r>
                <a:rPr lang="cs-CZ" sz="1200" dirty="0" smtClean="0">
                  <a:hlinkClick r:id="rId4"/>
                </a:rPr>
                <a:t>&amp;</a:t>
              </a:r>
              <a:r>
                <a:rPr lang="cs-CZ" sz="1200" dirty="0" err="1" smtClean="0">
                  <a:hlinkClick r:id="rId4"/>
                </a:rPr>
                <a:t>tbnid</a:t>
              </a:r>
              <a:r>
                <a:rPr lang="cs-CZ" sz="1200" dirty="0" smtClean="0">
                  <a:hlinkClick r:id="rId4"/>
                </a:rPr>
                <a:t>=p3mhSK0XtwwdKM:&amp;</a:t>
              </a:r>
              <a:r>
                <a:rPr lang="cs-CZ" sz="1200" dirty="0" err="1" smtClean="0">
                  <a:hlinkClick r:id="rId4"/>
                </a:rPr>
                <a:t>imgrefurl</a:t>
              </a:r>
              <a:r>
                <a:rPr lang="cs-CZ" sz="1200" dirty="0" smtClean="0">
                  <a:hlinkClick r:id="rId4"/>
                </a:rPr>
                <a:t>=http://pittkyle123.wordpress.com/2011/02/15/</a:t>
              </a:r>
              <a:r>
                <a:rPr lang="cs-CZ" sz="1200" dirty="0" err="1" smtClean="0">
                  <a:hlinkClick r:id="rId4"/>
                </a:rPr>
                <a:t>cave</a:t>
              </a:r>
              <a:r>
                <a:rPr lang="cs-CZ" sz="1200" dirty="0" smtClean="0">
                  <a:hlinkClick r:id="rId4"/>
                </a:rPr>
                <a:t>-</a:t>
              </a:r>
              <a:r>
                <a:rPr lang="cs-CZ" sz="1200" dirty="0" err="1" smtClean="0">
                  <a:hlinkClick r:id="rId4"/>
                </a:rPr>
                <a:t>paintings</a:t>
              </a:r>
              <a:r>
                <a:rPr lang="cs-CZ" sz="1200" dirty="0" smtClean="0">
                  <a:hlinkClick r:id="rId4"/>
                </a:rPr>
                <a:t>-30000-</a:t>
              </a:r>
              <a:r>
                <a:rPr lang="cs-CZ" sz="1200" dirty="0" err="1" smtClean="0">
                  <a:hlinkClick r:id="rId4"/>
                </a:rPr>
                <a:t>years</a:t>
              </a:r>
              <a:r>
                <a:rPr lang="cs-CZ" sz="1200" dirty="0" smtClean="0">
                  <a:hlinkClick r:id="rId4"/>
                </a:rPr>
                <a:t>-ago/&amp;</a:t>
              </a:r>
              <a:r>
                <a:rPr lang="cs-CZ" sz="1200" dirty="0" err="1" smtClean="0">
                  <a:hlinkClick r:id="rId4"/>
                </a:rPr>
                <a:t>docid</a:t>
              </a:r>
              <a:r>
                <a:rPr lang="cs-CZ" sz="1200" dirty="0" smtClean="0">
                  <a:hlinkClick r:id="rId4"/>
                </a:rPr>
                <a:t>=AScxfps1RfXvmM&amp;w=1024&amp;h=770&amp;</a:t>
              </a:r>
              <a:r>
                <a:rPr lang="cs-CZ" sz="1200" dirty="0" err="1" smtClean="0">
                  <a:hlinkClick r:id="rId4"/>
                </a:rPr>
                <a:t>ei</a:t>
              </a:r>
              <a:r>
                <a:rPr lang="cs-CZ" sz="1200" dirty="0" smtClean="0">
                  <a:hlinkClick r:id="rId4"/>
                </a:rPr>
                <a:t>=dYpsTqWxGpHesgarovG7BA&amp;zoom=1&amp;</a:t>
              </a:r>
              <a:r>
                <a:rPr lang="cs-CZ" sz="1200" dirty="0" err="1" smtClean="0">
                  <a:hlinkClick r:id="rId4"/>
                </a:rPr>
                <a:t>iact</a:t>
              </a:r>
              <a:r>
                <a:rPr lang="cs-CZ" sz="1200" dirty="0" smtClean="0">
                  <a:hlinkClick r:id="rId4"/>
                </a:rPr>
                <a:t>=</a:t>
              </a:r>
              <a:r>
                <a:rPr lang="cs-CZ" sz="1200" dirty="0" err="1" smtClean="0">
                  <a:hlinkClick r:id="rId4"/>
                </a:rPr>
                <a:t>rc</a:t>
              </a:r>
              <a:r>
                <a:rPr lang="cs-CZ" sz="1200" dirty="0" smtClean="0">
                  <a:hlinkClick r:id="rId4"/>
                </a:rPr>
                <a:t>&amp;dur=249&amp;</a:t>
              </a:r>
              <a:r>
                <a:rPr lang="cs-CZ" sz="1200" dirty="0" err="1" smtClean="0">
                  <a:hlinkClick r:id="rId4"/>
                </a:rPr>
                <a:t>sqi</a:t>
              </a:r>
              <a:r>
                <a:rPr lang="cs-CZ" sz="1200" dirty="0" smtClean="0">
                  <a:hlinkClick r:id="rId4"/>
                </a:rPr>
                <a:t>=2&amp;</a:t>
              </a:r>
              <a:r>
                <a:rPr lang="cs-CZ" sz="1200" dirty="0" err="1" smtClean="0">
                  <a:hlinkClick r:id="rId4"/>
                </a:rPr>
                <a:t>page</a:t>
              </a:r>
              <a:r>
                <a:rPr lang="cs-CZ" sz="1200" dirty="0" smtClean="0">
                  <a:hlinkClick r:id="rId4"/>
                </a:rPr>
                <a:t>=3&amp;</a:t>
              </a:r>
              <a:r>
                <a:rPr lang="cs-CZ" sz="1200" dirty="0" err="1" smtClean="0">
                  <a:hlinkClick r:id="rId4"/>
                </a:rPr>
                <a:t>tbnh</a:t>
              </a:r>
              <a:r>
                <a:rPr lang="cs-CZ" sz="1200" dirty="0" smtClean="0">
                  <a:hlinkClick r:id="rId4"/>
                </a:rPr>
                <a:t>=146&amp;</a:t>
              </a:r>
              <a:r>
                <a:rPr lang="cs-CZ" sz="1200" dirty="0" err="1" smtClean="0">
                  <a:hlinkClick r:id="rId4"/>
                </a:rPr>
                <a:t>tbnw</a:t>
              </a:r>
              <a:r>
                <a:rPr lang="cs-CZ" sz="1200" dirty="0" smtClean="0">
                  <a:hlinkClick r:id="rId4"/>
                </a:rPr>
                <a:t>=190&amp;</a:t>
              </a:r>
              <a:r>
                <a:rPr lang="cs-CZ" sz="1200" dirty="0" err="1" smtClean="0">
                  <a:hlinkClick r:id="rId4"/>
                </a:rPr>
                <a:t>ndsp</a:t>
              </a:r>
              <a:r>
                <a:rPr lang="cs-CZ" sz="1200" dirty="0" smtClean="0">
                  <a:hlinkClick r:id="rId4"/>
                </a:rPr>
                <a:t>=30&amp;</a:t>
              </a:r>
              <a:r>
                <a:rPr lang="cs-CZ" sz="1200" dirty="0" err="1" smtClean="0">
                  <a:hlinkClick r:id="rId4"/>
                </a:rPr>
                <a:t>ved</a:t>
              </a:r>
              <a:r>
                <a:rPr lang="cs-CZ" sz="1200" dirty="0" smtClean="0">
                  <a:hlinkClick r:id="rId4"/>
                </a:rPr>
                <a:t>=1t:429,r:2,s:55&amp;</a:t>
              </a:r>
              <a:r>
                <a:rPr lang="cs-CZ" sz="1200" dirty="0" err="1" smtClean="0">
                  <a:hlinkClick r:id="rId4"/>
                </a:rPr>
                <a:t>tx</a:t>
              </a:r>
              <a:r>
                <a:rPr lang="cs-CZ" sz="1200" dirty="0" smtClean="0">
                  <a:hlinkClick r:id="rId4"/>
                </a:rPr>
                <a:t>=57&amp;ty=89</a:t>
              </a:r>
              <a:endParaRPr lang="cs-CZ" sz="12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85720" y="1857364"/>
              <a:ext cx="18573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b="1" dirty="0" smtClean="0"/>
                <a:t>MALBA 2    -  </a:t>
              </a:r>
              <a:endParaRPr lang="cs-CZ" sz="1200" b="1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1571604" y="357166"/>
            <a:ext cx="61436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CITACE OBRAZOVÉHO MATERIÁLU</a:t>
            </a:r>
            <a:endParaRPr lang="cs-CZ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5720" y="4000504"/>
            <a:ext cx="6500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KNIHA        </a:t>
            </a:r>
            <a:r>
              <a:rPr lang="cs-CZ" sz="1200" dirty="0" smtClean="0"/>
              <a:t>-     </a:t>
            </a:r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arara.cz</a:t>
            </a:r>
            <a:r>
              <a:rPr lang="cs-CZ" sz="1200" dirty="0" smtClean="0">
                <a:hlinkClick r:id="rId5"/>
              </a:rPr>
              <a:t>/i/</a:t>
            </a:r>
            <a:r>
              <a:rPr lang="cs-CZ" sz="1200" dirty="0" err="1" smtClean="0">
                <a:hlinkClick r:id="rId5"/>
              </a:rPr>
              <a:t>imgs</a:t>
            </a:r>
            <a:r>
              <a:rPr lang="cs-CZ" sz="1200" dirty="0" smtClean="0">
                <a:hlinkClick r:id="rId5"/>
              </a:rPr>
              <a:t>/268/346268.jpg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328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PRAVĚK</vt:lpstr>
      <vt:lpstr>Snímek 3</vt:lpstr>
      <vt:lpstr>Snímek 4</vt:lpstr>
      <vt:lpstr>KONTROLNÍ OTÁZKY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</dc:title>
  <dc:creator>Cilkovi</dc:creator>
  <cp:lastModifiedBy>Dum</cp:lastModifiedBy>
  <cp:revision>31</cp:revision>
  <dcterms:created xsi:type="dcterms:W3CDTF">2011-09-10T13:56:42Z</dcterms:created>
  <dcterms:modified xsi:type="dcterms:W3CDTF">2012-03-20T16:13:17Z</dcterms:modified>
</cp:coreProperties>
</file>