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6" r:id="rId3"/>
    <p:sldId id="259" r:id="rId4"/>
    <p:sldId id="260" r:id="rId5"/>
    <p:sldId id="262" r:id="rId6"/>
    <p:sldId id="263" r:id="rId7"/>
    <p:sldId id="261" r:id="rId8"/>
    <p:sldId id="264" r:id="rId9"/>
    <p:sldId id="265" r:id="rId10"/>
    <p:sldId id="266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21.7.2013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21.7.2013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21.7.2013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21.7.2013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21.7.2013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21.7.2013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21.7.2013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Tchernobyl" TargetMode="External"/><Relationship Id="rId2" Type="http://schemas.openxmlformats.org/officeDocument/2006/relationships/hyperlink" Target="https://en.wikipedia.org/wiki/Soviet_war_in_Afghanista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Gorbatscho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65387"/>
              </p:ext>
            </p:extLst>
          </p:nvPr>
        </p:nvGraphicFramePr>
        <p:xfrm>
          <a:off x="179512" y="1676044"/>
          <a:ext cx="8784976" cy="50625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29095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095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095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095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095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Soňa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095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Perestrojka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095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2.2.19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095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29. 9. 2012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095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095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20.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095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Pád komunistických režimů ve východní Evropě a jeho příčiny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64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obsahuje informace o perestrojce a jejím dopadu na změny ve východním bloku..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64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DUM je určen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pro doplnění výkladu v hodině a pro samostatnou přípravu žáků na vyučování.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64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se osvědčil, přispěl ke zatraktivnění výuky a lepšímu pochopení a zapamatování učiva.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1903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Perejstrojka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Situace na přelomu 70. a 80.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507288" cy="4608512"/>
          </a:xfrm>
        </p:spPr>
        <p:txBody>
          <a:bodyPr>
            <a:normAutofit/>
          </a:bodyPr>
          <a:lstStyle/>
          <a:p>
            <a:r>
              <a:rPr lang="cs-CZ" dirty="0" smtClean="0"/>
              <a:t>Otřesy sovětského impéria v souvislosti se situací v Polsku</a:t>
            </a:r>
          </a:p>
          <a:p>
            <a:r>
              <a:rPr lang="cs-CZ" dirty="0" smtClean="0"/>
              <a:t>Druhá studená válka</a:t>
            </a:r>
          </a:p>
          <a:p>
            <a:r>
              <a:rPr lang="cs-CZ" dirty="0" smtClean="0"/>
              <a:t>Hluboká vnitřní krize v SSSR</a:t>
            </a:r>
          </a:p>
          <a:p>
            <a:pPr lvl="1"/>
            <a:r>
              <a:rPr lang="cs-CZ" dirty="0" smtClean="0"/>
              <a:t>Zasaženy jsou všechny oblasti ekonomického a společenského života společnosti</a:t>
            </a:r>
          </a:p>
          <a:p>
            <a:r>
              <a:rPr lang="cs-CZ" dirty="0" smtClean="0"/>
              <a:t>Zaostávání v oblasti technologií</a:t>
            </a:r>
          </a:p>
          <a:p>
            <a:pPr lvl="1"/>
            <a:r>
              <a:rPr lang="cs-CZ" dirty="0" smtClean="0"/>
              <a:t>Orientace na těžký průmysl se stává </a:t>
            </a:r>
            <a:r>
              <a:rPr lang="cs-CZ" dirty="0" smtClean="0"/>
              <a:t>anachronismem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smtClean="0"/>
              <a:t>Sovětské tanky se stahují z Afghánistánu, </a:t>
            </a:r>
            <a:r>
              <a:rPr lang="en-US" dirty="0"/>
              <a:t>Soviet war in Afghanistan.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2013-07-12]. </a:t>
            </a:r>
            <a:r>
              <a:rPr lang="en-US" dirty="0" err="1"/>
              <a:t>Dostupné</a:t>
            </a:r>
            <a:r>
              <a:rPr lang="en-US" dirty="0"/>
              <a:t> z: https://en.wikipedia.org/wiki/Soviet_war_in_Afghanistan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087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Problémy v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Zemědělství katastrofálně neefektivní</a:t>
            </a:r>
          </a:p>
          <a:p>
            <a:pPr lvl="1"/>
            <a:r>
              <a:rPr lang="cs-CZ" dirty="0"/>
              <a:t>Hektarová produkce asi 5 x nižší než v Nizozemsku</a:t>
            </a:r>
          </a:p>
          <a:p>
            <a:r>
              <a:rPr lang="cs-CZ" dirty="0"/>
              <a:t>Velmi nákladné udržování loajality </a:t>
            </a:r>
            <a:r>
              <a:rPr lang="cs-CZ" dirty="0" smtClean="0"/>
              <a:t>satelitních států</a:t>
            </a:r>
            <a:endParaRPr lang="cs-CZ" dirty="0"/>
          </a:p>
          <a:p>
            <a:r>
              <a:rPr lang="cs-CZ" dirty="0"/>
              <a:t>Hospodářské sankce spojené s invazí do </a:t>
            </a:r>
            <a:r>
              <a:rPr lang="cs-CZ" dirty="0" smtClean="0"/>
              <a:t>Afghánistánu</a:t>
            </a:r>
            <a:endParaRPr lang="cs-CZ" dirty="0"/>
          </a:p>
          <a:p>
            <a:r>
              <a:rPr lang="cs-CZ" dirty="0"/>
              <a:t>Narůstají výdaje spojené s dovozem nedostatkového spotřebního zboží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247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Společenská krize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Hospodářské problémy umocňují napětí ve společnosti</a:t>
            </a:r>
          </a:p>
          <a:p>
            <a:r>
              <a:rPr lang="cs-CZ" dirty="0" smtClean="0"/>
              <a:t>Roste kriminalita a korupce</a:t>
            </a:r>
          </a:p>
          <a:p>
            <a:r>
              <a:rPr lang="cs-CZ" dirty="0" smtClean="0"/>
              <a:t>Prodávání úřadů, nepotismus</a:t>
            </a:r>
          </a:p>
          <a:p>
            <a:r>
              <a:rPr lang="cs-CZ" dirty="0" smtClean="0"/>
              <a:t>Rozkrádání státního majetku</a:t>
            </a:r>
          </a:p>
          <a:p>
            <a:r>
              <a:rPr lang="cs-CZ" dirty="0" smtClean="0"/>
              <a:t>Pašování zboží</a:t>
            </a:r>
          </a:p>
          <a:p>
            <a:r>
              <a:rPr lang="cs-CZ" dirty="0" smtClean="0"/>
              <a:t>Centrální vláda problémy neřeší</a:t>
            </a:r>
          </a:p>
          <a:p>
            <a:r>
              <a:rPr lang="cs-CZ" dirty="0" smtClean="0"/>
              <a:t>Rozevírá se propast mezi stranickými špičkami a obyčejnými lidmi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646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 smtClean="0"/>
              <a:t>Životní úroveň obyčejných lidí se snižuje</a:t>
            </a:r>
          </a:p>
          <a:p>
            <a:r>
              <a:rPr lang="cs-CZ" dirty="0" smtClean="0"/>
              <a:t>Lidé se dostávají více k informacím o podmínkách života na Západě (rozhlasové a televizní vysílání)</a:t>
            </a:r>
          </a:p>
          <a:p>
            <a:r>
              <a:rPr lang="cs-CZ" dirty="0" smtClean="0"/>
              <a:t>Ekologická krize</a:t>
            </a:r>
          </a:p>
          <a:p>
            <a:pPr lvl="1"/>
            <a:r>
              <a:rPr lang="cs-CZ" dirty="0" smtClean="0"/>
              <a:t>Vyčerpání přírodních zdrojů</a:t>
            </a:r>
          </a:p>
          <a:p>
            <a:pPr lvl="1"/>
            <a:r>
              <a:rPr lang="cs-CZ" dirty="0" smtClean="0"/>
              <a:t>Znečištění životního prostředí</a:t>
            </a:r>
          </a:p>
          <a:p>
            <a:pPr lvl="1"/>
            <a:r>
              <a:rPr lang="cs-CZ" dirty="0" smtClean="0"/>
              <a:t>Megalomanské projekty</a:t>
            </a:r>
          </a:p>
          <a:p>
            <a:pPr lvl="1"/>
            <a:r>
              <a:rPr lang="cs-CZ" dirty="0" smtClean="0"/>
              <a:t>Likvidace ekosystémů</a:t>
            </a:r>
          </a:p>
          <a:p>
            <a:pPr lvl="1"/>
            <a:r>
              <a:rPr lang="cs-CZ" dirty="0" smtClean="0"/>
              <a:t>1986 katastrofa v Černobylu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436096" y="5877272"/>
            <a:ext cx="3456384" cy="792088"/>
          </a:xfrm>
        </p:spPr>
        <p:txBody>
          <a:bodyPr/>
          <a:lstStyle/>
          <a:p>
            <a:pPr algn="l"/>
            <a:r>
              <a:rPr lang="en-US" dirty="0" err="1"/>
              <a:t>Tchernobyl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2013-07-21]. </a:t>
            </a:r>
            <a:r>
              <a:rPr lang="en-US" dirty="0" err="1"/>
              <a:t>Dostupné</a:t>
            </a:r>
            <a:r>
              <a:rPr lang="en-US" dirty="0"/>
              <a:t> z: http://en.wikipedia.org/wiki/Tchernobyl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5292080" cy="6831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1583" y="260648"/>
            <a:ext cx="4239343" cy="5354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09907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Změny po roce 1982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5472608" cy="4824536"/>
          </a:xfrm>
        </p:spPr>
        <p:txBody>
          <a:bodyPr>
            <a:normAutofit/>
          </a:bodyPr>
          <a:lstStyle/>
          <a:p>
            <a:r>
              <a:rPr lang="cs-CZ" dirty="0" smtClean="0"/>
              <a:t>1982 umírá Brežněv</a:t>
            </a:r>
          </a:p>
          <a:p>
            <a:pPr lvl="1"/>
            <a:r>
              <a:rPr lang="cs-CZ" dirty="0" smtClean="0"/>
              <a:t>Na krátkou dobu Andropov a Černěnko</a:t>
            </a:r>
          </a:p>
          <a:p>
            <a:r>
              <a:rPr lang="cs-CZ" dirty="0" smtClean="0"/>
              <a:t>1985 novým generálním tajemníkem KSSS Michail Gorbačov (1985 – 1991)</a:t>
            </a:r>
          </a:p>
          <a:p>
            <a:r>
              <a:rPr lang="cs-CZ" dirty="0" smtClean="0"/>
              <a:t>Relativně mladý</a:t>
            </a:r>
          </a:p>
          <a:p>
            <a:r>
              <a:rPr lang="cs-CZ" dirty="0" smtClean="0"/>
              <a:t>Odhodlaný provést zásadní změny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5" y="6356350"/>
            <a:ext cx="8398624" cy="365125"/>
          </a:xfrm>
        </p:spPr>
        <p:txBody>
          <a:bodyPr/>
          <a:lstStyle/>
          <a:p>
            <a:pPr algn="l"/>
            <a:r>
              <a:rPr lang="en-US" dirty="0" err="1"/>
              <a:t>Gorbatschow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2013-07-21]. </a:t>
            </a:r>
            <a:r>
              <a:rPr lang="en-US" dirty="0" err="1"/>
              <a:t>Dostupné</a:t>
            </a:r>
            <a:r>
              <a:rPr lang="en-US" dirty="0"/>
              <a:t> z: http://en.wikipedia.org/wiki/Gorbatschow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00808"/>
            <a:ext cx="3358065" cy="4243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48743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Reformy M. Gorbačova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cs-CZ" dirty="0" smtClean="0"/>
              <a:t>Prioritou rekonstrukce hospodářství</a:t>
            </a:r>
          </a:p>
          <a:p>
            <a:r>
              <a:rPr lang="cs-CZ" dirty="0" smtClean="0"/>
              <a:t>Uvědomil si, jak SSSR zatěžují závody ve zbrojení, aniž by je mohl vyhrát</a:t>
            </a:r>
          </a:p>
          <a:p>
            <a:r>
              <a:rPr lang="cs-CZ" dirty="0" smtClean="0"/>
              <a:t>Program uvolnění a mírového soužití</a:t>
            </a:r>
          </a:p>
          <a:p>
            <a:pPr lvl="1"/>
            <a:r>
              <a:rPr lang="cs-CZ" dirty="0" smtClean="0"/>
              <a:t>Další kolo odzbrojovacích jednání s Reaganem</a:t>
            </a:r>
          </a:p>
          <a:p>
            <a:pPr lvl="1"/>
            <a:r>
              <a:rPr lang="cs-CZ" dirty="0" smtClean="0"/>
              <a:t>Stažení raket z Evropy a Asie</a:t>
            </a:r>
          </a:p>
          <a:p>
            <a:pPr lvl="1"/>
            <a:r>
              <a:rPr lang="cs-CZ" dirty="0" smtClean="0"/>
              <a:t>Smlouvy o omezení jaderných i konvenčních zbraní</a:t>
            </a:r>
          </a:p>
          <a:p>
            <a:pPr lvl="1"/>
            <a:r>
              <a:rPr lang="cs-CZ" dirty="0" smtClean="0"/>
              <a:t>1988 stažení sovětských vojsk z neúspěšné akce v Afghánistánu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6777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Perestrojka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Rehabilitace disidentů – Andrej </a:t>
            </a:r>
            <a:r>
              <a:rPr lang="cs-CZ" dirty="0" err="1" smtClean="0"/>
              <a:t>Sacharov</a:t>
            </a:r>
            <a:endParaRPr lang="cs-CZ" dirty="0" smtClean="0"/>
          </a:p>
          <a:p>
            <a:r>
              <a:rPr lang="cs-CZ" dirty="0" smtClean="0"/>
              <a:t>Lidé v SSSR se mohli dozvědět, jak na tom stát skutečně je</a:t>
            </a:r>
          </a:p>
          <a:p>
            <a:r>
              <a:rPr lang="cs-CZ" dirty="0" smtClean="0"/>
              <a:t>Místo nuceného mlčení otevřenost</a:t>
            </a:r>
          </a:p>
          <a:p>
            <a:pPr lvl="1"/>
            <a:r>
              <a:rPr lang="cs-CZ" dirty="0" smtClean="0"/>
              <a:t>Glasnosť</a:t>
            </a:r>
          </a:p>
          <a:p>
            <a:r>
              <a:rPr lang="cs-CZ" dirty="0" smtClean="0"/>
              <a:t>Lidé jsou vyzývání ke kritice a diskuzi o problémech</a:t>
            </a:r>
          </a:p>
          <a:p>
            <a:r>
              <a:rPr lang="cs-CZ" dirty="0" smtClean="0"/>
              <a:t>Perestrojka – přestavba ekonomiky</a:t>
            </a:r>
          </a:p>
          <a:p>
            <a:r>
              <a:rPr lang="cs-CZ" dirty="0" smtClean="0"/>
              <a:t>Demokratizace politického systému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29434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Postupné odstraňování starých struktur</a:t>
            </a:r>
          </a:p>
          <a:p>
            <a:r>
              <a:rPr lang="cs-CZ" dirty="0" smtClean="0"/>
              <a:t>Vnitřní reforma komunistické strany</a:t>
            </a:r>
          </a:p>
          <a:p>
            <a:r>
              <a:rPr lang="cs-CZ" dirty="0" smtClean="0"/>
              <a:t>Při volbách do sovětů lidé poprvé vybírají z více kandidátů</a:t>
            </a:r>
          </a:p>
          <a:p>
            <a:r>
              <a:rPr lang="cs-CZ" dirty="0" smtClean="0"/>
              <a:t>Dílčí ekonomické reformy způsobují spíš chaos</a:t>
            </a:r>
          </a:p>
          <a:p>
            <a:pPr lvl="1"/>
            <a:r>
              <a:rPr lang="cs-CZ" dirty="0" smtClean="0"/>
              <a:t>Gorbačova nepřikročil k úplné změně systému</a:t>
            </a:r>
          </a:p>
          <a:p>
            <a:r>
              <a:rPr lang="cs-CZ" dirty="0" smtClean="0"/>
              <a:t>Stále více lidí požaduje místo demokratizace skutečnou demokracii</a:t>
            </a:r>
          </a:p>
          <a:p>
            <a:r>
              <a:rPr lang="cs-CZ" dirty="0" smtClean="0"/>
              <a:t>Konflikty národnostních skupin</a:t>
            </a:r>
          </a:p>
          <a:p>
            <a:r>
              <a:rPr lang="cs-CZ" dirty="0" smtClean="0"/>
              <a:t>Separatistické tendence v Pobaltí</a:t>
            </a:r>
          </a:p>
          <a:p>
            <a:r>
              <a:rPr lang="cs-CZ" dirty="0" smtClean="0"/>
              <a:t>Etnické konflikty – Arménie, Gruzie, Čečensko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7597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en-US" sz="2000" dirty="0"/>
              <a:t>Soviet war in Afghanistan.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2013-07-12].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2"/>
              </a:rPr>
              <a:t>https://</a:t>
            </a:r>
            <a:r>
              <a:rPr lang="en-US" sz="2000" dirty="0" smtClean="0">
                <a:hlinkClick r:id="rId2"/>
              </a:rPr>
              <a:t>en.wikipedia.org/wiki/Soviet_war_in_Afghanistan</a:t>
            </a:r>
            <a:endParaRPr lang="cs-CZ" sz="2000" dirty="0" smtClean="0"/>
          </a:p>
          <a:p>
            <a:r>
              <a:rPr lang="en-US" sz="2000" dirty="0" err="1"/>
              <a:t>Tchernobyl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2013-07-21].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3"/>
              </a:rPr>
              <a:t>http://</a:t>
            </a:r>
            <a:r>
              <a:rPr lang="en-US" sz="2000" dirty="0" smtClean="0">
                <a:hlinkClick r:id="rId3"/>
              </a:rPr>
              <a:t>en.wikipedia.org/wiki/Tchernobyl</a:t>
            </a:r>
            <a:endParaRPr lang="cs-CZ" sz="2000" dirty="0" smtClean="0"/>
          </a:p>
          <a:p>
            <a:r>
              <a:rPr lang="en-US" sz="2000" dirty="0" err="1"/>
              <a:t>Gorbatschow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2013-07-21].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4"/>
              </a:rPr>
              <a:t>http://</a:t>
            </a:r>
            <a:r>
              <a:rPr lang="en-US" sz="2000" dirty="0" smtClean="0">
                <a:hlinkClick r:id="rId4"/>
              </a:rPr>
              <a:t>en.wikipedia.org/wiki/Gorbatschow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683</Words>
  <Application>Microsoft Office PowerPoint</Application>
  <PresentationFormat>Předvádění na obrazovce (4:3)</PresentationFormat>
  <Paragraphs>101</Paragraphs>
  <Slides>13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Perejstrojka</vt:lpstr>
      <vt:lpstr>Situace na přelomu 70. a 80. let</vt:lpstr>
      <vt:lpstr>Prezentace aplikace PowerPoint</vt:lpstr>
      <vt:lpstr>Problémy v hospodářství</vt:lpstr>
      <vt:lpstr>Společenská krize</vt:lpstr>
      <vt:lpstr>Prezentace aplikace PowerPoint</vt:lpstr>
      <vt:lpstr>Prezentace aplikace PowerPoint</vt:lpstr>
      <vt:lpstr>Změny po roce 1982</vt:lpstr>
      <vt:lpstr>Reformy M. Gorbačova</vt:lpstr>
      <vt:lpstr>Perestrojka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16</cp:revision>
  <dcterms:created xsi:type="dcterms:W3CDTF">2012-12-23T08:55:19Z</dcterms:created>
  <dcterms:modified xsi:type="dcterms:W3CDTF">2013-07-21T09:40:13Z</dcterms:modified>
</cp:coreProperties>
</file>