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8" r:id="rId5"/>
    <p:sldId id="262" r:id="rId6"/>
    <p:sldId id="263" r:id="rId7"/>
    <p:sldId id="260" r:id="rId8"/>
    <p:sldId id="264" r:id="rId9"/>
    <p:sldId id="261" r:id="rId10"/>
    <p:sldId id="269" r:id="rId11"/>
    <p:sldId id="265" r:id="rId12"/>
    <p:sldId id="266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Martin_%C5%A0m%C3%AD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derni-dejiny.cz/PublicFiles/UserFiles/image/VideoFOTOgalerie/09_NORM/800x800_Palachuv_tyden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5109594"/>
              </p:ext>
            </p:extLst>
          </p:nvPr>
        </p:nvGraphicFramePr>
        <p:xfrm>
          <a:off x="179512" y="1676044"/>
          <a:ext cx="8784976" cy="5227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5"/>
                <a:gridCol w="6383701"/>
              </a:tblGrid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Sametová revoluce 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vývoj po roce 1989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2.2.20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28. 4. 2012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českého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státu ve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349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nejdůležitější informace o období českých dějin od roku 1989 do současnosti.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doplnění výkladu a samostatnou přípravu žáků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012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 větší názornosti a lepšímu pochopení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2024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Sametová revoluce a vývoj po roce 1989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Cesta k sametové revoluci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ČSSR – odmítá hlubší reformy</a:t>
            </a:r>
          </a:p>
          <a:p>
            <a:r>
              <a:rPr lang="cs-CZ" dirty="0" smtClean="0"/>
              <a:t>Váhavý přístup k politice perestrojky a </a:t>
            </a:r>
            <a:r>
              <a:rPr lang="cs-CZ" dirty="0" err="1" smtClean="0"/>
              <a:t>glastnosti</a:t>
            </a:r>
            <a:endParaRPr lang="cs-CZ" dirty="0"/>
          </a:p>
          <a:p>
            <a:r>
              <a:rPr lang="cs-CZ" dirty="0" smtClean="0"/>
              <a:t>Společnost je zasažena změnami v okolních zemích</a:t>
            </a:r>
          </a:p>
          <a:p>
            <a:r>
              <a:rPr lang="cs-CZ" dirty="0" smtClean="0"/>
              <a:t>Množí se protirežimní demonstrace a protesty</a:t>
            </a:r>
          </a:p>
          <a:p>
            <a:pPr lvl="1"/>
            <a:r>
              <a:rPr lang="cs-CZ" dirty="0" smtClean="0"/>
              <a:t>Petice Několik vět (V. Havel)</a:t>
            </a:r>
          </a:p>
          <a:p>
            <a:pPr lvl="1"/>
            <a:r>
              <a:rPr lang="cs-CZ" dirty="0" smtClean="0"/>
              <a:t>Palachův týden</a:t>
            </a:r>
          </a:p>
          <a:p>
            <a:pPr lvl="1"/>
            <a:r>
              <a:rPr lang="cs-CZ" dirty="0" smtClean="0"/>
              <a:t>Výročí „bratrské pomoci“ Varšavské smlouvy</a:t>
            </a:r>
          </a:p>
          <a:p>
            <a:pPr lvl="1"/>
            <a:r>
              <a:rPr lang="cs-CZ" dirty="0" smtClean="0"/>
              <a:t>28. říjen 1989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pPr algn="l"/>
            <a:r>
              <a:rPr lang="cs-CZ" dirty="0"/>
              <a:t>Palachův týden. </a:t>
            </a:r>
            <a:r>
              <a:rPr lang="cs-CZ" i="1" dirty="0"/>
              <a:t>Moderní dějiny</a:t>
            </a:r>
            <a:r>
              <a:rPr lang="cs-CZ" dirty="0"/>
              <a:t> [online]. 2013 [cit. 2013-07-21]. Dostupné z: http://www.moderni-dejiny.cz/PublicFiles/UserFiles/image/VideoFOTOgalerie/09_NORM/800x800_Palachuv_tyden1.jpg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5"/>
            <a:ext cx="9144000" cy="5566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716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Sametová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17. 11. 1989</a:t>
            </a:r>
          </a:p>
          <a:p>
            <a:r>
              <a:rPr lang="cs-CZ" dirty="0" smtClean="0"/>
              <a:t>Úředně povolená demonstrace organizovaná SSM na připomínku smrti Jana Opletala</a:t>
            </a:r>
          </a:p>
          <a:p>
            <a:r>
              <a:rPr lang="cs-CZ" dirty="0" smtClean="0"/>
              <a:t>Z Albertova účastníci pokračují do centra</a:t>
            </a:r>
          </a:p>
          <a:p>
            <a:r>
              <a:rPr lang="cs-CZ" dirty="0" smtClean="0"/>
              <a:t>Na Národní třídě průvod zastavil pohotovostní pluk SNB</a:t>
            </a:r>
          </a:p>
          <a:p>
            <a:r>
              <a:rPr lang="cs-CZ" dirty="0" smtClean="0"/>
              <a:t>Demonstrace brutálně rozehnána obušky a vodními děly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892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poté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Veřejnost je pohoršena</a:t>
            </a:r>
          </a:p>
          <a:p>
            <a:r>
              <a:rPr lang="cs-CZ" dirty="0" smtClean="0"/>
              <a:t>Zprávy o smrti studenta </a:t>
            </a:r>
            <a:r>
              <a:rPr lang="cs-CZ" dirty="0" smtClean="0">
                <a:hlinkClick r:id="rId2"/>
              </a:rPr>
              <a:t>Martina Šmída</a:t>
            </a:r>
            <a:endParaRPr lang="cs-CZ" dirty="0" smtClean="0"/>
          </a:p>
          <a:p>
            <a:r>
              <a:rPr lang="cs-CZ" dirty="0" smtClean="0"/>
              <a:t>Ke studentům se přidávajíc herci</a:t>
            </a:r>
          </a:p>
          <a:p>
            <a:pPr lvl="1"/>
            <a:r>
              <a:rPr lang="cs-CZ" dirty="0" smtClean="0"/>
              <a:t>Studentská a divadelní stávka</a:t>
            </a:r>
          </a:p>
          <a:p>
            <a:pPr lvl="1"/>
            <a:r>
              <a:rPr lang="cs-CZ" dirty="0" smtClean="0"/>
              <a:t>Desetitisícové demonstrace</a:t>
            </a:r>
          </a:p>
          <a:p>
            <a:r>
              <a:rPr lang="cs-CZ" dirty="0" smtClean="0"/>
              <a:t>SSSR odmítá poskytnout podporu</a:t>
            </a:r>
          </a:p>
          <a:p>
            <a:r>
              <a:rPr lang="cs-CZ" dirty="0" smtClean="0"/>
              <a:t>OF, VPN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09320"/>
            <a:ext cx="8586232" cy="365125"/>
          </a:xfrm>
        </p:spPr>
        <p:txBody>
          <a:bodyPr/>
          <a:lstStyle/>
          <a:p>
            <a:pPr algn="l"/>
            <a:r>
              <a:rPr lang="cs-CZ" dirty="0" smtClean="0"/>
              <a:t>Obrázek je z vlastních zdrojů autora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3545672" cy="2609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7852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Jednání mezi OF a vedením KSČ</a:t>
            </a:r>
          </a:p>
          <a:p>
            <a:pPr lvl="1"/>
            <a:r>
              <a:rPr lang="cs-CZ" dirty="0" smtClean="0"/>
              <a:t>Vede Adamec, Jakeš odstupuje</a:t>
            </a:r>
          </a:p>
          <a:p>
            <a:r>
              <a:rPr lang="cs-CZ" dirty="0" smtClean="0"/>
              <a:t>OF odmítá kompromisy</a:t>
            </a:r>
          </a:p>
          <a:p>
            <a:r>
              <a:rPr lang="cs-CZ" dirty="0" smtClean="0"/>
              <a:t>Statisíce lidí demonstrují</a:t>
            </a:r>
          </a:p>
          <a:p>
            <a:r>
              <a:rPr lang="cs-CZ" dirty="0" smtClean="0"/>
              <a:t>Dvouhodinová generální stávka</a:t>
            </a:r>
          </a:p>
          <a:p>
            <a:r>
              <a:rPr lang="cs-CZ" dirty="0" smtClean="0"/>
              <a:t>Zrušení čl. 4</a:t>
            </a:r>
          </a:p>
          <a:p>
            <a:r>
              <a:rPr lang="cs-CZ" dirty="0" smtClean="0"/>
              <a:t>Adamcova vláda – 16:5</a:t>
            </a:r>
          </a:p>
          <a:p>
            <a:r>
              <a:rPr lang="cs-CZ" dirty="0" smtClean="0"/>
              <a:t>Demonstrace pokračují</a:t>
            </a:r>
          </a:p>
          <a:p>
            <a:r>
              <a:rPr lang="cs-CZ" dirty="0" smtClean="0"/>
              <a:t>Čalfova vláda – 10:11</a:t>
            </a:r>
          </a:p>
          <a:p>
            <a:r>
              <a:rPr lang="cs-CZ" dirty="0" smtClean="0"/>
              <a:t>FS doplněno o zástupce opozice</a:t>
            </a:r>
          </a:p>
          <a:p>
            <a:pPr lvl="1"/>
            <a:r>
              <a:rPr lang="cs-CZ" dirty="0" smtClean="0"/>
              <a:t>Předsedou A. Dubček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20688"/>
            <a:ext cx="7931224" cy="5505475"/>
          </a:xfrm>
        </p:spPr>
        <p:txBody>
          <a:bodyPr/>
          <a:lstStyle/>
          <a:p>
            <a:r>
              <a:rPr lang="cs-CZ" dirty="0" smtClean="0"/>
              <a:t>Husák jmenoval vládu a abdikoval</a:t>
            </a:r>
          </a:p>
          <a:p>
            <a:r>
              <a:rPr lang="cs-CZ" dirty="0" smtClean="0"/>
              <a:t>29. 12. 1989 prezidentem zvolen Havel</a:t>
            </a:r>
          </a:p>
          <a:p>
            <a:r>
              <a:rPr lang="cs-CZ" dirty="0" smtClean="0"/>
              <a:t>1. svobodné volby – červen 1990</a:t>
            </a:r>
          </a:p>
          <a:p>
            <a:r>
              <a:rPr lang="cs-CZ" dirty="0" smtClean="0"/>
              <a:t>OF a VPN 46% hlasů, KSČ 14% - premiérem Čalfa</a:t>
            </a:r>
          </a:p>
          <a:p>
            <a:r>
              <a:rPr lang="cs-CZ" dirty="0" smtClean="0"/>
              <a:t>Označení „sametová revoluce“</a:t>
            </a:r>
          </a:p>
          <a:p>
            <a:pPr lvl="1"/>
            <a:r>
              <a:rPr lang="cs-CZ" dirty="0" smtClean="0"/>
              <a:t>Nenásilný charakter převratu</a:t>
            </a:r>
          </a:p>
          <a:p>
            <a:pPr lvl="1"/>
            <a:r>
              <a:rPr lang="cs-CZ" dirty="0" smtClean="0"/>
              <a:t>Srovnání s revolucí souběžně probíhající v Rumunsku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980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Vývoj po roce 1989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Nutnost restrukturalizace ekonomiky</a:t>
            </a:r>
          </a:p>
          <a:p>
            <a:pPr lvl="1"/>
            <a:r>
              <a:rPr lang="cs-CZ" dirty="0" smtClean="0"/>
              <a:t>Tržní hospodářství – ekonomická transformace</a:t>
            </a:r>
          </a:p>
          <a:p>
            <a:pPr lvl="1"/>
            <a:r>
              <a:rPr lang="cs-CZ" dirty="0" smtClean="0"/>
              <a:t>Rozpad východního bloku</a:t>
            </a:r>
          </a:p>
          <a:p>
            <a:pPr lvl="1"/>
            <a:r>
              <a:rPr lang="cs-CZ" dirty="0" smtClean="0"/>
              <a:t>„Utahování opasků“</a:t>
            </a:r>
          </a:p>
          <a:p>
            <a:r>
              <a:rPr lang="cs-CZ" dirty="0" smtClean="0"/>
              <a:t>Restituce – restituční tečka 1948</a:t>
            </a:r>
          </a:p>
          <a:p>
            <a:pPr lvl="1"/>
            <a:r>
              <a:rPr lang="cs-CZ" dirty="0" smtClean="0"/>
              <a:t>Problém tzv. Benešových dekretů</a:t>
            </a:r>
          </a:p>
          <a:p>
            <a:r>
              <a:rPr lang="cs-CZ" dirty="0" smtClean="0"/>
              <a:t>Privatizace – malá, velká (přímé prodeje – </a:t>
            </a:r>
            <a:r>
              <a:rPr lang="cs-CZ" dirty="0" err="1" smtClean="0"/>
              <a:t>vyjímečně</a:t>
            </a:r>
            <a:r>
              <a:rPr lang="cs-CZ" dirty="0" smtClean="0"/>
              <a:t>, Škoda Mladá Boleslav, kupónová privatizace)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Negativní jevy spojené s novým ekonomickým kurzem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lnSpcReduction="10000"/>
          </a:bodyPr>
          <a:lstStyle/>
          <a:p>
            <a:r>
              <a:rPr lang="cs-CZ" dirty="0"/>
              <a:t>Bankovní socialismus</a:t>
            </a:r>
          </a:p>
          <a:p>
            <a:r>
              <a:rPr lang="cs-CZ" dirty="0"/>
              <a:t>Investiční fondy, Viktor Kožený – „více takových Kožených“</a:t>
            </a:r>
          </a:p>
          <a:p>
            <a:r>
              <a:rPr lang="cs-CZ" dirty="0"/>
              <a:t>„Nejprve privatizace, potom restrukturalizace“</a:t>
            </a:r>
          </a:p>
          <a:p>
            <a:r>
              <a:rPr lang="cs-CZ" dirty="0"/>
              <a:t>Nedostatečný právní rámec</a:t>
            </a:r>
          </a:p>
          <a:p>
            <a:r>
              <a:rPr lang="cs-CZ" dirty="0"/>
              <a:t>„zhasnutí“ během privatizace</a:t>
            </a:r>
          </a:p>
          <a:p>
            <a:r>
              <a:rPr lang="cs-CZ" dirty="0"/>
              <a:t>Tunelování, </a:t>
            </a:r>
            <a:r>
              <a:rPr lang="cs-CZ" dirty="0" err="1"/>
              <a:t>sqeeze</a:t>
            </a:r>
            <a:r>
              <a:rPr lang="cs-CZ" dirty="0"/>
              <a:t> </a:t>
            </a:r>
            <a:r>
              <a:rPr lang="cs-CZ" dirty="0" err="1"/>
              <a:t>out</a:t>
            </a:r>
            <a:r>
              <a:rPr lang="cs-CZ" dirty="0"/>
              <a:t>, „spálená země“</a:t>
            </a:r>
          </a:p>
          <a:p>
            <a:r>
              <a:rPr lang="cs-CZ" dirty="0"/>
              <a:t>„Blbá nálada“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76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Československa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Rozpad OF – ODS (V. Klaus), OH (J. Dienstbier)</a:t>
            </a:r>
          </a:p>
          <a:p>
            <a:r>
              <a:rPr lang="cs-CZ" dirty="0" smtClean="0"/>
              <a:t>Slovensko – HZDS (V. Mečiar) – autonomie</a:t>
            </a:r>
          </a:p>
          <a:p>
            <a:r>
              <a:rPr lang="cs-CZ" dirty="0" smtClean="0"/>
              <a:t>Jednání o rozdělení federace</a:t>
            </a:r>
          </a:p>
          <a:p>
            <a:pPr lvl="1"/>
            <a:r>
              <a:rPr lang="cs-CZ" dirty="0" smtClean="0"/>
              <a:t>Vila </a:t>
            </a:r>
            <a:r>
              <a:rPr lang="cs-CZ" dirty="0" err="1" smtClean="0"/>
              <a:t>Tugendhat</a:t>
            </a:r>
            <a:endParaRPr lang="cs-CZ" dirty="0" smtClean="0"/>
          </a:p>
          <a:p>
            <a:r>
              <a:rPr lang="cs-CZ" dirty="0" smtClean="0"/>
              <a:t>1. 1. 1993 vznik ČR</a:t>
            </a:r>
          </a:p>
          <a:p>
            <a:pPr lvl="1"/>
            <a:r>
              <a:rPr lang="cs-CZ" dirty="0" smtClean="0"/>
              <a:t>Nenásilné rozdělení státu – dějinná anomálie</a:t>
            </a:r>
          </a:p>
          <a:p>
            <a:r>
              <a:rPr lang="cs-CZ" dirty="0" smtClean="0"/>
              <a:t>Prvním předsedou vlády ČR V. Klaus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572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samostatné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Vzestup ČSSD – M. Zeman</a:t>
            </a:r>
          </a:p>
          <a:p>
            <a:r>
              <a:rPr lang="cs-CZ" dirty="0"/>
              <a:t>1996 – menšinová vláda ODS, DKU-ČSL, ODA</a:t>
            </a:r>
          </a:p>
          <a:p>
            <a:r>
              <a:rPr lang="cs-CZ" dirty="0"/>
              <a:t>Skandál – financování ODS, Sarajevo, US</a:t>
            </a:r>
          </a:p>
          <a:p>
            <a:r>
              <a:rPr lang="cs-CZ" dirty="0"/>
              <a:t>1996 – 1998 – vláda J. Tošovského</a:t>
            </a:r>
          </a:p>
          <a:p>
            <a:r>
              <a:rPr lang="cs-CZ" dirty="0"/>
              <a:t>Předčasné volby – vítězí ČSSD</a:t>
            </a:r>
          </a:p>
          <a:p>
            <a:pPr lvl="1"/>
            <a:r>
              <a:rPr lang="cs-CZ" dirty="0" smtClean="0"/>
              <a:t>Nemůže sestavit vládu</a:t>
            </a:r>
          </a:p>
          <a:p>
            <a:pPr lvl="1"/>
            <a:r>
              <a:rPr lang="cs-CZ" dirty="0" smtClean="0"/>
              <a:t>Vznik tzv. opoziční smlouvy</a:t>
            </a:r>
          </a:p>
          <a:p>
            <a:r>
              <a:rPr lang="cs-CZ" dirty="0" smtClean="0"/>
              <a:t>2002 – vláda V. Špidly, S. Grosse, J. Paroubka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899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Integrace ČR do mezinárodních struktur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ČR se účastní akcí NATO (Irák, Bosna, Hercegovina – protichemická jednotka)</a:t>
            </a:r>
          </a:p>
          <a:p>
            <a:r>
              <a:rPr lang="cs-CZ" dirty="0" smtClean="0"/>
              <a:t>Rychlá dekomunizace armády</a:t>
            </a:r>
          </a:p>
          <a:p>
            <a:r>
              <a:rPr lang="cs-CZ" dirty="0" smtClean="0"/>
              <a:t>1999 vstup do NATO</a:t>
            </a:r>
          </a:p>
          <a:p>
            <a:r>
              <a:rPr lang="cs-CZ" dirty="0" smtClean="0"/>
              <a:t>1. 5. 2004 vstup do EU</a:t>
            </a:r>
          </a:p>
          <a:p>
            <a:pPr lvl="1"/>
            <a:r>
              <a:rPr lang="cs-CZ" dirty="0" smtClean="0"/>
              <a:t>Postupné plnění stanovených kritérií</a:t>
            </a:r>
          </a:p>
          <a:p>
            <a:pPr lvl="1"/>
            <a:r>
              <a:rPr lang="cs-CZ" dirty="0" smtClean="0"/>
              <a:t>Schváleno referendem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921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KUKLÍK, Jan a Jan KUKLÍK.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c2002, 215 s. ISBN 80-723-5175-3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ŠTĚPÁNKOVÁ, Alena a Pavel SLEPIČKA. </a:t>
            </a:r>
            <a:r>
              <a:rPr lang="cs-CZ" sz="2000" i="1" dirty="0"/>
              <a:t>Odmaturuj! z dějepisu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256 s. ISBN 80-735-8069-1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Palachův týden. </a:t>
            </a:r>
            <a:r>
              <a:rPr lang="cs-CZ" sz="2000" i="1" dirty="0"/>
              <a:t>Moderní dějiny</a:t>
            </a:r>
            <a:r>
              <a:rPr lang="cs-CZ" sz="2000" dirty="0"/>
              <a:t> [online]. 2013 [cit. 2013-07-21].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www.moderni-dejiny.cz/PublicFiles/UserFiles/image/VideoFOTOgalerie/09_NORM/800x800_Palachuv_tyden1.jpg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1039</TotalTime>
  <Words>715</Words>
  <Application>Microsoft Office PowerPoint</Application>
  <PresentationFormat>Předvádění na obrazovce (4:3)</PresentationFormat>
  <Paragraphs>121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Sametová revoluce a vývoj po roce 1989</vt:lpstr>
      <vt:lpstr>Cesta k sametové revoluci</vt:lpstr>
      <vt:lpstr>Prezentace aplikace PowerPoint</vt:lpstr>
      <vt:lpstr>Sametová revoluce</vt:lpstr>
      <vt:lpstr>Dny poté</vt:lpstr>
      <vt:lpstr>Prezentace aplikace PowerPoint</vt:lpstr>
      <vt:lpstr>Prezentace aplikace PowerPoint</vt:lpstr>
      <vt:lpstr>Vývoj po roce 1989</vt:lpstr>
      <vt:lpstr>Negativní jevy spojené s novým ekonomickým kurzem</vt:lpstr>
      <vt:lpstr>Rozdělení Československa</vt:lpstr>
      <vt:lpstr>Vývoj samostatné ČR</vt:lpstr>
      <vt:lpstr>Integrace ČR do mezinárodních struktur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26</cp:revision>
  <dcterms:created xsi:type="dcterms:W3CDTF">2012-12-23T08:55:19Z</dcterms:created>
  <dcterms:modified xsi:type="dcterms:W3CDTF">2013-07-21T09:54:26Z</dcterms:modified>
</cp:coreProperties>
</file>