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25"/>
  </p:notesMasterIdLst>
  <p:sldIdLst>
    <p:sldId id="256" r:id="rId2"/>
    <p:sldId id="257" r:id="rId3"/>
    <p:sldId id="259" r:id="rId4"/>
    <p:sldId id="262" r:id="rId5"/>
    <p:sldId id="265" r:id="rId6"/>
    <p:sldId id="266" r:id="rId7"/>
    <p:sldId id="263" r:id="rId8"/>
    <p:sldId id="260" r:id="rId9"/>
    <p:sldId id="278" r:id="rId10"/>
    <p:sldId id="267" r:id="rId11"/>
    <p:sldId id="272" r:id="rId12"/>
    <p:sldId id="273" r:id="rId13"/>
    <p:sldId id="268" r:id="rId14"/>
    <p:sldId id="269" r:id="rId15"/>
    <p:sldId id="274" r:id="rId16"/>
    <p:sldId id="270" r:id="rId17"/>
    <p:sldId id="275" r:id="rId18"/>
    <p:sldId id="271" r:id="rId19"/>
    <p:sldId id="280" r:id="rId20"/>
    <p:sldId id="276" r:id="rId21"/>
    <p:sldId id="279" r:id="rId22"/>
    <p:sldId id="258" r:id="rId23"/>
    <p:sldId id="277" r:id="rId2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33C430-8328-4CAE-8845-B9EF249D0451}" type="datetimeFigureOut">
              <a:rPr lang="cs-CZ" smtClean="0"/>
              <a:pPr/>
              <a:t>21.11.2013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C6EA0D-8632-4030-992E-CBBA860882C4}" type="slidenum">
              <a:rPr lang="cs-CZ" smtClean="0"/>
              <a:pPr/>
              <a:t>‹#›</a:t>
            </a:fld>
            <a:endParaRPr lang="cs-CZ"/>
          </a:p>
        </p:txBody>
      </p:sp>
    </p:spTree>
    <p:extLst>
      <p:ext uri="{BB962C8B-B14F-4D97-AF65-F5344CB8AC3E}">
        <p14:creationId xmlns:p14="http://schemas.microsoft.com/office/powerpoint/2010/main" val="3185610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E3C6EA0D-8632-4030-992E-CBBA860882C4}" type="slidenum">
              <a:rPr lang="cs-CZ" smtClean="0"/>
              <a:pPr/>
              <a:t>3</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E3C6EA0D-8632-4030-992E-CBBA860882C4}" type="slidenum">
              <a:rPr lang="cs-CZ" smtClean="0"/>
              <a:pPr/>
              <a:t>5</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E3C6EA0D-8632-4030-992E-CBBA860882C4}" type="slidenum">
              <a:rPr lang="cs-CZ" smtClean="0"/>
              <a:pPr/>
              <a:t>12</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E3C6EA0D-8632-4030-992E-CBBA860882C4}" type="slidenum">
              <a:rPr lang="cs-CZ" smtClean="0"/>
              <a:pPr/>
              <a:t>18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ovací čára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Klepnutím lze upravit styl předlohy nadpisů.</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08B81112-3ED0-4D9C-93DE-A79FC9660549}" type="datetimeFigureOut">
              <a:rPr lang="cs-CZ" smtClean="0"/>
              <a:pPr/>
              <a:t>21.11.2013</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24C9F2D7-1644-455E-B418-A91C9090C9D2}"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08B81112-3ED0-4D9C-93DE-A79FC9660549}" type="datetimeFigureOut">
              <a:rPr lang="cs-CZ" smtClean="0"/>
              <a:pPr/>
              <a:t>21.11.2013</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24C9F2D7-1644-455E-B418-A91C9090C9D2}"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08B81112-3ED0-4D9C-93DE-A79FC9660549}" type="datetimeFigureOut">
              <a:rPr lang="cs-CZ" smtClean="0"/>
              <a:pPr/>
              <a:t>21.11.2013</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Klepnutím lze upravit styl předlohy nadpisů.</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Klepnutím lze upravit styly předlohy textu.</a:t>
            </a:r>
          </a:p>
        </p:txBody>
      </p:sp>
      <p:sp>
        <p:nvSpPr>
          <p:cNvPr id="5" name="Zástupný symbol pro datum 4"/>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4C9F2D7-1644-455E-B418-A91C9090C9D2}" type="slidenum">
              <a:rPr lang="cs-CZ" smtClean="0"/>
              <a:pPr/>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Klepnutím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08B81112-3ED0-4D9C-93DE-A79FC9660549}" type="datetimeFigureOut">
              <a:rPr lang="cs-CZ" smtClean="0"/>
              <a:pPr/>
              <a:t>21.11.2013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4C9F2D7-1644-455E-B418-A91C9090C9D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08B81112-3ED0-4D9C-93DE-A79FC9660549}" type="datetimeFigureOut">
              <a:rPr lang="cs-CZ" smtClean="0"/>
              <a:pPr/>
              <a:t>21.11.2013</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24C9F2D7-1644-455E-B418-A91C9090C9D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Klepnutím lze upravit styl předlohy nadpisů.</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08B81112-3ED0-4D9C-93DE-A79FC9660549}" type="datetimeFigureOut">
              <a:rPr lang="cs-CZ" smtClean="0"/>
              <a:pPr/>
              <a:t>21.11.2013</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24C9F2D7-1644-455E-B418-A91C9090C9D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commons.wikimedia.org/wiki/File:Mulberry_Street,_New_York_City_(LOC_det.4a08193).jpg" TargetMode="External"/><Relationship Id="rId3" Type="http://schemas.openxmlformats.org/officeDocument/2006/relationships/hyperlink" Target="http://en.wikipedia.org/wiki/File:Flag_of_the_United_States.svg" TargetMode="External"/><Relationship Id="rId7" Type="http://schemas.openxmlformats.org/officeDocument/2006/relationships/hyperlink" Target="http://en.wikipedia.org/wiki/File:Mississippi_watershed_map_1.jpg" TargetMode="External"/><Relationship Id="rId2" Type="http://schemas.openxmlformats.org/officeDocument/2006/relationships/hyperlink" Target="http://en.wikipedia.org/wiki/File:USA-satellite.jpg" TargetMode="External"/><Relationship Id="rId1" Type="http://schemas.openxmlformats.org/officeDocument/2006/relationships/slideLayout" Target="../slideLayouts/slideLayout2.xml"/><Relationship Id="rId6" Type="http://schemas.openxmlformats.org/officeDocument/2006/relationships/hyperlink" Target="http://commons.wikimedia.org/wiki/File:PinkertonLincolnMcClernand.jpg" TargetMode="External"/><Relationship Id="rId5" Type="http://schemas.openxmlformats.org/officeDocument/2006/relationships/hyperlink" Target="http://commons.wikimedia.org/wiki/File:Three_Generations_of_Navajos.jpg" TargetMode="External"/><Relationship Id="rId4" Type="http://schemas.openxmlformats.org/officeDocument/2006/relationships/hyperlink" Target="http://commons.wikimedia.org/wiki/File:Alfred_Jacob_Miller_-_Hunting_Buffalo_-_Walters_371940190.jpg" TargetMode="External"/><Relationship Id="rId9" Type="http://schemas.openxmlformats.org/officeDocument/2006/relationships/hyperlink" Target="http://commons.wikimedia.org/wiki/File:UA_Flight_175_hits_WTC_south_tower_9-11_edit.jpeg"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commons.wikimedia.org/wiki/File:Chicago_sunrise_1.jpg" TargetMode="External"/><Relationship Id="rId13" Type="http://schemas.openxmlformats.org/officeDocument/2006/relationships/hyperlink" Target="http://commons.wikimedia.org/wiki/File:Zabriskie_Point-Death_Valley_NP-Kalifornien.jpg?uselang=cs" TargetMode="External"/><Relationship Id="rId3" Type="http://schemas.openxmlformats.org/officeDocument/2006/relationships/hyperlink" Target="http://en.wikipedia.org/wiki/File:Harvard_University_Old_Hall.jpg" TargetMode="External"/><Relationship Id="rId7" Type="http://schemas.openxmlformats.org/officeDocument/2006/relationships/hyperlink" Target="http://commons.wikimedia.org/wiki/File:Flying_over_the_midwest.jpg?uselang=cs" TargetMode="External"/><Relationship Id="rId12" Type="http://schemas.openxmlformats.org/officeDocument/2006/relationships/hyperlink" Target="http://commons.wikimedia.org/wiki/File:Mmm...tacos_(4546245563).jpg?uselang=cs" TargetMode="External"/><Relationship Id="rId17" Type="http://schemas.openxmlformats.org/officeDocument/2006/relationships/hyperlink" Target="http://commons.wikimedia.org/wiki/File:WelcomeToVegasNite.JPG" TargetMode="External"/><Relationship Id="rId2" Type="http://schemas.openxmlformats.org/officeDocument/2006/relationships/hyperlink" Target="http://en.wikipedia.org/wiki/File:Boswash.png" TargetMode="External"/><Relationship Id="rId16" Type="http://schemas.openxmlformats.org/officeDocument/2006/relationships/hyperlink" Target="http://en.wikipedia.org/wiki/File:New_LA_Infobox_Pic_Montage_5.jpg" TargetMode="External"/><Relationship Id="rId1" Type="http://schemas.openxmlformats.org/officeDocument/2006/relationships/slideLayout" Target="../slideLayouts/slideLayout2.xml"/><Relationship Id="rId6" Type="http://schemas.openxmlformats.org/officeDocument/2006/relationships/hyperlink" Target="http://en.wikipedia.org/wiki/File:Paddleboat_Natchez.jpg" TargetMode="External"/><Relationship Id="rId11" Type="http://schemas.openxmlformats.org/officeDocument/2006/relationships/hyperlink" Target="http://en.wikipedia.org/wiki/File:Bison_near_a_hot_spring_in_Yellowstone.JPG" TargetMode="External"/><Relationship Id="rId5" Type="http://schemas.openxmlformats.org/officeDocument/2006/relationships/hyperlink" Target="http://en.wikipedia.org/wiki/File:NYC_Montage_2011.jpg" TargetMode="External"/><Relationship Id="rId15" Type="http://schemas.openxmlformats.org/officeDocument/2006/relationships/hyperlink" Target="http://commons.wikimedia.org/wiki/File:Monumentvalley.jpg" TargetMode="External"/><Relationship Id="rId10" Type="http://schemas.openxmlformats.org/officeDocument/2006/relationships/hyperlink" Target="http://en.wikipedia.org/wiki/File:Yellowstone_River_in_Hayden_Valley.jpg" TargetMode="External"/><Relationship Id="rId4" Type="http://schemas.openxmlformats.org/officeDocument/2006/relationships/hyperlink" Target="http://commons.wikimedia.org/wiki/File:Washington_D.C._-_The_Capitol_0009.jpg" TargetMode="External"/><Relationship Id="rId9" Type="http://schemas.openxmlformats.org/officeDocument/2006/relationships/hyperlink" Target="http://commons.wikimedia.org/wiki/File:Seattle_7.jpg" TargetMode="External"/><Relationship Id="rId14" Type="http://schemas.openxmlformats.org/officeDocument/2006/relationships/hyperlink" Target="http://commons.wikimedia.org/wiki/File:Grand_Canyon_27_.jpg?uselang=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2286000" y="5643578"/>
            <a:ext cx="6172200" cy="731344"/>
          </a:xfrm>
        </p:spPr>
        <p:txBody>
          <a:bodyPr/>
          <a:lstStyle/>
          <a:p>
            <a:r>
              <a:rPr lang="cs-CZ" sz="3200" dirty="0" err="1" smtClean="0"/>
              <a:t>The</a:t>
            </a:r>
            <a:r>
              <a:rPr lang="cs-CZ" sz="3200" dirty="0" smtClean="0"/>
              <a:t> U.S.A.</a:t>
            </a:r>
          </a:p>
          <a:p>
            <a:endParaRPr lang="cs-CZ" dirty="0"/>
          </a:p>
        </p:txBody>
      </p:sp>
      <p:graphicFrame>
        <p:nvGraphicFramePr>
          <p:cNvPr id="4" name="Zástupný symbol pro obsah 4"/>
          <p:cNvGraphicFramePr>
            <a:graphicFrameLocks/>
          </p:cNvGraphicFramePr>
          <p:nvPr>
            <p:extLst>
              <p:ext uri="{D42A27DB-BD31-4B8C-83A1-F6EECF244321}">
                <p14:modId xmlns:p14="http://schemas.microsoft.com/office/powerpoint/2010/main" val="2094065177"/>
              </p:ext>
            </p:extLst>
          </p:nvPr>
        </p:nvGraphicFramePr>
        <p:xfrm>
          <a:off x="2285984" y="2000240"/>
          <a:ext cx="6357982" cy="3569014"/>
        </p:xfrm>
        <a:graphic>
          <a:graphicData uri="http://schemas.openxmlformats.org/drawingml/2006/table">
            <a:tbl>
              <a:tblPr firstRow="1" firstCol="1" bandRow="1">
                <a:tableStyleId>{5C22544A-7EE6-4342-B048-85BDC9FD1C3A}</a:tableStyleId>
              </a:tblPr>
              <a:tblGrid>
                <a:gridCol w="1737885"/>
                <a:gridCol w="4620097"/>
              </a:tblGrid>
              <a:tr h="209942">
                <a:tc>
                  <a:txBody>
                    <a:bodyPr/>
                    <a:lstStyle/>
                    <a:p>
                      <a:pPr algn="l">
                        <a:lnSpc>
                          <a:spcPct val="150000"/>
                        </a:lnSpc>
                        <a:spcAft>
                          <a:spcPts val="0"/>
                        </a:spcAft>
                      </a:pPr>
                      <a:r>
                        <a:rPr lang="cs-CZ" sz="900" dirty="0">
                          <a:effectLst/>
                        </a:rPr>
                        <a:t>Škola</a:t>
                      </a:r>
                      <a:endParaRPr lang="cs-CZ" sz="9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dirty="0">
                          <a:effectLst/>
                        </a:rPr>
                        <a:t>Katolické gymnázium Třebíč, Otmarova 22, Třebíč 674 01</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dirty="0">
                          <a:effectLst/>
                        </a:rPr>
                        <a:t>Název </a:t>
                      </a:r>
                      <a:r>
                        <a:rPr lang="cs-CZ" sz="900" dirty="0" smtClean="0">
                          <a:effectLst/>
                        </a:rPr>
                        <a:t>projektu</a:t>
                      </a:r>
                      <a:endParaRPr lang="cs-CZ" sz="9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dirty="0">
                          <a:effectLst/>
                        </a:rPr>
                        <a:t>Moderní škola</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dirty="0">
                          <a:effectLst/>
                        </a:rPr>
                        <a:t>Číslo projektu</a:t>
                      </a:r>
                      <a:endParaRPr lang="cs-CZ" sz="9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dirty="0">
                          <a:effectLst/>
                        </a:rPr>
                        <a:t>CZ.1.07/1.5.00/34.0464</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dirty="0">
                          <a:effectLst/>
                        </a:rPr>
                        <a:t>Šablona</a:t>
                      </a:r>
                      <a:endParaRPr lang="cs-CZ" sz="9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dirty="0">
                          <a:effectLst/>
                        </a:rPr>
                        <a:t>III/2 Inovace a zkvalitnění výuky prostřednictvím ICT</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a:effectLst/>
                        </a:rPr>
                        <a:t>Autor DUM</a:t>
                      </a:r>
                      <a:endParaRPr lang="cs-CZ" sz="90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tabLst>
                          <a:tab pos="2056765" algn="ctr"/>
                        </a:tabLst>
                      </a:pPr>
                      <a:r>
                        <a:rPr lang="cs-CZ" sz="900" dirty="0" smtClean="0">
                          <a:effectLst/>
                        </a:rPr>
                        <a:t>Paula </a:t>
                      </a:r>
                      <a:r>
                        <a:rPr lang="cs-CZ" sz="900" dirty="0" err="1" smtClean="0">
                          <a:effectLst/>
                        </a:rPr>
                        <a:t>Torresan</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dirty="0">
                          <a:effectLst/>
                        </a:rPr>
                        <a:t>Název DUM</a:t>
                      </a:r>
                      <a:endParaRPr lang="cs-CZ" sz="9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dirty="0" err="1" smtClean="0">
                          <a:effectLst/>
                        </a:rPr>
                        <a:t>The</a:t>
                      </a:r>
                      <a:r>
                        <a:rPr lang="cs-CZ" sz="900" baseline="0" dirty="0" smtClean="0">
                          <a:effectLst/>
                        </a:rPr>
                        <a:t> </a:t>
                      </a:r>
                      <a:r>
                        <a:rPr lang="cs-CZ" sz="900" baseline="0" dirty="0" smtClean="0">
                          <a:effectLst/>
                        </a:rPr>
                        <a:t>U.S.A,</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marL="0" algn="l" defTabSz="914400" rtl="0" eaLnBrk="1" latinLnBrk="0" hangingPunct="1">
                        <a:lnSpc>
                          <a:spcPct val="150000"/>
                        </a:lnSpc>
                        <a:spcAft>
                          <a:spcPts val="0"/>
                        </a:spcAft>
                      </a:pPr>
                      <a:r>
                        <a:rPr lang="cs-CZ" sz="900" b="1" kern="1200" dirty="0" smtClean="0">
                          <a:solidFill>
                            <a:schemeClr val="lt1"/>
                          </a:solidFill>
                          <a:effectLst/>
                          <a:latin typeface="+mn-lt"/>
                          <a:ea typeface="+mn-ea"/>
                          <a:cs typeface="+mn-cs"/>
                        </a:rPr>
                        <a:t>Kód DUM</a:t>
                      </a:r>
                      <a:endParaRPr lang="cs-CZ" sz="900" b="1" kern="1200" dirty="0">
                        <a:solidFill>
                          <a:schemeClr val="lt1"/>
                        </a:solidFill>
                        <a:effectLst/>
                        <a:latin typeface="+mn-lt"/>
                        <a:ea typeface="+mn-ea"/>
                        <a:cs typeface="+mn-cs"/>
                      </a:endParaRPr>
                    </a:p>
                  </a:txBody>
                  <a:tcPr marL="68580" marR="68580" marT="0" marB="0"/>
                </a:tc>
                <a:tc>
                  <a:txBody>
                    <a:bodyPr/>
                    <a:lstStyle/>
                    <a:p>
                      <a:pPr algn="l">
                        <a:lnSpc>
                          <a:spcPct val="150000"/>
                        </a:lnSpc>
                        <a:spcAft>
                          <a:spcPts val="0"/>
                        </a:spcAft>
                      </a:pPr>
                      <a:r>
                        <a:rPr lang="cs-CZ" sz="900" kern="1200" dirty="0" smtClean="0">
                          <a:solidFill>
                            <a:schemeClr val="dk1"/>
                          </a:solidFill>
                          <a:effectLst/>
                          <a:latin typeface="+mn-lt"/>
                          <a:ea typeface="+mn-ea"/>
                          <a:cs typeface="+mn-cs"/>
                        </a:rPr>
                        <a:t>VY_32_INOVACE</a:t>
                      </a:r>
                      <a:r>
                        <a:rPr lang="cs-CZ" sz="900" kern="1200" smtClean="0">
                          <a:solidFill>
                            <a:schemeClr val="dk1"/>
                          </a:solidFill>
                          <a:effectLst/>
                          <a:latin typeface="+mn-lt"/>
                          <a:ea typeface="+mn-ea"/>
                          <a:cs typeface="+mn-cs"/>
                        </a:rPr>
                        <a:t>_</a:t>
                      </a:r>
                      <a:r>
                        <a:rPr lang="cs-CZ" sz="900" kern="1200" baseline="0" smtClean="0">
                          <a:solidFill>
                            <a:schemeClr val="dk1"/>
                          </a:solidFill>
                          <a:effectLst/>
                          <a:latin typeface="+mn-lt"/>
                          <a:ea typeface="+mn-ea"/>
                          <a:cs typeface="+mn-cs"/>
                        </a:rPr>
                        <a:t> 1.1.1_The_USA</a:t>
                      </a:r>
                      <a:endParaRPr lang="cs-CZ" sz="900" kern="1200" dirty="0">
                        <a:solidFill>
                          <a:schemeClr val="dk1"/>
                        </a:solidFill>
                        <a:effectLst/>
                        <a:latin typeface="+mn-lt"/>
                        <a:ea typeface="+mn-ea"/>
                        <a:cs typeface="+mn-cs"/>
                      </a:endParaRPr>
                    </a:p>
                  </a:txBody>
                  <a:tcPr marL="68580" marR="68580" marT="0" marB="0"/>
                </a:tc>
              </a:tr>
              <a:tr h="209942">
                <a:tc>
                  <a:txBody>
                    <a:bodyPr/>
                    <a:lstStyle/>
                    <a:p>
                      <a:pPr marL="0" algn="l" defTabSz="914400" rtl="0" eaLnBrk="1" latinLnBrk="0" hangingPunct="1">
                        <a:lnSpc>
                          <a:spcPct val="150000"/>
                        </a:lnSpc>
                        <a:spcAft>
                          <a:spcPts val="0"/>
                        </a:spcAft>
                      </a:pPr>
                      <a:r>
                        <a:rPr lang="cs-CZ" sz="900" b="1" kern="1200" dirty="0">
                          <a:solidFill>
                            <a:schemeClr val="lt1"/>
                          </a:solidFill>
                          <a:effectLst/>
                          <a:latin typeface="+mn-lt"/>
                          <a:ea typeface="+mn-ea"/>
                          <a:cs typeface="+mn-cs"/>
                        </a:rPr>
                        <a:t>Datum vytvoření </a:t>
                      </a:r>
                    </a:p>
                  </a:txBody>
                  <a:tcPr marL="68580" marR="68580" marT="0" marB="0"/>
                </a:tc>
                <a:tc>
                  <a:txBody>
                    <a:bodyPr/>
                    <a:lstStyle/>
                    <a:p>
                      <a:pPr algn="l">
                        <a:lnSpc>
                          <a:spcPct val="150000"/>
                        </a:lnSpc>
                        <a:spcAft>
                          <a:spcPts val="0"/>
                        </a:spcAft>
                      </a:pPr>
                      <a:r>
                        <a:rPr lang="cs-CZ" sz="900" dirty="0" smtClean="0">
                          <a:effectLst/>
                        </a:rPr>
                        <a:t>31/08/2013</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a:effectLst/>
                        </a:rPr>
                        <a:t>Předmět</a:t>
                      </a:r>
                      <a:endParaRPr lang="cs-CZ" sz="90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kern="1200" dirty="0" smtClean="0">
                          <a:solidFill>
                            <a:schemeClr val="dk1"/>
                          </a:solidFill>
                          <a:latin typeface="+mn-lt"/>
                          <a:ea typeface="+mn-ea"/>
                          <a:cs typeface="+mn-cs"/>
                        </a:rPr>
                        <a:t>Anglický </a:t>
                      </a:r>
                      <a:r>
                        <a:rPr lang="cs-CZ" sz="900" kern="1200" dirty="0" smtClean="0">
                          <a:solidFill>
                            <a:schemeClr val="dk1"/>
                          </a:solidFill>
                          <a:latin typeface="+mn-lt"/>
                          <a:ea typeface="+mn-ea"/>
                          <a:cs typeface="+mn-cs"/>
                        </a:rPr>
                        <a:t>jazyk </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a:effectLst/>
                        </a:rPr>
                        <a:t>Tematická oblast</a:t>
                      </a:r>
                      <a:endParaRPr lang="cs-CZ" sz="900">
                        <a:solidFill>
                          <a:srgbClr val="365F91"/>
                        </a:solidFill>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cs-CZ" sz="900" b="0" dirty="0" smtClean="0">
                          <a:effectLst/>
                        </a:rPr>
                        <a:t>Reálie</a:t>
                      </a:r>
                      <a:r>
                        <a:rPr lang="cs-CZ" sz="900" b="0" baseline="0" dirty="0" smtClean="0">
                          <a:effectLst/>
                        </a:rPr>
                        <a:t> anglicky mluvících zemí</a:t>
                      </a:r>
                      <a:endParaRPr lang="cs-CZ" sz="90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a:effectLst/>
                        </a:rPr>
                        <a:t>Výstup ŠVP</a:t>
                      </a:r>
                      <a:endParaRPr lang="cs-CZ" sz="90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kern="1200" dirty="0" smtClean="0">
                          <a:solidFill>
                            <a:schemeClr val="dk1"/>
                          </a:solidFill>
                          <a:latin typeface="+mn-lt"/>
                          <a:ea typeface="+mn-ea"/>
                          <a:cs typeface="+mn-cs"/>
                        </a:rPr>
                        <a:t>Anglicky mluvicí země </a:t>
                      </a:r>
                      <a:endParaRPr lang="cs-CZ" sz="900" b="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a:effectLst/>
                        </a:rPr>
                        <a:t>Anotace DUM</a:t>
                      </a:r>
                      <a:endParaRPr lang="cs-CZ" sz="90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b="0" dirty="0" smtClean="0">
                          <a:effectLst/>
                        </a:rPr>
                        <a:t>PowerPoint</a:t>
                      </a:r>
                      <a:r>
                        <a:rPr lang="cs-CZ" sz="900" b="0" baseline="0" dirty="0" smtClean="0">
                          <a:effectLst/>
                        </a:rPr>
                        <a:t> </a:t>
                      </a:r>
                      <a:r>
                        <a:rPr lang="cs-CZ" sz="900" b="0" baseline="0" dirty="0" smtClean="0">
                          <a:effectLst/>
                        </a:rPr>
                        <a:t>p</a:t>
                      </a:r>
                      <a:r>
                        <a:rPr lang="cs-CZ" sz="900" b="0" dirty="0" smtClean="0">
                          <a:effectLst/>
                        </a:rPr>
                        <a:t>rezentace </a:t>
                      </a:r>
                      <a:r>
                        <a:rPr kumimoji="0" lang="cs-CZ" sz="900" b="0" i="0" kern="1200" dirty="0" smtClean="0">
                          <a:solidFill>
                            <a:schemeClr val="dk1"/>
                          </a:solidFill>
                          <a:latin typeface="+mn-lt"/>
                          <a:ea typeface="+mn-ea"/>
                          <a:cs typeface="+mn-cs"/>
                        </a:rPr>
                        <a:t>o Spojených státech amerických.</a:t>
                      </a:r>
                      <a:endParaRPr lang="cs-CZ" sz="900" b="0" dirty="0">
                        <a:solidFill>
                          <a:srgbClr val="365F91"/>
                        </a:solidFill>
                        <a:effectLst/>
                        <a:latin typeface="Calibri"/>
                        <a:ea typeface="Calibri"/>
                        <a:cs typeface="Times New Roman"/>
                      </a:endParaRPr>
                    </a:p>
                  </a:txBody>
                  <a:tcPr marL="68580" marR="68580" marT="0" marB="0"/>
                </a:tc>
              </a:tr>
              <a:tr h="419884">
                <a:tc>
                  <a:txBody>
                    <a:bodyPr/>
                    <a:lstStyle/>
                    <a:p>
                      <a:pPr algn="l">
                        <a:lnSpc>
                          <a:spcPct val="150000"/>
                        </a:lnSpc>
                        <a:spcAft>
                          <a:spcPts val="0"/>
                        </a:spcAft>
                      </a:pPr>
                      <a:r>
                        <a:rPr lang="cs-CZ" sz="900" dirty="0">
                          <a:effectLst/>
                        </a:rPr>
                        <a:t>Metodický popis</a:t>
                      </a:r>
                      <a:endParaRPr lang="cs-CZ" sz="900" dirty="0">
                        <a:solidFill>
                          <a:srgbClr val="365F91"/>
                        </a:solidFill>
                        <a:effectLst/>
                        <a:latin typeface="Calibri"/>
                        <a:ea typeface="Calibri"/>
                        <a:cs typeface="Times New Roman"/>
                      </a:endParaRPr>
                    </a:p>
                  </a:txBody>
                  <a:tcPr marL="68580" marR="68580" marT="0" marB="0"/>
                </a:tc>
                <a:tc>
                  <a:txBody>
                    <a:bodyPr/>
                    <a:lstStyle/>
                    <a:p>
                      <a:pPr algn="l">
                        <a:lnSpc>
                          <a:spcPct val="150000"/>
                        </a:lnSpc>
                        <a:spcAft>
                          <a:spcPts val="0"/>
                        </a:spcAft>
                      </a:pPr>
                      <a:r>
                        <a:rPr lang="cs-CZ" sz="900" b="0" dirty="0" smtClean="0"/>
                        <a:t>Prezentace </a:t>
                      </a:r>
                      <a:r>
                        <a:rPr lang="cs-CZ" sz="900" b="0" dirty="0" smtClean="0"/>
                        <a:t>slouží k seznámení studentů s nejdůležitějšími informacemi o</a:t>
                      </a:r>
                      <a:r>
                        <a:rPr lang="cs-CZ" sz="900" b="0" baseline="0" dirty="0" smtClean="0"/>
                        <a:t> </a:t>
                      </a:r>
                      <a:r>
                        <a:rPr kumimoji="0" lang="cs-CZ" sz="900" b="0" i="0" kern="1200" dirty="0" smtClean="0">
                          <a:solidFill>
                            <a:schemeClr val="dk1"/>
                          </a:solidFill>
                          <a:latin typeface="+mn-lt"/>
                          <a:ea typeface="+mn-ea"/>
                          <a:cs typeface="+mn-cs"/>
                        </a:rPr>
                        <a:t> o Spojených státech</a:t>
                      </a:r>
                      <a:r>
                        <a:rPr kumimoji="0" lang="cs-CZ" sz="900" b="0" i="0" kern="1200" baseline="0" dirty="0" smtClean="0">
                          <a:solidFill>
                            <a:schemeClr val="dk1"/>
                          </a:solidFill>
                          <a:latin typeface="+mn-lt"/>
                          <a:ea typeface="+mn-ea"/>
                          <a:cs typeface="+mn-cs"/>
                        </a:rPr>
                        <a:t> a</a:t>
                      </a:r>
                      <a:r>
                        <a:rPr kumimoji="0" lang="cs-CZ" sz="900" b="0" i="0" kern="1200" dirty="0" smtClean="0">
                          <a:solidFill>
                            <a:schemeClr val="dk1"/>
                          </a:solidFill>
                          <a:latin typeface="+mn-lt"/>
                          <a:ea typeface="+mn-ea"/>
                          <a:cs typeface="+mn-cs"/>
                        </a:rPr>
                        <a:t>merických.</a:t>
                      </a:r>
                      <a:endParaRPr lang="cs-CZ" sz="900" b="0" dirty="0">
                        <a:solidFill>
                          <a:srgbClr val="365F91"/>
                        </a:solidFill>
                        <a:effectLst/>
                        <a:latin typeface="Calibri"/>
                        <a:ea typeface="Calibri"/>
                        <a:cs typeface="Times New Roman"/>
                      </a:endParaRPr>
                    </a:p>
                  </a:txBody>
                  <a:tcPr marL="68580" marR="68580" marT="0" marB="0"/>
                </a:tc>
              </a:tr>
              <a:tr h="209942">
                <a:tc>
                  <a:txBody>
                    <a:bodyPr/>
                    <a:lstStyle/>
                    <a:p>
                      <a:pPr algn="l">
                        <a:lnSpc>
                          <a:spcPct val="150000"/>
                        </a:lnSpc>
                        <a:spcAft>
                          <a:spcPts val="0"/>
                        </a:spcAft>
                      </a:pPr>
                      <a:r>
                        <a:rPr lang="cs-CZ" sz="900">
                          <a:effectLst/>
                        </a:rPr>
                        <a:t>Hodnocení</a:t>
                      </a:r>
                      <a:endParaRPr lang="cs-CZ" sz="900">
                        <a:solidFill>
                          <a:srgbClr val="365F91"/>
                        </a:solidFill>
                        <a:effectLst/>
                        <a:latin typeface="Calibri"/>
                        <a:ea typeface="Calibri"/>
                        <a:cs typeface="Times New Roman"/>
                      </a:endParaRPr>
                    </a:p>
                  </a:txBody>
                  <a:tcPr marL="68580" marR="68580" marT="0" marB="0"/>
                </a:tc>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cs-CZ" sz="900" b="0" dirty="0" smtClean="0">
                          <a:effectLst/>
                        </a:rPr>
                        <a:t>DUM </a:t>
                      </a:r>
                      <a:r>
                        <a:rPr lang="cs-CZ" sz="900" b="0" kern="1200" dirty="0" smtClean="0">
                          <a:solidFill>
                            <a:schemeClr val="dk1"/>
                          </a:solidFill>
                          <a:latin typeface="+mn-lt"/>
                          <a:ea typeface="+mn-ea"/>
                          <a:cs typeface="+mn-cs"/>
                        </a:rPr>
                        <a:t>přispěl k hlubšímu zapamatování či procvičení učiva.</a:t>
                      </a:r>
                    </a:p>
                  </a:txBody>
                  <a:tcPr marL="68580" marR="68580" marT="0" marB="0"/>
                </a:tc>
              </a:tr>
              <a:tr h="419884">
                <a:tc gridSpan="2">
                  <a:txBody>
                    <a:bodyPr/>
                    <a:lstStyle/>
                    <a:p>
                      <a:pPr algn="ctr">
                        <a:lnSpc>
                          <a:spcPct val="150000"/>
                        </a:lnSpc>
                        <a:spcAft>
                          <a:spcPts val="0"/>
                        </a:spcAft>
                      </a:pPr>
                      <a:r>
                        <a:rPr lang="cs-CZ" sz="900" dirty="0">
                          <a:effectLst/>
                        </a:rPr>
                        <a:t>Autor prohlašuje, že řádně uvedl všechny použité zdroje. Pokud není uvedeno jinak, použitý materiál je z vlastních zdrojů autora.</a:t>
                      </a:r>
                      <a:endParaRPr lang="cs-CZ" sz="900" dirty="0">
                        <a:solidFill>
                          <a:srgbClr val="365F91"/>
                        </a:solidFill>
                        <a:effectLst/>
                        <a:latin typeface="Calibri"/>
                        <a:ea typeface="Calibri"/>
                        <a:cs typeface="Times New Roman"/>
                      </a:endParaRPr>
                    </a:p>
                  </a:txBody>
                  <a:tcPr marL="68580" marR="68580" marT="0" marB="0"/>
                </a:tc>
                <a:tc hMerge="1">
                  <a:txBody>
                    <a:bodyPr/>
                    <a:lstStyle/>
                    <a:p>
                      <a:endParaRPr lang="cs-CZ"/>
                    </a:p>
                  </a:txBody>
                  <a:tcPr/>
                </a:tc>
              </a:tr>
            </a:tbl>
          </a:graphicData>
        </a:graphic>
      </p:graphicFrame>
      <p:pic>
        <p:nvPicPr>
          <p:cNvPr id="6" name="Obrázek 1" descr="http://hilase.cz/wp-content/uploads/2012/12/OPVK_hor_zakladni_logolink_RGB_cz.jpg"/>
          <p:cNvPicPr>
            <a:picLocks noChangeAspect="1" noChangeArrowheads="1"/>
          </p:cNvPicPr>
          <p:nvPr/>
        </p:nvPicPr>
        <p:blipFill>
          <a:blip r:embed="rId2"/>
          <a:srcRect/>
          <a:stretch>
            <a:fillRect/>
          </a:stretch>
        </p:blipFill>
        <p:spPr bwMode="auto">
          <a:xfrm>
            <a:off x="2071670" y="285728"/>
            <a:ext cx="6632575" cy="1447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USA-satellite.jpg"/>
          <p:cNvPicPr>
            <a:picLocks noChangeAspect="1" noChangeArrowheads="1"/>
          </p:cNvPicPr>
          <p:nvPr/>
        </p:nvPicPr>
        <p:blipFill>
          <a:blip r:embed="rId2"/>
          <a:srcRect/>
          <a:stretch>
            <a:fillRect/>
          </a:stretch>
        </p:blipFill>
        <p:spPr bwMode="auto">
          <a:xfrm>
            <a:off x="285720" y="1285860"/>
            <a:ext cx="7715304" cy="4822065"/>
          </a:xfrm>
          <a:prstGeom prst="rect">
            <a:avLst/>
          </a:prstGeom>
          <a:noFill/>
        </p:spPr>
      </p:pic>
      <p:sp>
        <p:nvSpPr>
          <p:cNvPr id="6" name="Obdélník 5"/>
          <p:cNvSpPr/>
          <p:nvPr/>
        </p:nvSpPr>
        <p:spPr>
          <a:xfrm>
            <a:off x="357158" y="6215082"/>
            <a:ext cx="7786742" cy="338554"/>
          </a:xfrm>
          <a:prstGeom prst="rect">
            <a:avLst/>
          </a:prstGeom>
        </p:spPr>
        <p:txBody>
          <a:bodyPr wrap="square">
            <a:spAutoFit/>
          </a:bodyPr>
          <a:lstStyle/>
          <a:p>
            <a:r>
              <a:rPr lang="cs-CZ" sz="800" dirty="0" smtClean="0"/>
              <a:t>USA-</a:t>
            </a:r>
            <a:r>
              <a:rPr lang="cs-CZ" sz="800" dirty="0" err="1" smtClean="0"/>
              <a:t>satellite</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2013-09-05]. Dostupné z: http://en.wikipedia.org/wiki/File:USA-satellite.jpg </a:t>
            </a:r>
            <a:endParaRPr lang="cs-CZ" sz="800" dirty="0"/>
          </a:p>
        </p:txBody>
      </p:sp>
      <p:sp>
        <p:nvSpPr>
          <p:cNvPr id="7" name="Nadpis 1"/>
          <p:cNvSpPr>
            <a:spLocks noGrp="1"/>
          </p:cNvSpPr>
          <p:nvPr>
            <p:ph type="title"/>
          </p:nvPr>
        </p:nvSpPr>
        <p:spPr>
          <a:xfrm>
            <a:off x="428596" y="285728"/>
            <a:ext cx="7467600" cy="796908"/>
          </a:xfrm>
        </p:spPr>
        <p:txBody>
          <a:bodyPr>
            <a:normAutofit/>
          </a:bodyPr>
          <a:lstStyle/>
          <a:p>
            <a:r>
              <a:rPr lang="cs-CZ" sz="2400" dirty="0" err="1" smtClean="0"/>
              <a:t>The</a:t>
            </a:r>
            <a:r>
              <a:rPr lang="cs-CZ" sz="2400" dirty="0" smtClean="0"/>
              <a:t> </a:t>
            </a:r>
            <a:r>
              <a:rPr lang="cs-CZ" sz="2400" dirty="0" err="1" smtClean="0"/>
              <a:t>United</a:t>
            </a:r>
            <a:r>
              <a:rPr lang="cs-CZ" sz="2400" dirty="0" smtClean="0"/>
              <a:t> </a:t>
            </a:r>
            <a:r>
              <a:rPr lang="cs-CZ" sz="2400" dirty="0" err="1" smtClean="0"/>
              <a:t>States</a:t>
            </a:r>
            <a:r>
              <a:rPr lang="cs-CZ" sz="2400" dirty="0" smtClean="0"/>
              <a:t> </a:t>
            </a:r>
            <a:r>
              <a:rPr lang="cs-CZ" sz="2400" dirty="0" err="1" smtClean="0"/>
              <a:t>of</a:t>
            </a:r>
            <a:r>
              <a:rPr lang="cs-CZ" sz="2400" dirty="0" smtClean="0"/>
              <a:t> </a:t>
            </a:r>
            <a:r>
              <a:rPr lang="cs-CZ" sz="2400" dirty="0" err="1" smtClean="0"/>
              <a:t>America</a:t>
            </a:r>
            <a:r>
              <a:rPr lang="en-US" sz="2400" dirty="0" smtClean="0"/>
              <a:t>: a satellite map</a:t>
            </a:r>
            <a:endParaRPr lang="cs-CZ" sz="2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7467600" cy="796908"/>
          </a:xfrm>
        </p:spPr>
        <p:txBody>
          <a:bodyPr>
            <a:normAutofit/>
          </a:bodyPr>
          <a:lstStyle/>
          <a:p>
            <a:r>
              <a:rPr lang="cs-CZ" dirty="0" err="1" smtClean="0"/>
              <a:t>The</a:t>
            </a:r>
            <a:r>
              <a:rPr lang="cs-CZ" dirty="0" smtClean="0"/>
              <a:t> </a:t>
            </a:r>
            <a:r>
              <a:rPr lang="cs-CZ" dirty="0" err="1" smtClean="0"/>
              <a:t>United</a:t>
            </a:r>
            <a:r>
              <a:rPr lang="cs-CZ" dirty="0" smtClean="0"/>
              <a:t> </a:t>
            </a:r>
            <a:r>
              <a:rPr lang="cs-CZ" dirty="0" err="1" smtClean="0"/>
              <a:t>States</a:t>
            </a:r>
            <a:r>
              <a:rPr lang="cs-CZ" dirty="0" smtClean="0"/>
              <a:t> </a:t>
            </a:r>
            <a:r>
              <a:rPr lang="cs-CZ" dirty="0" err="1" smtClean="0"/>
              <a:t>of</a:t>
            </a:r>
            <a:r>
              <a:rPr lang="cs-CZ" dirty="0" smtClean="0"/>
              <a:t> </a:t>
            </a:r>
            <a:r>
              <a:rPr lang="cs-CZ" dirty="0" err="1" smtClean="0"/>
              <a:t>America</a:t>
            </a:r>
            <a:endParaRPr lang="cs-CZ" dirty="0"/>
          </a:p>
        </p:txBody>
      </p:sp>
      <p:sp>
        <p:nvSpPr>
          <p:cNvPr id="3" name="Zástupný symbol pro obsah 2"/>
          <p:cNvSpPr>
            <a:spLocks noGrp="1"/>
          </p:cNvSpPr>
          <p:nvPr>
            <p:ph idx="1"/>
          </p:nvPr>
        </p:nvSpPr>
        <p:spPr>
          <a:xfrm>
            <a:off x="457200" y="1600200"/>
            <a:ext cx="4543428" cy="4873752"/>
          </a:xfrm>
        </p:spPr>
        <p:txBody>
          <a:bodyPr>
            <a:normAutofit/>
          </a:bodyPr>
          <a:lstStyle/>
          <a:p>
            <a:r>
              <a:rPr lang="cs-CZ" sz="1600" dirty="0" err="1" smtClean="0"/>
              <a:t>The</a:t>
            </a:r>
            <a:r>
              <a:rPr lang="cs-CZ" sz="1600" dirty="0" smtClean="0"/>
              <a:t> U.S.A. </a:t>
            </a:r>
            <a:r>
              <a:rPr lang="cs-CZ" sz="1600" smtClean="0"/>
              <a:t>is </a:t>
            </a:r>
            <a:r>
              <a:rPr lang="cs-CZ" sz="1600" dirty="0" err="1" smtClean="0"/>
              <a:t>the</a:t>
            </a:r>
            <a:r>
              <a:rPr lang="cs-CZ" sz="1600" dirty="0" smtClean="0"/>
              <a:t> </a:t>
            </a:r>
            <a:r>
              <a:rPr lang="cs-CZ" sz="1600" dirty="0" err="1" smtClean="0"/>
              <a:t>third</a:t>
            </a:r>
            <a:r>
              <a:rPr lang="cs-CZ" sz="1600" dirty="0" smtClean="0"/>
              <a:t> </a:t>
            </a:r>
            <a:r>
              <a:rPr lang="cs-CZ" sz="1600" dirty="0" err="1" smtClean="0"/>
              <a:t>biggest</a:t>
            </a:r>
            <a:r>
              <a:rPr lang="cs-CZ" sz="1600" dirty="0" smtClean="0"/>
              <a:t> country in </a:t>
            </a:r>
            <a:r>
              <a:rPr lang="cs-CZ" sz="1600" dirty="0" err="1" smtClean="0"/>
              <a:t>the</a:t>
            </a:r>
            <a:r>
              <a:rPr lang="cs-CZ" sz="1600" dirty="0" smtClean="0"/>
              <a:t> </a:t>
            </a:r>
            <a:r>
              <a:rPr lang="cs-CZ" sz="1600" dirty="0" err="1" smtClean="0"/>
              <a:t>world</a:t>
            </a:r>
            <a:r>
              <a:rPr lang="cs-CZ" sz="1600" dirty="0" smtClean="0"/>
              <a:t> by </a:t>
            </a:r>
            <a:r>
              <a:rPr lang="cs-CZ" sz="1600" dirty="0" err="1" smtClean="0"/>
              <a:t>size</a:t>
            </a:r>
            <a:r>
              <a:rPr lang="cs-CZ" sz="1600" dirty="0" smtClean="0"/>
              <a:t>.</a:t>
            </a:r>
          </a:p>
          <a:p>
            <a:r>
              <a:rPr lang="cs-CZ" sz="1600" dirty="0" err="1" smtClean="0"/>
              <a:t>It</a:t>
            </a:r>
            <a:r>
              <a:rPr lang="cs-CZ" sz="1600" dirty="0" smtClean="0"/>
              <a:t> </a:t>
            </a:r>
            <a:r>
              <a:rPr lang="cs-CZ" sz="1600" dirty="0" err="1" smtClean="0"/>
              <a:t>consists</a:t>
            </a:r>
            <a:r>
              <a:rPr lang="cs-CZ" sz="1600" dirty="0" smtClean="0"/>
              <a:t> </a:t>
            </a:r>
            <a:r>
              <a:rPr lang="cs-CZ" sz="1600" dirty="0" err="1" smtClean="0"/>
              <a:t>of</a:t>
            </a:r>
            <a:r>
              <a:rPr lang="cs-CZ" sz="1600" dirty="0" smtClean="0"/>
              <a:t> 50 </a:t>
            </a:r>
            <a:r>
              <a:rPr lang="cs-CZ" sz="1600" dirty="0" err="1" smtClean="0"/>
              <a:t>states</a:t>
            </a:r>
            <a:r>
              <a:rPr lang="cs-CZ" sz="1600" dirty="0" smtClean="0"/>
              <a:t> </a:t>
            </a:r>
            <a:r>
              <a:rPr lang="cs-CZ" sz="1600" dirty="0" err="1" smtClean="0"/>
              <a:t>and</a:t>
            </a:r>
            <a:r>
              <a:rPr lang="cs-CZ" sz="1600" dirty="0" smtClean="0"/>
              <a:t> </a:t>
            </a:r>
            <a:r>
              <a:rPr lang="cs-CZ" sz="1600" dirty="0" err="1" smtClean="0"/>
              <a:t>the</a:t>
            </a:r>
            <a:r>
              <a:rPr lang="cs-CZ" sz="1600" dirty="0" smtClean="0"/>
              <a:t> </a:t>
            </a:r>
            <a:r>
              <a:rPr lang="cs-CZ" sz="1600" dirty="0" err="1" smtClean="0"/>
              <a:t>District</a:t>
            </a:r>
            <a:r>
              <a:rPr lang="cs-CZ" sz="1600" dirty="0" smtClean="0"/>
              <a:t> </a:t>
            </a:r>
            <a:r>
              <a:rPr lang="cs-CZ" sz="1600" dirty="0" err="1" smtClean="0"/>
              <a:t>of</a:t>
            </a:r>
            <a:r>
              <a:rPr lang="cs-CZ" sz="1600" dirty="0" smtClean="0"/>
              <a:t> Columbia, </a:t>
            </a:r>
            <a:r>
              <a:rPr lang="cs-CZ" sz="1600" dirty="0" err="1" smtClean="0"/>
              <a:t>where</a:t>
            </a:r>
            <a:r>
              <a:rPr lang="cs-CZ" sz="1600" dirty="0" smtClean="0"/>
              <a:t> Washington, </a:t>
            </a:r>
            <a:r>
              <a:rPr lang="cs-CZ" sz="1600" dirty="0" err="1" smtClean="0"/>
              <a:t>the</a:t>
            </a:r>
            <a:r>
              <a:rPr lang="cs-CZ" sz="1600" dirty="0" smtClean="0"/>
              <a:t> </a:t>
            </a:r>
            <a:r>
              <a:rPr lang="cs-CZ" sz="1600" dirty="0" err="1" smtClean="0"/>
              <a:t>capital</a:t>
            </a:r>
            <a:r>
              <a:rPr lang="cs-CZ" sz="1600" dirty="0" smtClean="0"/>
              <a:t> city, </a:t>
            </a:r>
            <a:r>
              <a:rPr lang="cs-CZ" sz="1600" dirty="0" err="1" smtClean="0"/>
              <a:t>lies</a:t>
            </a:r>
            <a:r>
              <a:rPr lang="cs-CZ" sz="1600" dirty="0" smtClean="0"/>
              <a:t>.</a:t>
            </a:r>
          </a:p>
          <a:p>
            <a:r>
              <a:rPr lang="cs-CZ" sz="1600" dirty="0" err="1" smtClean="0"/>
              <a:t>The</a:t>
            </a:r>
            <a:r>
              <a:rPr lang="cs-CZ" sz="1600" dirty="0" smtClean="0"/>
              <a:t> country </a:t>
            </a:r>
            <a:r>
              <a:rPr lang="cs-CZ" sz="1600" dirty="0" err="1" smtClean="0"/>
              <a:t>borders</a:t>
            </a:r>
            <a:r>
              <a:rPr lang="cs-CZ" sz="1600" dirty="0" smtClean="0"/>
              <a:t> </a:t>
            </a:r>
            <a:r>
              <a:rPr lang="cs-CZ" sz="1600" dirty="0" err="1" smtClean="0"/>
              <a:t>the</a:t>
            </a:r>
            <a:r>
              <a:rPr lang="cs-CZ" sz="1600" dirty="0" smtClean="0"/>
              <a:t> </a:t>
            </a:r>
            <a:r>
              <a:rPr lang="cs-CZ" sz="1600" dirty="0" err="1" smtClean="0"/>
              <a:t>Pacific</a:t>
            </a:r>
            <a:r>
              <a:rPr lang="cs-CZ" sz="1600" dirty="0" smtClean="0"/>
              <a:t> </a:t>
            </a:r>
            <a:r>
              <a:rPr lang="cs-CZ" sz="1600" dirty="0" err="1" smtClean="0"/>
              <a:t>Ocean</a:t>
            </a:r>
            <a:r>
              <a:rPr lang="cs-CZ" sz="1600" dirty="0" smtClean="0"/>
              <a:t>, </a:t>
            </a:r>
            <a:r>
              <a:rPr lang="cs-CZ" sz="1600" dirty="0" err="1" smtClean="0"/>
              <a:t>the</a:t>
            </a:r>
            <a:r>
              <a:rPr lang="cs-CZ" sz="1600" dirty="0" smtClean="0"/>
              <a:t> </a:t>
            </a:r>
            <a:r>
              <a:rPr lang="cs-CZ" sz="1600" dirty="0" err="1" smtClean="0"/>
              <a:t>Atlantic</a:t>
            </a:r>
            <a:r>
              <a:rPr lang="cs-CZ" sz="1600" dirty="0" smtClean="0"/>
              <a:t> </a:t>
            </a:r>
            <a:r>
              <a:rPr lang="cs-CZ" sz="1600" dirty="0" err="1" smtClean="0"/>
              <a:t>Ocean</a:t>
            </a:r>
            <a:r>
              <a:rPr lang="cs-CZ" sz="1600" dirty="0" smtClean="0"/>
              <a:t>, </a:t>
            </a:r>
            <a:r>
              <a:rPr lang="cs-CZ" sz="1600" dirty="0" err="1" smtClean="0"/>
              <a:t>Canada</a:t>
            </a:r>
            <a:r>
              <a:rPr lang="cs-CZ" sz="1600" dirty="0" smtClean="0"/>
              <a:t> </a:t>
            </a:r>
            <a:r>
              <a:rPr lang="cs-CZ" sz="1600" dirty="0" err="1" smtClean="0"/>
              <a:t>and</a:t>
            </a:r>
            <a:r>
              <a:rPr lang="cs-CZ" sz="1600" dirty="0" smtClean="0"/>
              <a:t> </a:t>
            </a:r>
            <a:r>
              <a:rPr lang="cs-CZ" sz="1600" dirty="0" err="1" smtClean="0"/>
              <a:t>Mexico</a:t>
            </a:r>
            <a:r>
              <a:rPr lang="cs-CZ" sz="1600" dirty="0" smtClean="0"/>
              <a:t>.</a:t>
            </a:r>
          </a:p>
          <a:p>
            <a:r>
              <a:rPr lang="en-US" sz="1600" dirty="0" smtClean="0">
                <a:solidFill>
                  <a:srgbClr val="000000"/>
                </a:solidFill>
              </a:rPr>
              <a:t>“The Star-Spangled Banner”</a:t>
            </a:r>
            <a:r>
              <a:rPr lang="cs-CZ" sz="1600" dirty="0" smtClean="0">
                <a:solidFill>
                  <a:srgbClr val="000000"/>
                </a:solidFill>
              </a:rPr>
              <a:t> </a:t>
            </a:r>
            <a:r>
              <a:rPr lang="cs-CZ" sz="1600" dirty="0" err="1" smtClean="0">
                <a:solidFill>
                  <a:srgbClr val="000000"/>
                </a:solidFill>
              </a:rPr>
              <a:t>became</a:t>
            </a:r>
            <a:r>
              <a:rPr lang="cs-CZ" sz="1600" dirty="0" smtClean="0">
                <a:solidFill>
                  <a:srgbClr val="000000"/>
                </a:solidFill>
              </a:rPr>
              <a:t> </a:t>
            </a:r>
            <a:r>
              <a:rPr lang="cs-CZ" sz="1600" dirty="0" err="1" smtClean="0">
                <a:solidFill>
                  <a:srgbClr val="000000"/>
                </a:solidFill>
              </a:rPr>
              <a:t>the</a:t>
            </a:r>
            <a:r>
              <a:rPr lang="cs-CZ" sz="1600" dirty="0" smtClean="0">
                <a:solidFill>
                  <a:srgbClr val="000000"/>
                </a:solidFill>
              </a:rPr>
              <a:t> U.S. </a:t>
            </a:r>
            <a:r>
              <a:rPr lang="cs-CZ" sz="1600" dirty="0" err="1" smtClean="0">
                <a:solidFill>
                  <a:srgbClr val="000000"/>
                </a:solidFill>
              </a:rPr>
              <a:t>national</a:t>
            </a:r>
            <a:r>
              <a:rPr lang="cs-CZ" sz="1600" dirty="0" smtClean="0">
                <a:solidFill>
                  <a:srgbClr val="000000"/>
                </a:solidFill>
              </a:rPr>
              <a:t> anthem in 1931. </a:t>
            </a:r>
            <a:endParaRPr lang="cs-CZ" sz="1600" dirty="0" smtClean="0"/>
          </a:p>
          <a:p>
            <a:r>
              <a:rPr lang="cs-CZ" sz="1600" dirty="0" err="1" smtClean="0"/>
              <a:t>The</a:t>
            </a:r>
            <a:r>
              <a:rPr lang="cs-CZ" sz="1600" dirty="0" smtClean="0"/>
              <a:t> </a:t>
            </a:r>
            <a:r>
              <a:rPr lang="cs-CZ" sz="1600" dirty="0" err="1" smtClean="0"/>
              <a:t>national</a:t>
            </a:r>
            <a:r>
              <a:rPr lang="cs-CZ" sz="1600" dirty="0" smtClean="0"/>
              <a:t> symbol </a:t>
            </a:r>
            <a:r>
              <a:rPr lang="cs-CZ" sz="1600" dirty="0" err="1" smtClean="0"/>
              <a:t>is</a:t>
            </a:r>
            <a:r>
              <a:rPr lang="cs-CZ" sz="1600" dirty="0" smtClean="0"/>
              <a:t> </a:t>
            </a:r>
            <a:r>
              <a:rPr lang="cs-CZ" sz="1600" dirty="0" err="1" smtClean="0"/>
              <a:t>the</a:t>
            </a:r>
            <a:r>
              <a:rPr lang="cs-CZ" sz="1600" dirty="0" smtClean="0"/>
              <a:t> bald </a:t>
            </a:r>
            <a:r>
              <a:rPr lang="cs-CZ" sz="1600" dirty="0" err="1" smtClean="0"/>
              <a:t>eagle</a:t>
            </a:r>
            <a:r>
              <a:rPr lang="cs-CZ" sz="1600" dirty="0" smtClean="0"/>
              <a:t>, </a:t>
            </a:r>
            <a:r>
              <a:rPr lang="cs-CZ" sz="1600" dirty="0" err="1" smtClean="0"/>
              <a:t>which</a:t>
            </a:r>
            <a:r>
              <a:rPr lang="cs-CZ" sz="1600" dirty="0" smtClean="0"/>
              <a:t> </a:t>
            </a:r>
            <a:r>
              <a:rPr lang="cs-CZ" sz="1600" dirty="0" err="1" smtClean="0"/>
              <a:t>is</a:t>
            </a:r>
            <a:r>
              <a:rPr lang="cs-CZ" sz="1600" dirty="0" smtClean="0"/>
              <a:t> a </a:t>
            </a:r>
            <a:r>
              <a:rPr lang="cs-CZ" sz="1600" dirty="0" err="1" smtClean="0"/>
              <a:t>protected</a:t>
            </a:r>
            <a:r>
              <a:rPr lang="cs-CZ" sz="1600" dirty="0" smtClean="0"/>
              <a:t> species.</a:t>
            </a:r>
          </a:p>
          <a:p>
            <a:r>
              <a:rPr lang="cs-CZ" sz="1600" dirty="0" err="1" smtClean="0"/>
              <a:t>Another</a:t>
            </a:r>
            <a:r>
              <a:rPr lang="cs-CZ" sz="1600" dirty="0" smtClean="0"/>
              <a:t> </a:t>
            </a:r>
            <a:r>
              <a:rPr lang="cs-CZ" sz="1600" dirty="0" err="1" smtClean="0"/>
              <a:t>important</a:t>
            </a:r>
            <a:r>
              <a:rPr lang="cs-CZ" sz="1600" dirty="0" smtClean="0"/>
              <a:t> symbol </a:t>
            </a:r>
            <a:r>
              <a:rPr lang="cs-CZ" sz="1600" dirty="0" err="1" smtClean="0"/>
              <a:t>is</a:t>
            </a:r>
            <a:r>
              <a:rPr lang="cs-CZ" sz="1600" dirty="0" smtClean="0"/>
              <a:t> </a:t>
            </a:r>
            <a:r>
              <a:rPr lang="cs-CZ" sz="1600" dirty="0" err="1" smtClean="0"/>
              <a:t>the</a:t>
            </a:r>
            <a:r>
              <a:rPr lang="cs-CZ" sz="1600" dirty="0" smtClean="0"/>
              <a:t> </a:t>
            </a:r>
            <a:r>
              <a:rPr lang="cs-CZ" sz="1600" dirty="0" err="1" smtClean="0"/>
              <a:t>American</a:t>
            </a:r>
            <a:r>
              <a:rPr lang="cs-CZ" sz="1600" dirty="0" smtClean="0"/>
              <a:t> flag, </a:t>
            </a:r>
            <a:r>
              <a:rPr lang="cs-CZ" sz="1600" dirty="0" err="1" smtClean="0"/>
              <a:t>also</a:t>
            </a:r>
            <a:r>
              <a:rPr lang="cs-CZ" sz="1600" dirty="0" smtClean="0"/>
              <a:t> </a:t>
            </a:r>
            <a:r>
              <a:rPr lang="cs-CZ" sz="1600" dirty="0" err="1" smtClean="0"/>
              <a:t>called</a:t>
            </a:r>
            <a:r>
              <a:rPr lang="cs-CZ" sz="1600" dirty="0" smtClean="0"/>
              <a:t> </a:t>
            </a:r>
            <a:r>
              <a:rPr lang="cs-CZ" sz="1600" dirty="0" err="1" smtClean="0"/>
              <a:t>the</a:t>
            </a:r>
            <a:r>
              <a:rPr lang="cs-CZ" sz="1600" dirty="0" smtClean="0"/>
              <a:t> </a:t>
            </a:r>
            <a:r>
              <a:rPr lang="cs-CZ" sz="1600" dirty="0" err="1" smtClean="0"/>
              <a:t>Stars</a:t>
            </a:r>
            <a:r>
              <a:rPr lang="cs-CZ" sz="1600" dirty="0" smtClean="0"/>
              <a:t> </a:t>
            </a:r>
            <a:r>
              <a:rPr lang="cs-CZ" sz="1600" dirty="0" err="1" smtClean="0"/>
              <a:t>and</a:t>
            </a:r>
            <a:r>
              <a:rPr lang="cs-CZ" sz="1600" dirty="0" smtClean="0"/>
              <a:t> </a:t>
            </a:r>
            <a:r>
              <a:rPr lang="cs-CZ" sz="1600" dirty="0" err="1" smtClean="0"/>
              <a:t>Stripes</a:t>
            </a:r>
            <a:r>
              <a:rPr lang="cs-CZ" sz="1600" dirty="0" smtClean="0"/>
              <a:t>. </a:t>
            </a:r>
            <a:r>
              <a:rPr lang="cs-CZ" sz="1600" dirty="0" err="1" smtClean="0"/>
              <a:t>The</a:t>
            </a:r>
            <a:r>
              <a:rPr lang="cs-CZ" sz="1600" dirty="0" smtClean="0"/>
              <a:t> 13 </a:t>
            </a:r>
            <a:r>
              <a:rPr lang="cs-CZ" sz="1600" dirty="0" err="1" smtClean="0"/>
              <a:t>horizontal</a:t>
            </a:r>
            <a:r>
              <a:rPr lang="cs-CZ" sz="1600" dirty="0" smtClean="0"/>
              <a:t> </a:t>
            </a:r>
            <a:r>
              <a:rPr lang="cs-CZ" sz="1600" dirty="0" err="1" smtClean="0"/>
              <a:t>stripes</a:t>
            </a:r>
            <a:r>
              <a:rPr lang="cs-CZ" sz="1600" dirty="0" smtClean="0"/>
              <a:t> </a:t>
            </a:r>
            <a:r>
              <a:rPr lang="cs-CZ" sz="1600" dirty="0" err="1" smtClean="0"/>
              <a:t>represent</a:t>
            </a:r>
            <a:r>
              <a:rPr lang="cs-CZ" sz="1600" dirty="0" smtClean="0"/>
              <a:t> </a:t>
            </a:r>
            <a:r>
              <a:rPr lang="cs-CZ" sz="1600" dirty="0" err="1" smtClean="0"/>
              <a:t>the</a:t>
            </a:r>
            <a:r>
              <a:rPr lang="cs-CZ" sz="1600" dirty="0" smtClean="0"/>
              <a:t> </a:t>
            </a:r>
            <a:r>
              <a:rPr lang="cs-CZ" sz="1600" dirty="0" err="1" smtClean="0"/>
              <a:t>first</a:t>
            </a:r>
            <a:r>
              <a:rPr lang="cs-CZ" sz="1600" dirty="0" smtClean="0"/>
              <a:t> 13 </a:t>
            </a:r>
            <a:r>
              <a:rPr lang="cs-CZ" sz="1600" dirty="0" err="1" smtClean="0"/>
              <a:t>colonies</a:t>
            </a:r>
            <a:r>
              <a:rPr lang="cs-CZ" sz="1600" dirty="0" smtClean="0"/>
              <a:t> </a:t>
            </a:r>
            <a:r>
              <a:rPr lang="cs-CZ" sz="1600" dirty="0" err="1" smtClean="0"/>
              <a:t>that</a:t>
            </a:r>
            <a:r>
              <a:rPr lang="cs-CZ" sz="1600" dirty="0" smtClean="0"/>
              <a:t> </a:t>
            </a:r>
            <a:r>
              <a:rPr lang="cs-CZ" sz="1600" dirty="0" err="1" smtClean="0"/>
              <a:t>declared</a:t>
            </a:r>
            <a:r>
              <a:rPr lang="cs-CZ" sz="1600" dirty="0" smtClean="0"/>
              <a:t> </a:t>
            </a:r>
            <a:r>
              <a:rPr lang="cs-CZ" sz="1600" dirty="0" err="1" smtClean="0"/>
              <a:t>independence</a:t>
            </a:r>
            <a:r>
              <a:rPr lang="cs-CZ" sz="1600" dirty="0" smtClean="0"/>
              <a:t> </a:t>
            </a:r>
            <a:r>
              <a:rPr lang="cs-CZ" sz="1600" dirty="0" err="1" smtClean="0"/>
              <a:t>from</a:t>
            </a:r>
            <a:r>
              <a:rPr lang="cs-CZ" sz="1600" dirty="0" smtClean="0"/>
              <a:t> </a:t>
            </a:r>
            <a:r>
              <a:rPr lang="cs-CZ" sz="1600" dirty="0" err="1" smtClean="0"/>
              <a:t>Britain</a:t>
            </a:r>
            <a:r>
              <a:rPr lang="cs-CZ" sz="1600" dirty="0" smtClean="0"/>
              <a:t>, </a:t>
            </a:r>
            <a:r>
              <a:rPr lang="cs-CZ" sz="1600" dirty="0" err="1" smtClean="0"/>
              <a:t>while</a:t>
            </a:r>
            <a:r>
              <a:rPr lang="cs-CZ" sz="1600" dirty="0" smtClean="0"/>
              <a:t> </a:t>
            </a:r>
            <a:r>
              <a:rPr lang="cs-CZ" sz="1600" dirty="0" err="1" smtClean="0"/>
              <a:t>the</a:t>
            </a:r>
            <a:r>
              <a:rPr lang="cs-CZ" sz="1600" dirty="0" smtClean="0"/>
              <a:t> 50 </a:t>
            </a:r>
            <a:r>
              <a:rPr lang="cs-CZ" sz="1600" dirty="0" err="1" smtClean="0"/>
              <a:t>stars</a:t>
            </a:r>
            <a:r>
              <a:rPr lang="cs-CZ" sz="1600" dirty="0" smtClean="0"/>
              <a:t> </a:t>
            </a:r>
            <a:r>
              <a:rPr lang="cs-CZ" sz="1600" dirty="0" err="1" smtClean="0"/>
              <a:t>represent</a:t>
            </a:r>
            <a:r>
              <a:rPr lang="cs-CZ" sz="1600" dirty="0" smtClean="0"/>
              <a:t> </a:t>
            </a:r>
            <a:r>
              <a:rPr lang="cs-CZ" sz="1600" dirty="0" err="1" smtClean="0"/>
              <a:t>the</a:t>
            </a:r>
            <a:r>
              <a:rPr lang="cs-CZ" sz="1600" dirty="0" smtClean="0"/>
              <a:t> 50 </a:t>
            </a:r>
            <a:r>
              <a:rPr lang="cs-CZ" sz="1600" dirty="0" err="1" smtClean="0"/>
              <a:t>American</a:t>
            </a:r>
            <a:r>
              <a:rPr lang="cs-CZ" sz="1600" dirty="0" smtClean="0"/>
              <a:t> </a:t>
            </a:r>
            <a:r>
              <a:rPr lang="cs-CZ" sz="1600" dirty="0" err="1" smtClean="0"/>
              <a:t>states</a:t>
            </a:r>
            <a:r>
              <a:rPr lang="en-US" sz="1600" dirty="0" smtClean="0"/>
              <a:t>.</a:t>
            </a:r>
            <a:endParaRPr lang="cs-CZ" sz="1600" dirty="0" smtClean="0"/>
          </a:p>
          <a:p>
            <a:endParaRPr lang="cs-CZ" dirty="0" smtClean="0"/>
          </a:p>
          <a:p>
            <a:endParaRPr lang="cs-CZ" dirty="0"/>
          </a:p>
        </p:txBody>
      </p:sp>
      <p:sp>
        <p:nvSpPr>
          <p:cNvPr id="4" name="Obdélník 3"/>
          <p:cNvSpPr/>
          <p:nvPr/>
        </p:nvSpPr>
        <p:spPr>
          <a:xfrm>
            <a:off x="5072066" y="5929330"/>
            <a:ext cx="3071834" cy="584775"/>
          </a:xfrm>
          <a:prstGeom prst="rect">
            <a:avLst/>
          </a:prstGeom>
        </p:spPr>
        <p:txBody>
          <a:bodyPr wrap="square">
            <a:spAutoFit/>
          </a:bodyPr>
          <a:lstStyle/>
          <a:p>
            <a:r>
              <a:rPr lang="cs-CZ" sz="800" dirty="0" smtClean="0"/>
              <a:t>Flag </a:t>
            </a:r>
            <a:r>
              <a:rPr lang="cs-CZ" sz="800" dirty="0" err="1" smtClean="0"/>
              <a:t>of</a:t>
            </a:r>
            <a:r>
              <a:rPr lang="cs-CZ" sz="800" dirty="0" smtClean="0"/>
              <a:t> </a:t>
            </a:r>
            <a:r>
              <a:rPr lang="cs-CZ" sz="800" dirty="0" err="1" smtClean="0"/>
              <a:t>the</a:t>
            </a:r>
            <a:r>
              <a:rPr lang="cs-CZ" sz="800" dirty="0" smtClean="0"/>
              <a:t> </a:t>
            </a:r>
            <a:r>
              <a:rPr lang="cs-CZ" sz="800" dirty="0" err="1" smtClean="0"/>
              <a:t>United</a:t>
            </a:r>
            <a:r>
              <a:rPr lang="cs-CZ" sz="800" dirty="0" smtClean="0"/>
              <a:t> </a:t>
            </a:r>
            <a:r>
              <a:rPr lang="cs-CZ" sz="800" dirty="0" err="1" smtClean="0"/>
              <a:t>States</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2013-08-24]. Dostupné z: http://en.wikipedia.org/wiki/File:Flag_of_the_United_States.svg </a:t>
            </a:r>
            <a:endParaRPr lang="cs-CZ" sz="800" dirty="0"/>
          </a:p>
        </p:txBody>
      </p:sp>
      <p:pic>
        <p:nvPicPr>
          <p:cNvPr id="5122" name="Picture 2" descr="File:Flag of the United States.svg"/>
          <p:cNvPicPr>
            <a:picLocks noChangeAspect="1" noChangeArrowheads="1"/>
          </p:cNvPicPr>
          <p:nvPr/>
        </p:nvPicPr>
        <p:blipFill>
          <a:blip r:embed="rId3"/>
          <a:srcRect/>
          <a:stretch>
            <a:fillRect/>
          </a:stretch>
        </p:blipFill>
        <p:spPr bwMode="auto">
          <a:xfrm>
            <a:off x="5072066" y="4357694"/>
            <a:ext cx="2854527" cy="1502195"/>
          </a:xfrm>
          <a:prstGeom prst="rect">
            <a:avLst/>
          </a:prstGeom>
          <a:noFill/>
        </p:spPr>
      </p:pic>
      <p:pic>
        <p:nvPicPr>
          <p:cNvPr id="5124" name="Picture 4" descr="File:Eagle and American Flag by Bubbels.jpg"/>
          <p:cNvPicPr>
            <a:picLocks noChangeAspect="1" noChangeArrowheads="1"/>
          </p:cNvPicPr>
          <p:nvPr/>
        </p:nvPicPr>
        <p:blipFill>
          <a:blip r:embed="rId4" cstate="print"/>
          <a:srcRect/>
          <a:stretch>
            <a:fillRect/>
          </a:stretch>
        </p:blipFill>
        <p:spPr bwMode="auto">
          <a:xfrm>
            <a:off x="5072066" y="1214423"/>
            <a:ext cx="2952771" cy="2214578"/>
          </a:xfrm>
          <a:prstGeom prst="rect">
            <a:avLst/>
          </a:prstGeom>
          <a:noFill/>
        </p:spPr>
      </p:pic>
      <p:sp>
        <p:nvSpPr>
          <p:cNvPr id="7" name="Obdélník 6"/>
          <p:cNvSpPr/>
          <p:nvPr/>
        </p:nvSpPr>
        <p:spPr>
          <a:xfrm>
            <a:off x="5000628" y="3500438"/>
            <a:ext cx="3000396" cy="830997"/>
          </a:xfrm>
          <a:prstGeom prst="rect">
            <a:avLst/>
          </a:prstGeom>
        </p:spPr>
        <p:txBody>
          <a:bodyPr wrap="square">
            <a:spAutoFit/>
          </a:bodyPr>
          <a:lstStyle/>
          <a:p>
            <a:r>
              <a:rPr lang="cs-CZ" sz="800" dirty="0" smtClean="0"/>
              <a:t>ROTH, </a:t>
            </a:r>
            <a:r>
              <a:rPr lang="cs-CZ" sz="800" dirty="0" err="1" smtClean="0"/>
              <a:t>Pam</a:t>
            </a:r>
            <a:r>
              <a:rPr lang="cs-CZ" sz="800" dirty="0" smtClean="0"/>
              <a:t>, (</a:t>
            </a:r>
            <a:r>
              <a:rPr lang="cs-CZ" sz="800" dirty="0" err="1" smtClean="0"/>
              <a:t>Bubbels</a:t>
            </a:r>
            <a:r>
              <a:rPr lang="cs-CZ" sz="800" dirty="0" smtClean="0"/>
              <a:t>). </a:t>
            </a:r>
            <a:r>
              <a:rPr lang="cs-CZ" sz="800" dirty="0" err="1" smtClean="0"/>
              <a:t>Eagle</a:t>
            </a:r>
            <a:r>
              <a:rPr lang="cs-CZ" sz="800" dirty="0" smtClean="0"/>
              <a:t> </a:t>
            </a:r>
            <a:r>
              <a:rPr lang="cs-CZ" sz="800" dirty="0" err="1" smtClean="0"/>
              <a:t>and</a:t>
            </a:r>
            <a:r>
              <a:rPr lang="cs-CZ" sz="800" dirty="0" smtClean="0"/>
              <a:t> </a:t>
            </a:r>
            <a:r>
              <a:rPr lang="cs-CZ" sz="800" dirty="0" err="1" smtClean="0"/>
              <a:t>American</a:t>
            </a:r>
            <a:r>
              <a:rPr lang="cs-CZ" sz="800" dirty="0" smtClean="0"/>
              <a:t> Flag by </a:t>
            </a:r>
            <a:r>
              <a:rPr lang="cs-CZ" sz="800" dirty="0" err="1" smtClean="0"/>
              <a:t>Bubbels</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2013-08-24]. Dostupné z: http://commons.wikimedia.org/wiki/File:Eagle_and_American_Flag_by_Bubbels.jpg </a:t>
            </a:r>
            <a:endParaRPr lang="cs-CZ" sz="8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714356"/>
            <a:ext cx="7467600" cy="3429024"/>
          </a:xfrm>
        </p:spPr>
        <p:txBody>
          <a:bodyPr>
            <a:normAutofit/>
          </a:bodyPr>
          <a:lstStyle/>
          <a:p>
            <a:r>
              <a:rPr lang="cs-CZ" sz="1600" dirty="0" err="1" smtClean="0"/>
              <a:t>There</a:t>
            </a:r>
            <a:r>
              <a:rPr lang="cs-CZ" sz="1600" dirty="0" smtClean="0"/>
              <a:t> </a:t>
            </a:r>
            <a:r>
              <a:rPr lang="cs-CZ" sz="1600" dirty="0" err="1" smtClean="0"/>
              <a:t>is</a:t>
            </a:r>
            <a:r>
              <a:rPr lang="cs-CZ" sz="1600" dirty="0" smtClean="0"/>
              <a:t> no </a:t>
            </a:r>
            <a:r>
              <a:rPr lang="cs-CZ" sz="1600" dirty="0" err="1" smtClean="0"/>
              <a:t>official</a:t>
            </a:r>
            <a:r>
              <a:rPr lang="cs-CZ" sz="1600" dirty="0" smtClean="0"/>
              <a:t> </a:t>
            </a:r>
            <a:r>
              <a:rPr lang="cs-CZ" sz="1600" dirty="0" err="1" smtClean="0"/>
              <a:t>language</a:t>
            </a:r>
            <a:r>
              <a:rPr lang="cs-CZ" sz="1600" dirty="0" smtClean="0"/>
              <a:t> </a:t>
            </a:r>
            <a:r>
              <a:rPr lang="cs-CZ" sz="1600" dirty="0" err="1" smtClean="0"/>
              <a:t>for</a:t>
            </a:r>
            <a:r>
              <a:rPr lang="cs-CZ" sz="1600" dirty="0" smtClean="0"/>
              <a:t> </a:t>
            </a:r>
            <a:r>
              <a:rPr lang="cs-CZ" sz="1600" dirty="0" err="1" smtClean="0"/>
              <a:t>the</a:t>
            </a:r>
            <a:r>
              <a:rPr lang="cs-CZ" sz="1600" dirty="0" smtClean="0"/>
              <a:t> </a:t>
            </a:r>
            <a:r>
              <a:rPr lang="cs-CZ" sz="1600" dirty="0" err="1" smtClean="0"/>
              <a:t>whole</a:t>
            </a:r>
            <a:r>
              <a:rPr lang="cs-CZ" sz="1600" dirty="0" smtClean="0"/>
              <a:t> country, </a:t>
            </a:r>
            <a:r>
              <a:rPr lang="cs-CZ" sz="1600" dirty="0" err="1" smtClean="0"/>
              <a:t>but</a:t>
            </a:r>
            <a:r>
              <a:rPr lang="cs-CZ" sz="1600" dirty="0" smtClean="0"/>
              <a:t> </a:t>
            </a:r>
            <a:r>
              <a:rPr lang="cs-CZ" sz="1600" dirty="0" err="1" smtClean="0"/>
              <a:t>the</a:t>
            </a:r>
            <a:r>
              <a:rPr lang="cs-CZ" sz="1600" dirty="0" smtClean="0"/>
              <a:t> </a:t>
            </a:r>
            <a:r>
              <a:rPr lang="cs-CZ" sz="1600" dirty="0" err="1" smtClean="0"/>
              <a:t>national</a:t>
            </a:r>
            <a:r>
              <a:rPr lang="cs-CZ" sz="1600" dirty="0" smtClean="0"/>
              <a:t> </a:t>
            </a:r>
            <a:r>
              <a:rPr lang="cs-CZ" sz="1600" dirty="0" err="1" smtClean="0"/>
              <a:t>language</a:t>
            </a:r>
            <a:r>
              <a:rPr lang="cs-CZ" sz="1600" dirty="0" smtClean="0"/>
              <a:t> </a:t>
            </a:r>
            <a:r>
              <a:rPr lang="cs-CZ" sz="1600" dirty="0" err="1" smtClean="0"/>
              <a:t>is</a:t>
            </a:r>
            <a:r>
              <a:rPr lang="cs-CZ" sz="1600" dirty="0" smtClean="0"/>
              <a:t> </a:t>
            </a:r>
            <a:r>
              <a:rPr lang="cs-CZ" sz="1600" dirty="0" err="1" smtClean="0"/>
              <a:t>English</a:t>
            </a:r>
            <a:r>
              <a:rPr lang="cs-CZ" sz="1600" dirty="0" smtClean="0"/>
              <a:t>. </a:t>
            </a:r>
            <a:r>
              <a:rPr lang="cs-CZ" sz="1600" dirty="0" err="1" smtClean="0"/>
              <a:t>Spanish</a:t>
            </a:r>
            <a:r>
              <a:rPr lang="cs-CZ" sz="1600" dirty="0" smtClean="0"/>
              <a:t> </a:t>
            </a:r>
            <a:r>
              <a:rPr lang="cs-CZ" sz="1600" dirty="0" err="1" smtClean="0"/>
              <a:t>is</a:t>
            </a:r>
            <a:r>
              <a:rPr lang="cs-CZ" sz="1600" dirty="0" smtClean="0"/>
              <a:t> </a:t>
            </a:r>
            <a:r>
              <a:rPr lang="cs-CZ" sz="1600" dirty="0" err="1" smtClean="0"/>
              <a:t>the</a:t>
            </a:r>
            <a:r>
              <a:rPr lang="cs-CZ" sz="1600" dirty="0" smtClean="0"/>
              <a:t> </a:t>
            </a:r>
            <a:r>
              <a:rPr lang="cs-CZ" sz="1600" dirty="0" err="1" smtClean="0"/>
              <a:t>second</a:t>
            </a:r>
            <a:r>
              <a:rPr lang="cs-CZ" sz="1600" dirty="0" smtClean="0"/>
              <a:t> most-</a:t>
            </a:r>
            <a:r>
              <a:rPr lang="cs-CZ" sz="1600" dirty="0" err="1" smtClean="0"/>
              <a:t>commonly</a:t>
            </a:r>
            <a:r>
              <a:rPr lang="cs-CZ" sz="1600" dirty="0" smtClean="0"/>
              <a:t> </a:t>
            </a:r>
            <a:r>
              <a:rPr lang="cs-CZ" sz="1600" dirty="0" err="1" smtClean="0"/>
              <a:t>spoken</a:t>
            </a:r>
            <a:r>
              <a:rPr lang="cs-CZ" sz="1600" dirty="0" smtClean="0"/>
              <a:t> </a:t>
            </a:r>
            <a:r>
              <a:rPr lang="cs-CZ" sz="1600" dirty="0" err="1" smtClean="0"/>
              <a:t>language</a:t>
            </a:r>
            <a:r>
              <a:rPr lang="cs-CZ" sz="1600" dirty="0" smtClean="0"/>
              <a:t>.</a:t>
            </a:r>
            <a:endParaRPr lang="en-US" sz="1600" dirty="0" smtClean="0"/>
          </a:p>
          <a:p>
            <a:pPr>
              <a:buNone/>
            </a:pPr>
            <a:endParaRPr lang="cs-CZ" sz="1600" dirty="0" smtClean="0"/>
          </a:p>
          <a:p>
            <a:r>
              <a:rPr lang="cs-CZ" sz="1600" dirty="0" err="1" smtClean="0"/>
              <a:t>The</a:t>
            </a:r>
            <a:r>
              <a:rPr lang="cs-CZ" sz="1600" dirty="0" smtClean="0"/>
              <a:t> USA </a:t>
            </a:r>
            <a:r>
              <a:rPr lang="en-US" sz="1600" dirty="0" smtClean="0"/>
              <a:t>is</a:t>
            </a:r>
            <a:r>
              <a:rPr lang="cs-CZ" sz="1600" dirty="0" smtClean="0"/>
              <a:t> a </a:t>
            </a:r>
            <a:r>
              <a:rPr lang="cs-CZ" sz="1600" dirty="0" err="1" smtClean="0"/>
              <a:t>constitution</a:t>
            </a:r>
            <a:r>
              <a:rPr lang="cs-CZ" sz="1600" dirty="0" smtClean="0"/>
              <a:t>-</a:t>
            </a:r>
            <a:r>
              <a:rPr lang="cs-CZ" sz="1600" dirty="0" err="1" smtClean="0"/>
              <a:t>based</a:t>
            </a:r>
            <a:r>
              <a:rPr lang="cs-CZ" sz="1600" dirty="0" smtClean="0"/>
              <a:t> </a:t>
            </a:r>
            <a:r>
              <a:rPr lang="cs-CZ" sz="1600" dirty="0" err="1" smtClean="0"/>
              <a:t>federal</a:t>
            </a:r>
            <a:r>
              <a:rPr lang="cs-CZ" sz="1600" dirty="0" smtClean="0"/>
              <a:t> </a:t>
            </a:r>
            <a:r>
              <a:rPr lang="cs-CZ" sz="1600" dirty="0" err="1" smtClean="0"/>
              <a:t>republic</a:t>
            </a:r>
            <a:r>
              <a:rPr lang="cs-CZ" sz="1600" dirty="0" smtClean="0"/>
              <a:t>. </a:t>
            </a:r>
            <a:r>
              <a:rPr lang="cs-CZ" sz="1600" dirty="0" err="1" smtClean="0"/>
              <a:t>The</a:t>
            </a:r>
            <a:r>
              <a:rPr lang="cs-CZ" sz="1600" dirty="0" smtClean="0"/>
              <a:t> </a:t>
            </a:r>
            <a:r>
              <a:rPr lang="cs-CZ" sz="1600" dirty="0" err="1" smtClean="0"/>
              <a:t>Head</a:t>
            </a:r>
            <a:r>
              <a:rPr lang="cs-CZ" sz="1600" dirty="0" smtClean="0"/>
              <a:t> </a:t>
            </a:r>
            <a:r>
              <a:rPr lang="cs-CZ" sz="1600" dirty="0" err="1" smtClean="0"/>
              <a:t>of</a:t>
            </a:r>
            <a:r>
              <a:rPr lang="cs-CZ" sz="1600" dirty="0" smtClean="0"/>
              <a:t> </a:t>
            </a:r>
            <a:r>
              <a:rPr lang="cs-CZ" sz="1600" dirty="0" err="1" smtClean="0"/>
              <a:t>State</a:t>
            </a:r>
            <a:r>
              <a:rPr lang="cs-CZ" sz="1600" dirty="0" smtClean="0"/>
              <a:t> </a:t>
            </a:r>
            <a:r>
              <a:rPr lang="cs-CZ" sz="1600" dirty="0" err="1" smtClean="0"/>
              <a:t>is</a:t>
            </a:r>
            <a:r>
              <a:rPr lang="cs-CZ" sz="1600" dirty="0" smtClean="0"/>
              <a:t> </a:t>
            </a:r>
            <a:r>
              <a:rPr lang="cs-CZ" sz="1600" dirty="0" err="1" smtClean="0"/>
              <a:t>the</a:t>
            </a:r>
            <a:r>
              <a:rPr lang="cs-CZ" sz="1600" dirty="0" smtClean="0"/>
              <a:t> President, </a:t>
            </a:r>
            <a:r>
              <a:rPr lang="cs-CZ" sz="1600" dirty="0" err="1" smtClean="0"/>
              <a:t>helped</a:t>
            </a:r>
            <a:r>
              <a:rPr lang="cs-CZ" sz="1600" dirty="0" smtClean="0"/>
              <a:t> by a Vice-President. In 2013 </a:t>
            </a:r>
            <a:r>
              <a:rPr lang="cs-CZ" sz="1600" dirty="0" err="1" smtClean="0"/>
              <a:t>the</a:t>
            </a:r>
            <a:r>
              <a:rPr lang="cs-CZ" sz="1600" dirty="0" smtClean="0"/>
              <a:t> President </a:t>
            </a:r>
            <a:r>
              <a:rPr lang="cs-CZ" sz="1600" dirty="0" err="1" smtClean="0"/>
              <a:t>is</a:t>
            </a:r>
            <a:r>
              <a:rPr lang="cs-CZ" sz="1600" dirty="0" smtClean="0"/>
              <a:t> </a:t>
            </a:r>
            <a:r>
              <a:rPr lang="cs-CZ" sz="1600" dirty="0" err="1" smtClean="0"/>
              <a:t>Barack</a:t>
            </a:r>
            <a:r>
              <a:rPr lang="cs-CZ" sz="1600" dirty="0" smtClean="0"/>
              <a:t> </a:t>
            </a:r>
            <a:r>
              <a:rPr lang="cs-CZ" sz="1600" dirty="0" err="1" smtClean="0"/>
              <a:t>Obama</a:t>
            </a:r>
            <a:r>
              <a:rPr lang="cs-CZ" sz="1600" dirty="0" smtClean="0"/>
              <a:t>. </a:t>
            </a:r>
            <a:r>
              <a:rPr lang="cs-CZ" sz="1600" dirty="0" err="1" smtClean="0"/>
              <a:t>There</a:t>
            </a:r>
            <a:r>
              <a:rPr lang="cs-CZ" sz="1600" dirty="0" smtClean="0"/>
              <a:t> are </a:t>
            </a:r>
            <a:r>
              <a:rPr lang="cs-CZ" sz="1600" dirty="0" err="1" smtClean="0"/>
              <a:t>two</a:t>
            </a:r>
            <a:r>
              <a:rPr lang="cs-CZ" sz="1600" dirty="0" smtClean="0"/>
              <a:t> </a:t>
            </a:r>
            <a:r>
              <a:rPr lang="cs-CZ" sz="1600" dirty="0" err="1" smtClean="0"/>
              <a:t>chambers</a:t>
            </a:r>
            <a:r>
              <a:rPr lang="cs-CZ" sz="1600" dirty="0" smtClean="0"/>
              <a:t>: </a:t>
            </a:r>
            <a:r>
              <a:rPr lang="cs-CZ" sz="1600" dirty="0" err="1" smtClean="0"/>
              <a:t>the</a:t>
            </a:r>
            <a:r>
              <a:rPr lang="cs-CZ" sz="1600" dirty="0" smtClean="0"/>
              <a:t> </a:t>
            </a:r>
            <a:r>
              <a:rPr lang="cs-CZ" sz="1600" dirty="0" err="1" smtClean="0"/>
              <a:t>Senate</a:t>
            </a:r>
            <a:r>
              <a:rPr lang="cs-CZ" sz="1600" dirty="0" smtClean="0"/>
              <a:t> </a:t>
            </a:r>
            <a:r>
              <a:rPr lang="cs-CZ" sz="1600" dirty="0" err="1" smtClean="0"/>
              <a:t>and</a:t>
            </a:r>
            <a:r>
              <a:rPr lang="cs-CZ" sz="1600" dirty="0" smtClean="0"/>
              <a:t> </a:t>
            </a:r>
            <a:r>
              <a:rPr lang="cs-CZ" sz="1600" dirty="0" err="1" smtClean="0"/>
              <a:t>the</a:t>
            </a:r>
            <a:r>
              <a:rPr lang="cs-CZ" sz="1600" dirty="0" smtClean="0"/>
              <a:t> House </a:t>
            </a:r>
            <a:r>
              <a:rPr lang="cs-CZ" sz="1600" dirty="0" err="1" smtClean="0"/>
              <a:t>of</a:t>
            </a:r>
            <a:r>
              <a:rPr lang="cs-CZ" sz="1600" dirty="0" smtClean="0"/>
              <a:t> </a:t>
            </a:r>
            <a:r>
              <a:rPr lang="cs-CZ" sz="1600" dirty="0" err="1" smtClean="0"/>
              <a:t>Representatives</a:t>
            </a:r>
            <a:r>
              <a:rPr lang="cs-CZ" sz="1600" dirty="0" smtClean="0"/>
              <a:t>.</a:t>
            </a:r>
            <a:endParaRPr lang="en-US" sz="1600" dirty="0" smtClean="0"/>
          </a:p>
          <a:p>
            <a:pPr>
              <a:buNone/>
            </a:pPr>
            <a:endParaRPr lang="cs-CZ" sz="1600" dirty="0" smtClean="0"/>
          </a:p>
          <a:p>
            <a:r>
              <a:rPr lang="cs-CZ" sz="1600" dirty="0" err="1" smtClean="0"/>
              <a:t>The</a:t>
            </a:r>
            <a:r>
              <a:rPr lang="cs-CZ" sz="1600" dirty="0" smtClean="0"/>
              <a:t> </a:t>
            </a:r>
            <a:r>
              <a:rPr lang="cs-CZ" sz="1600" dirty="0" err="1" smtClean="0"/>
              <a:t>population</a:t>
            </a:r>
            <a:r>
              <a:rPr lang="cs-CZ" sz="1600" dirty="0" smtClean="0"/>
              <a:t> </a:t>
            </a:r>
            <a:r>
              <a:rPr lang="cs-CZ" sz="1600" dirty="0" err="1" smtClean="0"/>
              <a:t>is</a:t>
            </a:r>
            <a:r>
              <a:rPr lang="cs-CZ" sz="1600" dirty="0" smtClean="0"/>
              <a:t> </a:t>
            </a:r>
            <a:r>
              <a:rPr lang="en-US" sz="1600" dirty="0" smtClean="0"/>
              <a:t>about </a:t>
            </a:r>
            <a:r>
              <a:rPr lang="cs-CZ" sz="1600" dirty="0" smtClean="0"/>
              <a:t>315,000,000. </a:t>
            </a:r>
            <a:r>
              <a:rPr lang="cs-CZ" sz="1600" dirty="0" err="1" smtClean="0"/>
              <a:t>White</a:t>
            </a:r>
            <a:r>
              <a:rPr lang="cs-CZ" sz="1600" dirty="0" smtClean="0"/>
              <a:t> </a:t>
            </a:r>
            <a:r>
              <a:rPr lang="cs-CZ" sz="1600" dirty="0" err="1" smtClean="0"/>
              <a:t>Americans</a:t>
            </a:r>
            <a:r>
              <a:rPr lang="cs-CZ" sz="1600" dirty="0" smtClean="0"/>
              <a:t> </a:t>
            </a:r>
            <a:r>
              <a:rPr lang="cs-CZ" sz="1600" dirty="0" err="1" smtClean="0"/>
              <a:t>form</a:t>
            </a:r>
            <a:r>
              <a:rPr lang="cs-CZ" sz="1600" dirty="0" smtClean="0"/>
              <a:t> more </a:t>
            </a:r>
            <a:r>
              <a:rPr lang="cs-CZ" sz="1600" dirty="0" err="1" smtClean="0"/>
              <a:t>than</a:t>
            </a:r>
            <a:r>
              <a:rPr lang="cs-CZ" sz="1600" dirty="0" smtClean="0"/>
              <a:t> 70% </a:t>
            </a:r>
            <a:r>
              <a:rPr lang="cs-CZ" sz="1600" dirty="0" err="1" smtClean="0"/>
              <a:t>of</a:t>
            </a:r>
            <a:r>
              <a:rPr lang="cs-CZ" sz="1600" dirty="0" smtClean="0"/>
              <a:t> </a:t>
            </a:r>
            <a:r>
              <a:rPr lang="cs-CZ" sz="1600" dirty="0" err="1" smtClean="0"/>
              <a:t>the</a:t>
            </a:r>
            <a:r>
              <a:rPr lang="cs-CZ" sz="1600" dirty="0" smtClean="0"/>
              <a:t> </a:t>
            </a:r>
            <a:r>
              <a:rPr lang="cs-CZ" sz="1600" dirty="0" err="1" smtClean="0"/>
              <a:t>population</a:t>
            </a:r>
            <a:r>
              <a:rPr lang="cs-CZ" sz="1600" dirty="0" smtClean="0"/>
              <a:t>. </a:t>
            </a:r>
            <a:r>
              <a:rPr lang="cs-CZ" sz="1600" dirty="0" err="1" smtClean="0"/>
              <a:t>They</a:t>
            </a:r>
            <a:r>
              <a:rPr lang="cs-CZ" sz="1600" dirty="0" smtClean="0"/>
              <a:t> are </a:t>
            </a:r>
            <a:r>
              <a:rPr lang="cs-CZ" sz="1600" dirty="0" err="1" smtClean="0"/>
              <a:t>followed</a:t>
            </a:r>
            <a:r>
              <a:rPr lang="cs-CZ" sz="1600" dirty="0" smtClean="0"/>
              <a:t> by </a:t>
            </a:r>
            <a:r>
              <a:rPr lang="cs-CZ" sz="1600" dirty="0" err="1" smtClean="0"/>
              <a:t>Black</a:t>
            </a:r>
            <a:r>
              <a:rPr lang="cs-CZ" sz="1600" dirty="0" smtClean="0"/>
              <a:t> </a:t>
            </a:r>
            <a:r>
              <a:rPr lang="cs-CZ" sz="1600" dirty="0" err="1" smtClean="0"/>
              <a:t>Americans</a:t>
            </a:r>
            <a:r>
              <a:rPr lang="cs-CZ" sz="1600" dirty="0" smtClean="0"/>
              <a:t> (12%), </a:t>
            </a:r>
            <a:r>
              <a:rPr lang="cs-CZ" sz="1600" dirty="0" err="1" smtClean="0"/>
              <a:t>Asian</a:t>
            </a:r>
            <a:r>
              <a:rPr lang="cs-CZ" sz="1600" dirty="0" smtClean="0"/>
              <a:t> (5%) </a:t>
            </a:r>
            <a:r>
              <a:rPr lang="cs-CZ" sz="1600" dirty="0" err="1" smtClean="0"/>
              <a:t>and</a:t>
            </a:r>
            <a:r>
              <a:rPr lang="cs-CZ" sz="1600" dirty="0" smtClean="0"/>
              <a:t> </a:t>
            </a:r>
            <a:r>
              <a:rPr lang="cs-CZ" sz="1600" dirty="0" err="1" smtClean="0"/>
              <a:t>Native</a:t>
            </a:r>
            <a:r>
              <a:rPr lang="cs-CZ" sz="1600" dirty="0" smtClean="0"/>
              <a:t> </a:t>
            </a:r>
            <a:r>
              <a:rPr lang="cs-CZ" sz="1600" dirty="0" err="1" smtClean="0"/>
              <a:t>Americans</a:t>
            </a:r>
            <a:r>
              <a:rPr lang="cs-CZ" sz="1600" dirty="0" smtClean="0"/>
              <a:t> (1%). </a:t>
            </a:r>
            <a:r>
              <a:rPr lang="cs-CZ" sz="1600" dirty="0" err="1" smtClean="0"/>
              <a:t>The</a:t>
            </a:r>
            <a:r>
              <a:rPr lang="cs-CZ" sz="1600" dirty="0" smtClean="0"/>
              <a:t> </a:t>
            </a:r>
            <a:r>
              <a:rPr lang="cs-CZ" sz="1600" dirty="0" err="1" smtClean="0"/>
              <a:t>United</a:t>
            </a:r>
            <a:r>
              <a:rPr lang="cs-CZ" sz="1600" dirty="0" smtClean="0"/>
              <a:t> </a:t>
            </a:r>
            <a:r>
              <a:rPr lang="cs-CZ" sz="1600" dirty="0" err="1" smtClean="0"/>
              <a:t>States</a:t>
            </a:r>
            <a:r>
              <a:rPr lang="cs-CZ" sz="1600" dirty="0" smtClean="0"/>
              <a:t> has </a:t>
            </a:r>
            <a:r>
              <a:rPr lang="cs-CZ" sz="1600" dirty="0" err="1" smtClean="0"/>
              <a:t>always</a:t>
            </a:r>
            <a:r>
              <a:rPr lang="cs-CZ" sz="1600" dirty="0" smtClean="0"/>
              <a:t> </a:t>
            </a:r>
            <a:r>
              <a:rPr lang="cs-CZ" sz="1600" dirty="0" err="1" smtClean="0"/>
              <a:t>been</a:t>
            </a:r>
            <a:r>
              <a:rPr lang="cs-CZ" sz="1600" dirty="0" smtClean="0"/>
              <a:t> a </a:t>
            </a:r>
            <a:r>
              <a:rPr lang="cs-CZ" sz="1600" dirty="0" err="1" smtClean="0"/>
              <a:t>nation</a:t>
            </a:r>
            <a:r>
              <a:rPr lang="cs-CZ" sz="1600" dirty="0" smtClean="0"/>
              <a:t> </a:t>
            </a:r>
            <a:r>
              <a:rPr lang="cs-CZ" sz="1600" dirty="0" err="1" smtClean="0"/>
              <a:t>of</a:t>
            </a:r>
            <a:r>
              <a:rPr lang="cs-CZ" sz="1600" dirty="0" smtClean="0"/>
              <a:t> </a:t>
            </a:r>
            <a:r>
              <a:rPr lang="cs-CZ" sz="1600" dirty="0" err="1" smtClean="0"/>
              <a:t>immigrants</a:t>
            </a:r>
            <a:r>
              <a:rPr lang="cs-CZ" sz="1600" dirty="0" smtClean="0"/>
              <a:t>.</a:t>
            </a:r>
            <a:endParaRPr lang="cs-CZ" sz="1600" dirty="0"/>
          </a:p>
        </p:txBody>
      </p:sp>
      <p:pic>
        <p:nvPicPr>
          <p:cNvPr id="4" name="Picture 8" descr="File:Three Generations of Navajos.jpg"/>
          <p:cNvPicPr>
            <a:picLocks noChangeAspect="1" noChangeArrowheads="1"/>
          </p:cNvPicPr>
          <p:nvPr/>
        </p:nvPicPr>
        <p:blipFill>
          <a:blip r:embed="rId2"/>
          <a:srcRect/>
          <a:stretch>
            <a:fillRect/>
          </a:stretch>
        </p:blipFill>
        <p:spPr bwMode="auto">
          <a:xfrm>
            <a:off x="2357422" y="4071942"/>
            <a:ext cx="3810026" cy="2143140"/>
          </a:xfrm>
          <a:prstGeom prst="rect">
            <a:avLst/>
          </a:prstGeom>
          <a:noFill/>
        </p:spPr>
      </p:pic>
      <p:sp>
        <p:nvSpPr>
          <p:cNvPr id="5" name="Obdélník 4"/>
          <p:cNvSpPr/>
          <p:nvPr/>
        </p:nvSpPr>
        <p:spPr>
          <a:xfrm>
            <a:off x="2357422" y="6215082"/>
            <a:ext cx="3929090" cy="584775"/>
          </a:xfrm>
          <a:prstGeom prst="rect">
            <a:avLst/>
          </a:prstGeom>
        </p:spPr>
        <p:txBody>
          <a:bodyPr wrap="square">
            <a:spAutoFit/>
          </a:bodyPr>
          <a:lstStyle/>
          <a:p>
            <a:r>
              <a:rPr lang="cs-CZ" sz="800" dirty="0" smtClean="0"/>
              <a:t>MILLER, </a:t>
            </a:r>
            <a:r>
              <a:rPr lang="cs-CZ" sz="800" dirty="0" err="1" smtClean="0"/>
              <a:t>Hank</a:t>
            </a:r>
            <a:r>
              <a:rPr lang="cs-CZ" sz="800" dirty="0" smtClean="0"/>
              <a:t>. </a:t>
            </a:r>
            <a:r>
              <a:rPr lang="cs-CZ" sz="800" dirty="0" err="1" smtClean="0"/>
              <a:t>Three</a:t>
            </a:r>
            <a:r>
              <a:rPr lang="cs-CZ" sz="800" dirty="0" smtClean="0"/>
              <a:t> </a:t>
            </a:r>
            <a:r>
              <a:rPr lang="cs-CZ" sz="800" dirty="0" err="1" smtClean="0"/>
              <a:t>Generations</a:t>
            </a:r>
            <a:r>
              <a:rPr lang="cs-CZ" sz="800" dirty="0" smtClean="0"/>
              <a:t> </a:t>
            </a:r>
            <a:r>
              <a:rPr lang="cs-CZ" sz="800" dirty="0" err="1" smtClean="0"/>
              <a:t>of</a:t>
            </a:r>
            <a:r>
              <a:rPr lang="cs-CZ" sz="800" dirty="0" smtClean="0"/>
              <a:t> </a:t>
            </a:r>
            <a:r>
              <a:rPr lang="cs-CZ" sz="800" dirty="0" err="1" smtClean="0"/>
              <a:t>Navajos</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2013-08-24]. Dostupné z: http://commons.wikimedia.org/wiki/File:Three_Generations_of_Navajos.jpg </a:t>
            </a:r>
            <a:endParaRPr lang="cs-CZ" sz="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582594"/>
          </a:xfrm>
        </p:spPr>
        <p:txBody>
          <a:bodyPr>
            <a:normAutofit/>
          </a:bodyPr>
          <a:lstStyle/>
          <a:p>
            <a:r>
              <a:rPr lang="cs-CZ" dirty="0" err="1" smtClean="0"/>
              <a:t>History</a:t>
            </a:r>
            <a:endParaRPr lang="cs-CZ" dirty="0"/>
          </a:p>
        </p:txBody>
      </p:sp>
      <p:sp>
        <p:nvSpPr>
          <p:cNvPr id="3" name="Zástupný symbol pro obsah 2"/>
          <p:cNvSpPr>
            <a:spLocks noGrp="1"/>
          </p:cNvSpPr>
          <p:nvPr>
            <p:ph idx="1"/>
          </p:nvPr>
        </p:nvSpPr>
        <p:spPr>
          <a:xfrm>
            <a:off x="142844" y="857232"/>
            <a:ext cx="5715040" cy="6000768"/>
          </a:xfrm>
        </p:spPr>
        <p:txBody>
          <a:bodyPr>
            <a:noAutofit/>
          </a:bodyPr>
          <a:lstStyle/>
          <a:p>
            <a:r>
              <a:rPr lang="cs-CZ" sz="1600" dirty="0" err="1" smtClean="0"/>
              <a:t>The</a:t>
            </a:r>
            <a:r>
              <a:rPr lang="cs-CZ" sz="1600" dirty="0" smtClean="0"/>
              <a:t> </a:t>
            </a:r>
            <a:r>
              <a:rPr lang="cs-CZ" sz="1600" dirty="0" err="1" smtClean="0"/>
              <a:t>original</a:t>
            </a:r>
            <a:r>
              <a:rPr lang="cs-CZ" sz="1600" dirty="0" smtClean="0"/>
              <a:t> </a:t>
            </a:r>
            <a:r>
              <a:rPr lang="cs-CZ" sz="1600" dirty="0" err="1" smtClean="0"/>
              <a:t>inhabitants</a:t>
            </a:r>
            <a:r>
              <a:rPr lang="cs-CZ" sz="1600" dirty="0" smtClean="0"/>
              <a:t> </a:t>
            </a:r>
            <a:r>
              <a:rPr lang="cs-CZ" sz="1600" dirty="0" err="1" smtClean="0"/>
              <a:t>of</a:t>
            </a:r>
            <a:r>
              <a:rPr lang="cs-CZ" sz="1600" dirty="0" smtClean="0"/>
              <a:t> </a:t>
            </a:r>
            <a:r>
              <a:rPr lang="cs-CZ" sz="1600" dirty="0" err="1" smtClean="0"/>
              <a:t>the</a:t>
            </a:r>
            <a:r>
              <a:rPr lang="cs-CZ" sz="1600" dirty="0" smtClean="0"/>
              <a:t> US are </a:t>
            </a:r>
            <a:r>
              <a:rPr lang="cs-CZ" sz="1600" dirty="0" err="1" smtClean="0"/>
              <a:t>American</a:t>
            </a:r>
            <a:r>
              <a:rPr lang="cs-CZ" sz="1600" dirty="0" smtClean="0"/>
              <a:t> </a:t>
            </a:r>
            <a:r>
              <a:rPr lang="cs-CZ" sz="1600" dirty="0" err="1" smtClean="0"/>
              <a:t>Indians</a:t>
            </a:r>
            <a:r>
              <a:rPr lang="en-US" sz="1600" dirty="0" smtClean="0"/>
              <a:t>,</a:t>
            </a:r>
            <a:r>
              <a:rPr lang="cs-CZ" sz="1600" dirty="0" smtClean="0"/>
              <a:t> </a:t>
            </a:r>
            <a:r>
              <a:rPr lang="cs-CZ" sz="1600" dirty="0" err="1" smtClean="0"/>
              <a:t>or</a:t>
            </a:r>
            <a:r>
              <a:rPr lang="cs-CZ" sz="1600" dirty="0" smtClean="0"/>
              <a:t> </a:t>
            </a:r>
            <a:r>
              <a:rPr lang="cs-CZ" sz="1600" dirty="0" err="1" smtClean="0"/>
              <a:t>Native</a:t>
            </a:r>
            <a:r>
              <a:rPr lang="cs-CZ" sz="1600" dirty="0" smtClean="0"/>
              <a:t> </a:t>
            </a:r>
            <a:r>
              <a:rPr lang="cs-CZ" sz="1600" dirty="0" err="1" smtClean="0"/>
              <a:t>Americans</a:t>
            </a:r>
            <a:r>
              <a:rPr lang="cs-CZ" sz="1600" dirty="0" smtClean="0"/>
              <a:t>, </a:t>
            </a:r>
            <a:r>
              <a:rPr lang="cs-CZ" sz="1600" dirty="0" err="1" smtClean="0"/>
              <a:t>who</a:t>
            </a:r>
            <a:r>
              <a:rPr lang="cs-CZ" sz="1600" dirty="0" smtClean="0"/>
              <a:t> </a:t>
            </a:r>
            <a:r>
              <a:rPr lang="cs-CZ" sz="1600" dirty="0" err="1" smtClean="0"/>
              <a:t>arrived</a:t>
            </a:r>
            <a:r>
              <a:rPr lang="cs-CZ" sz="1600" dirty="0" smtClean="0"/>
              <a:t> </a:t>
            </a:r>
            <a:r>
              <a:rPr lang="cs-CZ" sz="1600" dirty="0" err="1" smtClean="0"/>
              <a:t>from</a:t>
            </a:r>
            <a:r>
              <a:rPr lang="cs-CZ" sz="1600" dirty="0" smtClean="0"/>
              <a:t> </a:t>
            </a:r>
            <a:r>
              <a:rPr lang="cs-CZ" sz="1600" dirty="0" err="1" smtClean="0"/>
              <a:t>Eurasia</a:t>
            </a:r>
            <a:r>
              <a:rPr lang="cs-CZ" sz="1600" dirty="0" smtClean="0"/>
              <a:t> </a:t>
            </a:r>
            <a:r>
              <a:rPr lang="cs-CZ" sz="1600" dirty="0" err="1" smtClean="0"/>
              <a:t>crossing</a:t>
            </a:r>
            <a:r>
              <a:rPr lang="cs-CZ" sz="1600" dirty="0" smtClean="0"/>
              <a:t> </a:t>
            </a:r>
            <a:r>
              <a:rPr lang="cs-CZ" sz="1600" dirty="0" err="1" smtClean="0"/>
              <a:t>the</a:t>
            </a:r>
            <a:r>
              <a:rPr lang="cs-CZ" sz="1600" dirty="0" smtClean="0"/>
              <a:t> Bering </a:t>
            </a:r>
            <a:r>
              <a:rPr lang="cs-CZ" sz="1600" dirty="0" err="1" smtClean="0"/>
              <a:t>Strait</a:t>
            </a:r>
            <a:r>
              <a:rPr lang="cs-CZ" sz="1600" dirty="0" smtClean="0"/>
              <a:t> more </a:t>
            </a:r>
            <a:r>
              <a:rPr lang="cs-CZ" sz="1600" dirty="0" err="1" smtClean="0"/>
              <a:t>than</a:t>
            </a:r>
            <a:r>
              <a:rPr lang="cs-CZ" sz="1600" dirty="0" smtClean="0"/>
              <a:t> 12,000 </a:t>
            </a:r>
            <a:r>
              <a:rPr lang="cs-CZ" sz="1600" dirty="0" err="1" smtClean="0"/>
              <a:t>years</a:t>
            </a:r>
            <a:r>
              <a:rPr lang="cs-CZ" sz="1600" dirty="0" smtClean="0"/>
              <a:t> ago.</a:t>
            </a:r>
            <a:endParaRPr lang="en-US" sz="1600" dirty="0" smtClean="0"/>
          </a:p>
          <a:p>
            <a:r>
              <a:rPr lang="en-US" sz="1600" dirty="0" smtClean="0"/>
              <a:t>The </a:t>
            </a:r>
            <a:r>
              <a:rPr lang="cs-CZ" sz="1600" dirty="0" err="1" smtClean="0"/>
              <a:t>Norse</a:t>
            </a:r>
            <a:r>
              <a:rPr lang="cs-CZ" sz="1600" dirty="0" smtClean="0"/>
              <a:t> </a:t>
            </a:r>
            <a:r>
              <a:rPr lang="cs-CZ" sz="1600" dirty="0" err="1" smtClean="0"/>
              <a:t>were</a:t>
            </a:r>
            <a:r>
              <a:rPr lang="cs-CZ" sz="1600" dirty="0" smtClean="0"/>
              <a:t> </a:t>
            </a:r>
            <a:r>
              <a:rPr lang="cs-CZ" sz="1600" dirty="0" err="1" smtClean="0"/>
              <a:t>the</a:t>
            </a:r>
            <a:r>
              <a:rPr lang="cs-CZ" sz="1600" dirty="0" smtClean="0"/>
              <a:t> </a:t>
            </a:r>
            <a:r>
              <a:rPr lang="cs-CZ" sz="1600" dirty="0" err="1" smtClean="0"/>
              <a:t>first</a:t>
            </a:r>
            <a:r>
              <a:rPr lang="cs-CZ" sz="1600" dirty="0" smtClean="0"/>
              <a:t> </a:t>
            </a:r>
            <a:r>
              <a:rPr lang="cs-CZ" sz="1600" dirty="0" err="1" smtClean="0"/>
              <a:t>Europeans</a:t>
            </a:r>
            <a:r>
              <a:rPr lang="cs-CZ" sz="1600" dirty="0" smtClean="0"/>
              <a:t> to </a:t>
            </a:r>
            <a:r>
              <a:rPr lang="cs-CZ" sz="1600" dirty="0" err="1" smtClean="0"/>
              <a:t>reach</a:t>
            </a:r>
            <a:r>
              <a:rPr lang="cs-CZ" sz="1600" dirty="0" smtClean="0"/>
              <a:t> </a:t>
            </a:r>
            <a:r>
              <a:rPr lang="cs-CZ" sz="1600" dirty="0" err="1" smtClean="0"/>
              <a:t>the</a:t>
            </a:r>
            <a:r>
              <a:rPr lang="cs-CZ" sz="1600" dirty="0" smtClean="0"/>
              <a:t> country </a:t>
            </a:r>
            <a:r>
              <a:rPr lang="cs-CZ" sz="1600" dirty="0" err="1" smtClean="0"/>
              <a:t>around</a:t>
            </a:r>
            <a:r>
              <a:rPr lang="cs-CZ" sz="1600" dirty="0" smtClean="0"/>
              <a:t> </a:t>
            </a:r>
            <a:r>
              <a:rPr lang="cs-CZ" sz="1600" dirty="0" err="1" smtClean="0"/>
              <a:t>the</a:t>
            </a:r>
            <a:r>
              <a:rPr lang="cs-CZ" sz="1600" dirty="0" smtClean="0"/>
              <a:t> </a:t>
            </a:r>
            <a:r>
              <a:rPr lang="cs-CZ" sz="1600" dirty="0" err="1" smtClean="0"/>
              <a:t>year</a:t>
            </a:r>
            <a:r>
              <a:rPr lang="cs-CZ" sz="1600" dirty="0" smtClean="0"/>
              <a:t> 1000. </a:t>
            </a:r>
            <a:r>
              <a:rPr lang="cs-CZ" sz="1600" dirty="0" err="1" smtClean="0"/>
              <a:t>Spanish</a:t>
            </a:r>
            <a:r>
              <a:rPr lang="cs-CZ" sz="1600" dirty="0" smtClean="0"/>
              <a:t> </a:t>
            </a:r>
            <a:r>
              <a:rPr lang="cs-CZ" sz="1600" dirty="0" err="1" smtClean="0"/>
              <a:t>explorers</a:t>
            </a:r>
            <a:r>
              <a:rPr lang="cs-CZ" sz="1600" dirty="0" smtClean="0"/>
              <a:t> </a:t>
            </a:r>
            <a:r>
              <a:rPr lang="cs-CZ" sz="1600" dirty="0" err="1" smtClean="0"/>
              <a:t>arrived</a:t>
            </a:r>
            <a:r>
              <a:rPr lang="cs-CZ" sz="1600" dirty="0" smtClean="0"/>
              <a:t> in Florida in 1513, </a:t>
            </a:r>
            <a:r>
              <a:rPr lang="cs-CZ" sz="1600" dirty="0" err="1" smtClean="0"/>
              <a:t>followed</a:t>
            </a:r>
            <a:r>
              <a:rPr lang="cs-CZ" sz="1600" dirty="0" smtClean="0"/>
              <a:t> by </a:t>
            </a:r>
            <a:r>
              <a:rPr lang="cs-CZ" sz="1600" dirty="0" err="1" smtClean="0"/>
              <a:t>French</a:t>
            </a:r>
            <a:r>
              <a:rPr lang="cs-CZ" sz="1600" dirty="0" smtClean="0"/>
              <a:t>, </a:t>
            </a:r>
            <a:r>
              <a:rPr lang="cs-CZ" sz="1600" dirty="0" err="1" smtClean="0"/>
              <a:t>Dutch</a:t>
            </a:r>
            <a:r>
              <a:rPr lang="cs-CZ" sz="1600" dirty="0" smtClean="0"/>
              <a:t> </a:t>
            </a:r>
            <a:r>
              <a:rPr lang="cs-CZ" sz="1600" dirty="0" err="1" smtClean="0"/>
              <a:t>and</a:t>
            </a:r>
            <a:r>
              <a:rPr lang="cs-CZ" sz="1600" dirty="0" smtClean="0"/>
              <a:t> </a:t>
            </a:r>
            <a:r>
              <a:rPr lang="cs-CZ" sz="1600" dirty="0" err="1" smtClean="0"/>
              <a:t>English</a:t>
            </a:r>
            <a:r>
              <a:rPr lang="cs-CZ" sz="1600" dirty="0" smtClean="0"/>
              <a:t> </a:t>
            </a:r>
            <a:r>
              <a:rPr lang="cs-CZ" sz="1600" dirty="0" err="1" smtClean="0"/>
              <a:t>explorers</a:t>
            </a:r>
            <a:r>
              <a:rPr lang="cs-CZ" sz="1600" dirty="0" smtClean="0"/>
              <a:t>. </a:t>
            </a:r>
            <a:r>
              <a:rPr lang="cs-CZ" sz="1600" dirty="0" err="1" smtClean="0"/>
              <a:t>They</a:t>
            </a:r>
            <a:r>
              <a:rPr lang="cs-CZ" sz="1600" dirty="0" smtClean="0"/>
              <a:t> </a:t>
            </a:r>
            <a:r>
              <a:rPr lang="cs-CZ" sz="1600" dirty="0" err="1" smtClean="0"/>
              <a:t>established</a:t>
            </a:r>
            <a:r>
              <a:rPr lang="cs-CZ" sz="1600" dirty="0" smtClean="0"/>
              <a:t> </a:t>
            </a:r>
            <a:r>
              <a:rPr lang="cs-CZ" sz="1600" dirty="0" err="1" smtClean="0"/>
              <a:t>colonies</a:t>
            </a:r>
            <a:r>
              <a:rPr lang="cs-CZ" sz="1600" dirty="0" smtClean="0"/>
              <a:t> </a:t>
            </a:r>
            <a:r>
              <a:rPr lang="cs-CZ" sz="1600" dirty="0" err="1" smtClean="0"/>
              <a:t>and</a:t>
            </a:r>
            <a:r>
              <a:rPr lang="cs-CZ" sz="1600" dirty="0" smtClean="0"/>
              <a:t> </a:t>
            </a:r>
            <a:r>
              <a:rPr lang="cs-CZ" sz="1600" dirty="0" err="1" smtClean="0"/>
              <a:t>displaced</a:t>
            </a:r>
            <a:r>
              <a:rPr lang="cs-CZ" sz="1600" dirty="0" smtClean="0"/>
              <a:t> </a:t>
            </a:r>
            <a:r>
              <a:rPr lang="cs-CZ" sz="1600" dirty="0" err="1" smtClean="0"/>
              <a:t>the</a:t>
            </a:r>
            <a:r>
              <a:rPr lang="cs-CZ" sz="1600" dirty="0" smtClean="0"/>
              <a:t> </a:t>
            </a:r>
            <a:r>
              <a:rPr lang="cs-CZ" sz="1600" dirty="0" err="1" smtClean="0"/>
              <a:t>native</a:t>
            </a:r>
            <a:r>
              <a:rPr lang="cs-CZ" sz="1600" dirty="0" smtClean="0"/>
              <a:t> </a:t>
            </a:r>
            <a:r>
              <a:rPr lang="cs-CZ" sz="1600" dirty="0" err="1" smtClean="0"/>
              <a:t>peoples</a:t>
            </a:r>
            <a:r>
              <a:rPr lang="cs-CZ" sz="1600" dirty="0" smtClean="0"/>
              <a:t> (</a:t>
            </a:r>
            <a:r>
              <a:rPr lang="cs-CZ" sz="1600" dirty="0" err="1" smtClean="0"/>
              <a:t>Native</a:t>
            </a:r>
            <a:r>
              <a:rPr lang="cs-CZ" sz="1600" dirty="0" smtClean="0"/>
              <a:t> </a:t>
            </a:r>
            <a:r>
              <a:rPr lang="cs-CZ" sz="1600" dirty="0" err="1" smtClean="0"/>
              <a:t>Americans</a:t>
            </a:r>
            <a:r>
              <a:rPr lang="cs-CZ" sz="1600" dirty="0" smtClean="0"/>
              <a:t>).</a:t>
            </a:r>
            <a:endParaRPr lang="en-US" sz="1600" dirty="0" smtClean="0"/>
          </a:p>
          <a:p>
            <a:r>
              <a:rPr lang="en-US" sz="1600" dirty="0" smtClean="0"/>
              <a:t>In the XVIII century </a:t>
            </a:r>
            <a:r>
              <a:rPr lang="cs-CZ" sz="1600" dirty="0" err="1" smtClean="0"/>
              <a:t>Britai</a:t>
            </a:r>
            <a:r>
              <a:rPr lang="en-US" sz="1600" dirty="0" err="1" smtClean="0"/>
              <a:t>n’s</a:t>
            </a:r>
            <a:r>
              <a:rPr lang="cs-CZ" sz="1600" dirty="0" smtClean="0"/>
              <a:t> 13 </a:t>
            </a:r>
            <a:r>
              <a:rPr lang="cs-CZ" sz="1600" dirty="0" err="1" smtClean="0"/>
              <a:t>North</a:t>
            </a:r>
            <a:r>
              <a:rPr lang="cs-CZ" sz="1600" dirty="0" smtClean="0"/>
              <a:t> </a:t>
            </a:r>
            <a:r>
              <a:rPr lang="cs-CZ" sz="1600" dirty="0" err="1" smtClean="0"/>
              <a:t>American</a:t>
            </a:r>
            <a:r>
              <a:rPr lang="cs-CZ" sz="1600" dirty="0" smtClean="0"/>
              <a:t> </a:t>
            </a:r>
            <a:r>
              <a:rPr lang="cs-CZ" sz="1600" dirty="0" err="1" smtClean="0"/>
              <a:t>colonies</a:t>
            </a:r>
            <a:r>
              <a:rPr lang="cs-CZ" sz="1600" dirty="0" smtClean="0"/>
              <a:t> </a:t>
            </a:r>
            <a:r>
              <a:rPr lang="cs-CZ" sz="1600" dirty="0" err="1" smtClean="0"/>
              <a:t>fought</a:t>
            </a:r>
            <a:r>
              <a:rPr lang="cs-CZ" sz="1600" dirty="0" smtClean="0"/>
              <a:t> </a:t>
            </a:r>
            <a:r>
              <a:rPr lang="cs-CZ" sz="1600" dirty="0" err="1" smtClean="0"/>
              <a:t>for</a:t>
            </a:r>
            <a:r>
              <a:rPr lang="cs-CZ" sz="1600" dirty="0" smtClean="0"/>
              <a:t> </a:t>
            </a:r>
            <a:r>
              <a:rPr lang="en-US" sz="1600" dirty="0" smtClean="0"/>
              <a:t>their </a:t>
            </a:r>
            <a:r>
              <a:rPr lang="cs-CZ" sz="1600" dirty="0" err="1" smtClean="0"/>
              <a:t>independence</a:t>
            </a:r>
            <a:r>
              <a:rPr lang="en-US" sz="1600" dirty="0" smtClean="0"/>
              <a:t>, starting with an act of protest, the “Boston Tea Party” ,which was followed by</a:t>
            </a:r>
            <a:r>
              <a:rPr lang="cs-CZ" sz="1600" dirty="0" smtClean="0"/>
              <a:t> </a:t>
            </a:r>
            <a:r>
              <a:rPr lang="cs-CZ" sz="1600" dirty="0" err="1" smtClean="0"/>
              <a:t>the</a:t>
            </a:r>
            <a:r>
              <a:rPr lang="en-US" sz="1600" dirty="0" smtClean="0"/>
              <a:t> American Revolution.</a:t>
            </a:r>
            <a:r>
              <a:rPr lang="cs-CZ" sz="1600" dirty="0" smtClean="0"/>
              <a:t> </a:t>
            </a:r>
            <a:r>
              <a:rPr lang="en-US" sz="1600" dirty="0" smtClean="0"/>
              <a:t>This</a:t>
            </a:r>
            <a:r>
              <a:rPr lang="cs-CZ" sz="1600" dirty="0" smtClean="0"/>
              <a:t> </a:t>
            </a:r>
            <a:r>
              <a:rPr lang="cs-CZ" sz="1600" dirty="0" err="1" smtClean="0"/>
              <a:t>brought</a:t>
            </a:r>
            <a:r>
              <a:rPr lang="cs-CZ" sz="1600" dirty="0" smtClean="0"/>
              <a:t> to </a:t>
            </a:r>
            <a:r>
              <a:rPr lang="cs-CZ" sz="1600" dirty="0" err="1" smtClean="0"/>
              <a:t>the</a:t>
            </a:r>
            <a:r>
              <a:rPr lang="cs-CZ" sz="1600" dirty="0" smtClean="0"/>
              <a:t> </a:t>
            </a:r>
            <a:r>
              <a:rPr lang="cs-CZ" sz="1600" dirty="0" err="1" smtClean="0"/>
              <a:t>Declaration</a:t>
            </a:r>
            <a:r>
              <a:rPr lang="cs-CZ" sz="1600" dirty="0" smtClean="0"/>
              <a:t> </a:t>
            </a:r>
            <a:r>
              <a:rPr lang="cs-CZ" sz="1600" dirty="0" err="1" smtClean="0"/>
              <a:t>of</a:t>
            </a:r>
            <a:r>
              <a:rPr lang="cs-CZ" sz="1600" dirty="0" smtClean="0"/>
              <a:t> </a:t>
            </a:r>
            <a:r>
              <a:rPr lang="cs-CZ" sz="1600" dirty="0" err="1" smtClean="0"/>
              <a:t>Independence</a:t>
            </a:r>
            <a:r>
              <a:rPr lang="cs-CZ" sz="1600" dirty="0" smtClean="0"/>
              <a:t> on 4 </a:t>
            </a:r>
            <a:r>
              <a:rPr lang="cs-CZ" sz="1600" dirty="0" err="1" smtClean="0"/>
              <a:t>July</a:t>
            </a:r>
            <a:r>
              <a:rPr lang="cs-CZ" sz="1600" dirty="0" smtClean="0"/>
              <a:t> 1776.</a:t>
            </a:r>
            <a:r>
              <a:rPr lang="en-US" sz="1600" dirty="0" smtClean="0"/>
              <a:t> The 13 American colonies became the 13 United States of America in 1783.</a:t>
            </a:r>
          </a:p>
          <a:p>
            <a:r>
              <a:rPr lang="en-US" sz="1600" dirty="0" smtClean="0"/>
              <a:t>The Civil War between the North and the South began in 1861 and ended in 1865. The main reasons for the war were the </a:t>
            </a:r>
            <a:r>
              <a:rPr lang="en-US" sz="1600" dirty="0" smtClean="0">
                <a:solidFill>
                  <a:srgbClr val="000000"/>
                </a:solidFill>
              </a:rPr>
              <a:t>abolition of slavery and the will to stop the rebellion of the Southern states, which wanted to </a:t>
            </a:r>
            <a:r>
              <a:rPr lang="cs-CZ" sz="1600" dirty="0" err="1" smtClean="0">
                <a:solidFill>
                  <a:srgbClr val="000000"/>
                </a:solidFill>
              </a:rPr>
              <a:t>become</a:t>
            </a:r>
            <a:r>
              <a:rPr lang="cs-CZ" sz="1600" dirty="0" smtClean="0">
                <a:solidFill>
                  <a:srgbClr val="000000"/>
                </a:solidFill>
              </a:rPr>
              <a:t> independent  </a:t>
            </a:r>
            <a:r>
              <a:rPr lang="en-US" sz="1600" dirty="0" smtClean="0">
                <a:solidFill>
                  <a:srgbClr val="000000"/>
                </a:solidFill>
              </a:rPr>
              <a:t>from the North. The Northern states won the war. Slavery was abolished but the situation of the Afro-Americans really improved only after the civil rights battles of the 1960s.</a:t>
            </a:r>
          </a:p>
        </p:txBody>
      </p:sp>
      <p:pic>
        <p:nvPicPr>
          <p:cNvPr id="24578" name="Picture 2" descr="File:PinkertonLincolnMcClernand.jpg"/>
          <p:cNvPicPr>
            <a:picLocks noChangeAspect="1" noChangeArrowheads="1"/>
          </p:cNvPicPr>
          <p:nvPr/>
        </p:nvPicPr>
        <p:blipFill>
          <a:blip r:embed="rId3"/>
          <a:srcRect/>
          <a:stretch>
            <a:fillRect/>
          </a:stretch>
        </p:blipFill>
        <p:spPr bwMode="auto">
          <a:xfrm>
            <a:off x="5929322" y="928670"/>
            <a:ext cx="3082193" cy="4310759"/>
          </a:xfrm>
          <a:prstGeom prst="rect">
            <a:avLst/>
          </a:prstGeom>
          <a:noFill/>
        </p:spPr>
      </p:pic>
      <p:sp>
        <p:nvSpPr>
          <p:cNvPr id="5" name="Obdélník 4"/>
          <p:cNvSpPr/>
          <p:nvPr/>
        </p:nvSpPr>
        <p:spPr>
          <a:xfrm>
            <a:off x="5929322" y="5286388"/>
            <a:ext cx="2214578" cy="954107"/>
          </a:xfrm>
          <a:prstGeom prst="rect">
            <a:avLst/>
          </a:prstGeom>
        </p:spPr>
        <p:txBody>
          <a:bodyPr wrap="square">
            <a:spAutoFit/>
          </a:bodyPr>
          <a:lstStyle/>
          <a:p>
            <a:r>
              <a:rPr lang="cs-CZ" sz="800" dirty="0" smtClean="0"/>
              <a:t>GARDNER, Alexander. </a:t>
            </a:r>
            <a:r>
              <a:rPr lang="cs-CZ" sz="800" dirty="0" err="1" smtClean="0"/>
              <a:t>PinkertonLincolnMcClernand</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2013-08-27]. Dostupné z: http://commons.wikimedia.org/wiki/File:PinkertonLincolnMcClernand.jpg </a:t>
            </a:r>
            <a:endParaRPr lang="cs-CZ" sz="8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28604"/>
            <a:ext cx="7686700" cy="3143272"/>
          </a:xfrm>
        </p:spPr>
        <p:txBody>
          <a:bodyPr>
            <a:noAutofit/>
          </a:bodyPr>
          <a:lstStyle/>
          <a:p>
            <a:r>
              <a:rPr lang="en-US" sz="1600" dirty="0" smtClean="0">
                <a:solidFill>
                  <a:srgbClr val="000000"/>
                </a:solidFill>
              </a:rPr>
              <a:t>In the 1800s there were fights between the Native Americans and the “white people”.</a:t>
            </a:r>
          </a:p>
          <a:p>
            <a:r>
              <a:rPr lang="en-US" sz="1600" dirty="0" smtClean="0">
                <a:solidFill>
                  <a:srgbClr val="000000"/>
                </a:solidFill>
              </a:rPr>
              <a:t>Between 1890 and 1921 almost 19 million people from all over the world arrived to the USA. The immigration has continued to these days.</a:t>
            </a:r>
          </a:p>
          <a:p>
            <a:r>
              <a:rPr lang="en-US" sz="1600" dirty="0" smtClean="0">
                <a:solidFill>
                  <a:srgbClr val="000000"/>
                </a:solidFill>
              </a:rPr>
              <a:t>America took part to the Two World Wars.</a:t>
            </a:r>
          </a:p>
          <a:p>
            <a:r>
              <a:rPr lang="en-US" sz="1600" dirty="0" smtClean="0">
                <a:solidFill>
                  <a:srgbClr val="000000"/>
                </a:solidFill>
              </a:rPr>
              <a:t>In 1929 there was the Great Depression.</a:t>
            </a:r>
          </a:p>
          <a:p>
            <a:r>
              <a:rPr lang="en-US" sz="1600" dirty="0" smtClean="0">
                <a:solidFill>
                  <a:srgbClr val="000000"/>
                </a:solidFill>
              </a:rPr>
              <a:t>The Cold War and the conflict in Vietnam dominated the second half of the XX century.</a:t>
            </a:r>
          </a:p>
          <a:p>
            <a:r>
              <a:rPr lang="en-US" sz="1600" dirty="0" smtClean="0">
                <a:solidFill>
                  <a:srgbClr val="000000"/>
                </a:solidFill>
              </a:rPr>
              <a:t>In the XXI century the USA are active in the fight against terrorism, following the terrorists’ attack which destroyed the World Trade Center’s twin towers in New York City </a:t>
            </a:r>
            <a:r>
              <a:rPr lang="cs-CZ" sz="1600" dirty="0" smtClean="0">
                <a:solidFill>
                  <a:srgbClr val="000000"/>
                </a:solidFill>
              </a:rPr>
              <a:t>on 11 </a:t>
            </a:r>
            <a:r>
              <a:rPr lang="cs-CZ" sz="1600" dirty="0" err="1" smtClean="0">
                <a:solidFill>
                  <a:srgbClr val="000000"/>
                </a:solidFill>
              </a:rPr>
              <a:t>September</a:t>
            </a:r>
            <a:r>
              <a:rPr lang="cs-CZ" sz="1600" dirty="0" smtClean="0">
                <a:solidFill>
                  <a:srgbClr val="000000"/>
                </a:solidFill>
              </a:rPr>
              <a:t> </a:t>
            </a:r>
            <a:r>
              <a:rPr lang="en-US" sz="1600" dirty="0" smtClean="0">
                <a:solidFill>
                  <a:srgbClr val="000000"/>
                </a:solidFill>
              </a:rPr>
              <a:t>2001.</a:t>
            </a:r>
            <a:endParaRPr lang="cs-CZ" sz="1600" dirty="0">
              <a:solidFill>
                <a:srgbClr val="000000"/>
              </a:solidFill>
            </a:endParaRPr>
          </a:p>
        </p:txBody>
      </p:sp>
      <p:pic>
        <p:nvPicPr>
          <p:cNvPr id="23556" name="Picture 4" descr="File:UA Flight 175 hits WTC south tower 9-11 edit.jpeg"/>
          <p:cNvPicPr>
            <a:picLocks noChangeAspect="1" noChangeArrowheads="1"/>
          </p:cNvPicPr>
          <p:nvPr/>
        </p:nvPicPr>
        <p:blipFill>
          <a:blip r:embed="rId2"/>
          <a:srcRect/>
          <a:stretch>
            <a:fillRect/>
          </a:stretch>
        </p:blipFill>
        <p:spPr bwMode="auto">
          <a:xfrm>
            <a:off x="4572000" y="3581104"/>
            <a:ext cx="2857520" cy="2488407"/>
          </a:xfrm>
          <a:prstGeom prst="rect">
            <a:avLst/>
          </a:prstGeom>
          <a:noFill/>
        </p:spPr>
      </p:pic>
      <p:sp>
        <p:nvSpPr>
          <p:cNvPr id="6" name="Obdélník 5"/>
          <p:cNvSpPr/>
          <p:nvPr/>
        </p:nvSpPr>
        <p:spPr>
          <a:xfrm>
            <a:off x="4500562" y="6072206"/>
            <a:ext cx="3000396" cy="707886"/>
          </a:xfrm>
          <a:prstGeom prst="rect">
            <a:avLst/>
          </a:prstGeom>
        </p:spPr>
        <p:txBody>
          <a:bodyPr wrap="square">
            <a:spAutoFit/>
          </a:bodyPr>
          <a:lstStyle/>
          <a:p>
            <a:r>
              <a:rPr lang="cs-CZ" sz="800" dirty="0" smtClean="0"/>
              <a:t>UA </a:t>
            </a:r>
            <a:r>
              <a:rPr lang="cs-CZ" sz="800" dirty="0" err="1" smtClean="0"/>
              <a:t>Flight</a:t>
            </a:r>
            <a:r>
              <a:rPr lang="cs-CZ" sz="800" dirty="0" smtClean="0"/>
              <a:t> 175 </a:t>
            </a:r>
            <a:r>
              <a:rPr lang="cs-CZ" sz="800" dirty="0" err="1" smtClean="0"/>
              <a:t>hits</a:t>
            </a:r>
            <a:r>
              <a:rPr lang="cs-CZ" sz="800" dirty="0" smtClean="0"/>
              <a:t> WTC </a:t>
            </a:r>
            <a:r>
              <a:rPr lang="cs-CZ" sz="800" dirty="0" err="1" smtClean="0"/>
              <a:t>south</a:t>
            </a:r>
            <a:r>
              <a:rPr lang="cs-CZ" sz="800" dirty="0" smtClean="0"/>
              <a:t> </a:t>
            </a:r>
            <a:r>
              <a:rPr lang="cs-CZ" sz="800" dirty="0" err="1" smtClean="0"/>
              <a:t>tower</a:t>
            </a:r>
            <a:r>
              <a:rPr lang="cs-CZ" sz="800" dirty="0" smtClean="0"/>
              <a:t> 9-11 </a:t>
            </a:r>
            <a:r>
              <a:rPr lang="cs-CZ" sz="800" dirty="0" err="1" smtClean="0"/>
              <a:t>edit</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2013-08-27]. Dostupné z: http://commons.wikimedia.org/wiki/File:UA_Flight_175_hits_WTC_south_tower_9-11_edit.jpeg </a:t>
            </a:r>
            <a:endParaRPr lang="cs-CZ" sz="800" dirty="0"/>
          </a:p>
        </p:txBody>
      </p:sp>
      <p:pic>
        <p:nvPicPr>
          <p:cNvPr id="23560" name="Picture 8" descr="File:Mulberry Street, New York City (LOC det.4a08193).jpg"/>
          <p:cNvPicPr>
            <a:picLocks noChangeAspect="1" noChangeArrowheads="1"/>
          </p:cNvPicPr>
          <p:nvPr/>
        </p:nvPicPr>
        <p:blipFill>
          <a:blip r:embed="rId3"/>
          <a:srcRect/>
          <a:stretch>
            <a:fillRect/>
          </a:stretch>
        </p:blipFill>
        <p:spPr bwMode="auto">
          <a:xfrm>
            <a:off x="1000100" y="3643314"/>
            <a:ext cx="3091718" cy="2418554"/>
          </a:xfrm>
          <a:prstGeom prst="rect">
            <a:avLst/>
          </a:prstGeom>
          <a:noFill/>
        </p:spPr>
      </p:pic>
      <p:sp>
        <p:nvSpPr>
          <p:cNvPr id="9" name="Obdélník 8"/>
          <p:cNvSpPr/>
          <p:nvPr/>
        </p:nvSpPr>
        <p:spPr>
          <a:xfrm>
            <a:off x="1000100" y="6072206"/>
            <a:ext cx="3000396" cy="707886"/>
          </a:xfrm>
          <a:prstGeom prst="rect">
            <a:avLst/>
          </a:prstGeom>
        </p:spPr>
        <p:txBody>
          <a:bodyPr wrap="square">
            <a:spAutoFit/>
          </a:bodyPr>
          <a:lstStyle/>
          <a:p>
            <a:r>
              <a:rPr lang="cs-CZ" sz="800" dirty="0" err="1" smtClean="0"/>
              <a:t>Mulberry</a:t>
            </a:r>
            <a:r>
              <a:rPr lang="cs-CZ" sz="800" dirty="0" smtClean="0"/>
              <a:t> </a:t>
            </a:r>
            <a:r>
              <a:rPr lang="cs-CZ" sz="800" dirty="0" err="1" smtClean="0"/>
              <a:t>Street</a:t>
            </a:r>
            <a:r>
              <a:rPr lang="cs-CZ" sz="800" dirty="0" smtClean="0"/>
              <a:t>, New York City (LOC det.4a08193).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2013-08-27]. Dostupné z: http://commons.wikimedia.org/wiki/File:Mulberry_Street,_New_York_City_(LOC_det.4a08193).jpg </a:t>
            </a:r>
            <a:endParaRPr lang="cs-CZ"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Nadpis 1"/>
          <p:cNvSpPr>
            <a:spLocks noGrp="1"/>
          </p:cNvSpPr>
          <p:nvPr>
            <p:ph type="title"/>
          </p:nvPr>
        </p:nvSpPr>
        <p:spPr>
          <a:xfrm>
            <a:off x="457200" y="274638"/>
            <a:ext cx="7467600" cy="725470"/>
          </a:xfrm>
        </p:spPr>
        <p:txBody>
          <a:bodyPr>
            <a:normAutofit/>
          </a:bodyPr>
          <a:lstStyle/>
          <a:p>
            <a:r>
              <a:rPr lang="cs-CZ" dirty="0" err="1" smtClean="0"/>
              <a:t>The</a:t>
            </a:r>
            <a:r>
              <a:rPr lang="cs-CZ" dirty="0" smtClean="0"/>
              <a:t> </a:t>
            </a:r>
            <a:r>
              <a:rPr lang="cs-CZ" dirty="0" err="1" smtClean="0"/>
              <a:t>Native</a:t>
            </a:r>
            <a:r>
              <a:rPr lang="cs-CZ" dirty="0" smtClean="0"/>
              <a:t> </a:t>
            </a:r>
            <a:r>
              <a:rPr lang="cs-CZ" dirty="0" err="1" smtClean="0"/>
              <a:t>Americans</a:t>
            </a:r>
            <a:endParaRPr lang="cs-CZ" dirty="0"/>
          </a:p>
        </p:txBody>
      </p:sp>
      <p:sp>
        <p:nvSpPr>
          <p:cNvPr id="3" name="Zástupný symbol pro obsah 2"/>
          <p:cNvSpPr>
            <a:spLocks noGrp="1"/>
          </p:cNvSpPr>
          <p:nvPr>
            <p:ph idx="1"/>
          </p:nvPr>
        </p:nvSpPr>
        <p:spPr>
          <a:xfrm>
            <a:off x="571472" y="1214422"/>
            <a:ext cx="7643866" cy="2714644"/>
          </a:xfrm>
        </p:spPr>
        <p:txBody>
          <a:bodyPr>
            <a:normAutofit fontScale="62500" lnSpcReduction="20000"/>
          </a:bodyPr>
          <a:lstStyle/>
          <a:p>
            <a:pPr>
              <a:lnSpc>
                <a:spcPct val="120000"/>
              </a:lnSpc>
            </a:pPr>
            <a:r>
              <a:rPr lang="cs-CZ" dirty="0" err="1" smtClean="0"/>
              <a:t>Originally</a:t>
            </a:r>
            <a:r>
              <a:rPr lang="cs-CZ" dirty="0" smtClean="0"/>
              <a:t> most </a:t>
            </a:r>
            <a:r>
              <a:rPr lang="cs-CZ" dirty="0" err="1" smtClean="0"/>
              <a:t>Native</a:t>
            </a:r>
            <a:r>
              <a:rPr lang="cs-CZ" dirty="0" smtClean="0"/>
              <a:t> </a:t>
            </a:r>
            <a:r>
              <a:rPr lang="cs-CZ" dirty="0" err="1" smtClean="0"/>
              <a:t>Americans</a:t>
            </a:r>
            <a:r>
              <a:rPr lang="cs-CZ" dirty="0" smtClean="0"/>
              <a:t> </a:t>
            </a:r>
            <a:r>
              <a:rPr lang="cs-CZ" dirty="0" err="1" smtClean="0"/>
              <a:t>belonged</a:t>
            </a:r>
            <a:r>
              <a:rPr lang="cs-CZ" dirty="0" smtClean="0"/>
              <a:t> to </a:t>
            </a:r>
            <a:r>
              <a:rPr lang="en-US" dirty="0" smtClean="0"/>
              <a:t>nomadic cultures based on horse culture and seasonal bison </a:t>
            </a:r>
            <a:r>
              <a:rPr lang="en-US" dirty="0" err="1" smtClean="0"/>
              <a:t>huntin</a:t>
            </a:r>
            <a:r>
              <a:rPr lang="cs-CZ" dirty="0" smtClean="0"/>
              <a:t>g.</a:t>
            </a:r>
          </a:p>
          <a:p>
            <a:pPr>
              <a:lnSpc>
                <a:spcPct val="120000"/>
              </a:lnSpc>
            </a:pPr>
            <a:r>
              <a:rPr lang="cs-CZ" dirty="0" err="1" smtClean="0"/>
              <a:t>Since</a:t>
            </a:r>
            <a:r>
              <a:rPr lang="cs-CZ" dirty="0" smtClean="0"/>
              <a:t> </a:t>
            </a:r>
            <a:r>
              <a:rPr lang="cs-CZ" dirty="0" err="1" smtClean="0"/>
              <a:t>European</a:t>
            </a:r>
            <a:r>
              <a:rPr lang="cs-CZ" dirty="0" smtClean="0"/>
              <a:t> </a:t>
            </a:r>
            <a:r>
              <a:rPr lang="cs-CZ" dirty="0" err="1" smtClean="0"/>
              <a:t>settlers</a:t>
            </a:r>
            <a:r>
              <a:rPr lang="cs-CZ" dirty="0" smtClean="0"/>
              <a:t> </a:t>
            </a:r>
            <a:r>
              <a:rPr lang="cs-CZ" dirty="0" err="1" smtClean="0"/>
              <a:t>arrived</a:t>
            </a:r>
            <a:r>
              <a:rPr lang="cs-CZ" dirty="0" smtClean="0"/>
              <a:t>, </a:t>
            </a:r>
            <a:r>
              <a:rPr lang="cs-CZ" dirty="0" err="1" smtClean="0"/>
              <a:t>Native</a:t>
            </a:r>
            <a:r>
              <a:rPr lang="cs-CZ" dirty="0" smtClean="0"/>
              <a:t> </a:t>
            </a:r>
            <a:r>
              <a:rPr lang="cs-CZ" dirty="0" err="1" smtClean="0"/>
              <a:t>Americans</a:t>
            </a:r>
            <a:r>
              <a:rPr lang="cs-CZ" dirty="0" smtClean="0"/>
              <a:t> </a:t>
            </a:r>
            <a:r>
              <a:rPr lang="cs-CZ" dirty="0" err="1" smtClean="0"/>
              <a:t>were</a:t>
            </a:r>
            <a:r>
              <a:rPr lang="cs-CZ" dirty="0" smtClean="0"/>
              <a:t> </a:t>
            </a:r>
            <a:r>
              <a:rPr lang="cs-CZ" dirty="0" err="1" smtClean="0"/>
              <a:t>dispossessed</a:t>
            </a:r>
            <a:r>
              <a:rPr lang="cs-CZ" dirty="0" smtClean="0"/>
              <a:t> </a:t>
            </a:r>
            <a:r>
              <a:rPr lang="cs-CZ" dirty="0" err="1" smtClean="0"/>
              <a:t>of</a:t>
            </a:r>
            <a:r>
              <a:rPr lang="cs-CZ" dirty="0" smtClean="0"/>
              <a:t> </a:t>
            </a:r>
            <a:r>
              <a:rPr lang="cs-CZ" dirty="0" err="1" smtClean="0"/>
              <a:t>their</a:t>
            </a:r>
            <a:r>
              <a:rPr lang="cs-CZ" dirty="0" smtClean="0"/>
              <a:t> </a:t>
            </a:r>
            <a:r>
              <a:rPr lang="cs-CZ" dirty="0" err="1" smtClean="0"/>
              <a:t>land</a:t>
            </a:r>
            <a:r>
              <a:rPr lang="cs-CZ" dirty="0" smtClean="0"/>
              <a:t>, </a:t>
            </a:r>
            <a:r>
              <a:rPr lang="cs-CZ" dirty="0" err="1" smtClean="0"/>
              <a:t>were</a:t>
            </a:r>
            <a:r>
              <a:rPr lang="cs-CZ" dirty="0" smtClean="0"/>
              <a:t> </a:t>
            </a:r>
            <a:r>
              <a:rPr lang="cs-CZ" dirty="0" err="1" smtClean="0"/>
              <a:t>obliged</a:t>
            </a:r>
            <a:r>
              <a:rPr lang="cs-CZ" dirty="0" smtClean="0"/>
              <a:t> to </a:t>
            </a:r>
            <a:r>
              <a:rPr lang="cs-CZ" dirty="0" err="1" smtClean="0"/>
              <a:t>move</a:t>
            </a:r>
            <a:r>
              <a:rPr lang="cs-CZ" dirty="0" smtClean="0"/>
              <a:t> </a:t>
            </a:r>
            <a:r>
              <a:rPr lang="cs-CZ" dirty="0" err="1" smtClean="0"/>
              <a:t>westwards</a:t>
            </a:r>
            <a:r>
              <a:rPr lang="cs-CZ" dirty="0" smtClean="0"/>
              <a:t>, </a:t>
            </a:r>
            <a:r>
              <a:rPr lang="cs-CZ" dirty="0" err="1" smtClean="0"/>
              <a:t>and</a:t>
            </a:r>
            <a:r>
              <a:rPr lang="cs-CZ" dirty="0" smtClean="0"/>
              <a:t> </a:t>
            </a:r>
            <a:r>
              <a:rPr lang="cs-CZ" dirty="0" err="1" smtClean="0"/>
              <a:t>later</a:t>
            </a:r>
            <a:r>
              <a:rPr lang="cs-CZ" dirty="0" smtClean="0"/>
              <a:t> </a:t>
            </a:r>
            <a:r>
              <a:rPr lang="cs-CZ" dirty="0" err="1" smtClean="0"/>
              <a:t>were</a:t>
            </a:r>
            <a:r>
              <a:rPr lang="cs-CZ" dirty="0" smtClean="0"/>
              <a:t> </a:t>
            </a:r>
            <a:r>
              <a:rPr lang="cs-CZ" dirty="0" err="1" smtClean="0"/>
              <a:t>confined</a:t>
            </a:r>
            <a:r>
              <a:rPr lang="cs-CZ" dirty="0" smtClean="0"/>
              <a:t> to </a:t>
            </a:r>
            <a:r>
              <a:rPr lang="cs-CZ" dirty="0" err="1" smtClean="0"/>
              <a:t>reservations</a:t>
            </a:r>
            <a:r>
              <a:rPr lang="cs-CZ" dirty="0" smtClean="0"/>
              <a:t>. Many </a:t>
            </a:r>
            <a:r>
              <a:rPr lang="cs-CZ" dirty="0" err="1" smtClean="0"/>
              <a:t>of</a:t>
            </a:r>
            <a:r>
              <a:rPr lang="cs-CZ" dirty="0" smtClean="0"/>
              <a:t> </a:t>
            </a:r>
            <a:r>
              <a:rPr lang="cs-CZ" dirty="0" err="1" smtClean="0"/>
              <a:t>them</a:t>
            </a:r>
            <a:r>
              <a:rPr lang="cs-CZ" dirty="0" smtClean="0"/>
              <a:t> </a:t>
            </a:r>
            <a:r>
              <a:rPr lang="cs-CZ" dirty="0" err="1" smtClean="0"/>
              <a:t>died</a:t>
            </a:r>
            <a:r>
              <a:rPr lang="cs-CZ" dirty="0" smtClean="0"/>
              <a:t> </a:t>
            </a:r>
            <a:r>
              <a:rPr lang="cs-CZ" dirty="0" err="1" smtClean="0"/>
              <a:t>of</a:t>
            </a:r>
            <a:r>
              <a:rPr lang="cs-CZ" dirty="0" smtClean="0"/>
              <a:t> </a:t>
            </a:r>
            <a:r>
              <a:rPr lang="cs-CZ" dirty="0" err="1" smtClean="0"/>
              <a:t>the</a:t>
            </a:r>
            <a:r>
              <a:rPr lang="cs-CZ" dirty="0" smtClean="0"/>
              <a:t> </a:t>
            </a:r>
            <a:r>
              <a:rPr lang="cs-CZ" dirty="0" err="1" smtClean="0"/>
              <a:t>diseases</a:t>
            </a:r>
            <a:r>
              <a:rPr lang="cs-CZ" dirty="0" smtClean="0"/>
              <a:t> </a:t>
            </a:r>
            <a:r>
              <a:rPr lang="cs-CZ" dirty="0" err="1" smtClean="0"/>
              <a:t>that</a:t>
            </a:r>
            <a:r>
              <a:rPr lang="cs-CZ" dirty="0" smtClean="0"/>
              <a:t> </a:t>
            </a:r>
            <a:r>
              <a:rPr lang="cs-CZ" dirty="0" err="1" smtClean="0"/>
              <a:t>the</a:t>
            </a:r>
            <a:r>
              <a:rPr lang="cs-CZ" dirty="0" smtClean="0"/>
              <a:t> </a:t>
            </a:r>
            <a:r>
              <a:rPr lang="en-US" dirty="0" smtClean="0"/>
              <a:t>“</a:t>
            </a:r>
            <a:r>
              <a:rPr lang="cs-CZ" dirty="0" err="1" smtClean="0"/>
              <a:t>white</a:t>
            </a:r>
            <a:r>
              <a:rPr lang="cs-CZ" dirty="0" smtClean="0"/>
              <a:t> </a:t>
            </a:r>
            <a:r>
              <a:rPr lang="cs-CZ" dirty="0" err="1" smtClean="0"/>
              <a:t>people</a:t>
            </a:r>
            <a:r>
              <a:rPr lang="en-US" dirty="0" smtClean="0"/>
              <a:t>”</a:t>
            </a:r>
            <a:r>
              <a:rPr lang="cs-CZ" dirty="0" smtClean="0"/>
              <a:t> </a:t>
            </a:r>
            <a:r>
              <a:rPr lang="cs-CZ" dirty="0" err="1" smtClean="0"/>
              <a:t>brought</a:t>
            </a:r>
            <a:r>
              <a:rPr lang="cs-CZ" dirty="0" smtClean="0"/>
              <a:t> </a:t>
            </a:r>
            <a:r>
              <a:rPr lang="cs-CZ" dirty="0" err="1" smtClean="0"/>
              <a:t>from</a:t>
            </a:r>
            <a:r>
              <a:rPr lang="cs-CZ" dirty="0" smtClean="0"/>
              <a:t> </a:t>
            </a:r>
            <a:r>
              <a:rPr lang="cs-CZ" dirty="0" err="1" smtClean="0"/>
              <a:t>Europe</a:t>
            </a:r>
            <a:r>
              <a:rPr lang="cs-CZ" dirty="0" smtClean="0"/>
              <a:t>. </a:t>
            </a:r>
            <a:r>
              <a:rPr lang="cs-CZ" dirty="0" err="1" smtClean="0"/>
              <a:t>They</a:t>
            </a:r>
            <a:r>
              <a:rPr lang="cs-CZ" dirty="0" smtClean="0"/>
              <a:t> </a:t>
            </a:r>
            <a:r>
              <a:rPr lang="cs-CZ" dirty="0" err="1" smtClean="0"/>
              <a:t>also</a:t>
            </a:r>
            <a:r>
              <a:rPr lang="cs-CZ" dirty="0" smtClean="0"/>
              <a:t> </a:t>
            </a:r>
            <a:r>
              <a:rPr lang="cs-CZ" dirty="0" err="1" smtClean="0"/>
              <a:t>were</a:t>
            </a:r>
            <a:r>
              <a:rPr lang="cs-CZ" dirty="0" smtClean="0"/>
              <a:t> </a:t>
            </a:r>
            <a:r>
              <a:rPr lang="cs-CZ" dirty="0" err="1" smtClean="0"/>
              <a:t>forced</a:t>
            </a:r>
            <a:r>
              <a:rPr lang="cs-CZ" dirty="0" smtClean="0"/>
              <a:t> to </a:t>
            </a:r>
            <a:r>
              <a:rPr lang="cs-CZ" dirty="0" err="1" smtClean="0"/>
              <a:t>assimilate</a:t>
            </a:r>
            <a:r>
              <a:rPr lang="cs-CZ" dirty="0" smtClean="0"/>
              <a:t> as U.S. </a:t>
            </a:r>
            <a:r>
              <a:rPr lang="cs-CZ" dirty="0" err="1" smtClean="0"/>
              <a:t>citizens</a:t>
            </a:r>
            <a:r>
              <a:rPr lang="cs-CZ" dirty="0" smtClean="0"/>
              <a:t>.</a:t>
            </a:r>
          </a:p>
          <a:p>
            <a:pPr>
              <a:lnSpc>
                <a:spcPct val="120000"/>
              </a:lnSpc>
            </a:pPr>
            <a:r>
              <a:rPr lang="cs-CZ" dirty="0" err="1" smtClean="0"/>
              <a:t>Nowadays</a:t>
            </a:r>
            <a:r>
              <a:rPr lang="cs-CZ" dirty="0" smtClean="0"/>
              <a:t> </a:t>
            </a:r>
            <a:r>
              <a:rPr lang="cs-CZ" dirty="0" err="1" smtClean="0"/>
              <a:t>the</a:t>
            </a:r>
            <a:r>
              <a:rPr lang="cs-CZ" dirty="0" smtClean="0"/>
              <a:t> majority </a:t>
            </a:r>
            <a:r>
              <a:rPr lang="cs-CZ" dirty="0" err="1" smtClean="0"/>
              <a:t>of</a:t>
            </a:r>
            <a:r>
              <a:rPr lang="cs-CZ" dirty="0" smtClean="0"/>
              <a:t> </a:t>
            </a:r>
            <a:r>
              <a:rPr lang="cs-CZ" dirty="0" err="1" smtClean="0"/>
              <a:t>Native</a:t>
            </a:r>
            <a:r>
              <a:rPr lang="cs-CZ" dirty="0" smtClean="0"/>
              <a:t> </a:t>
            </a:r>
            <a:r>
              <a:rPr lang="cs-CZ" dirty="0" err="1" smtClean="0"/>
              <a:t>Americans</a:t>
            </a:r>
            <a:r>
              <a:rPr lang="cs-CZ" dirty="0" smtClean="0"/>
              <a:t> live in </a:t>
            </a:r>
            <a:r>
              <a:rPr lang="cs-CZ" dirty="0" err="1" smtClean="0"/>
              <a:t>big</a:t>
            </a:r>
            <a:r>
              <a:rPr lang="cs-CZ" dirty="0" smtClean="0"/>
              <a:t> western </a:t>
            </a:r>
            <a:r>
              <a:rPr lang="cs-CZ" dirty="0" err="1" smtClean="0"/>
              <a:t>cities</a:t>
            </a:r>
            <a:r>
              <a:rPr lang="cs-CZ" dirty="0" smtClean="0"/>
              <a:t>. </a:t>
            </a:r>
            <a:r>
              <a:rPr lang="cs-CZ" dirty="0" err="1" smtClean="0"/>
              <a:t>Only</a:t>
            </a:r>
            <a:r>
              <a:rPr lang="cs-CZ" dirty="0" smtClean="0"/>
              <a:t> </a:t>
            </a:r>
            <a:r>
              <a:rPr lang="cs-CZ" dirty="0" err="1" smtClean="0"/>
              <a:t>about</a:t>
            </a:r>
            <a:r>
              <a:rPr lang="cs-CZ" dirty="0" smtClean="0"/>
              <a:t> 1,000,000 </a:t>
            </a:r>
            <a:r>
              <a:rPr lang="cs-CZ" dirty="0" err="1" smtClean="0"/>
              <a:t>out</a:t>
            </a:r>
            <a:r>
              <a:rPr lang="cs-CZ" dirty="0" smtClean="0"/>
              <a:t> </a:t>
            </a:r>
            <a:r>
              <a:rPr lang="cs-CZ" dirty="0" err="1" smtClean="0"/>
              <a:t>of</a:t>
            </a:r>
            <a:r>
              <a:rPr lang="cs-CZ" dirty="0" smtClean="0"/>
              <a:t> 2,500,000 </a:t>
            </a:r>
            <a:r>
              <a:rPr lang="cs-CZ" dirty="0" err="1" smtClean="0"/>
              <a:t>of</a:t>
            </a:r>
            <a:r>
              <a:rPr lang="cs-CZ" dirty="0" smtClean="0"/>
              <a:t> </a:t>
            </a:r>
            <a:r>
              <a:rPr lang="cs-CZ" dirty="0" err="1" smtClean="0"/>
              <a:t>them</a:t>
            </a:r>
            <a:r>
              <a:rPr lang="cs-CZ" dirty="0" smtClean="0"/>
              <a:t> live in </a:t>
            </a:r>
            <a:r>
              <a:rPr lang="cs-CZ" dirty="0" err="1" smtClean="0"/>
              <a:t>reservations</a:t>
            </a:r>
            <a:r>
              <a:rPr lang="cs-CZ" dirty="0" smtClean="0"/>
              <a:t>. Many </a:t>
            </a:r>
            <a:r>
              <a:rPr lang="cs-CZ" dirty="0" err="1" smtClean="0"/>
              <a:t>of</a:t>
            </a:r>
            <a:r>
              <a:rPr lang="cs-CZ" dirty="0" smtClean="0"/>
              <a:t> </a:t>
            </a:r>
            <a:r>
              <a:rPr lang="cs-CZ" dirty="0" err="1" smtClean="0"/>
              <a:t>them</a:t>
            </a:r>
            <a:r>
              <a:rPr lang="cs-CZ" dirty="0" smtClean="0"/>
              <a:t> live in </a:t>
            </a:r>
            <a:r>
              <a:rPr lang="cs-CZ" dirty="0" err="1" smtClean="0"/>
              <a:t>poverty</a:t>
            </a:r>
            <a:r>
              <a:rPr lang="cs-CZ" dirty="0" smtClean="0"/>
              <a:t>, </a:t>
            </a:r>
            <a:r>
              <a:rPr lang="cs-CZ" dirty="0" err="1" smtClean="0"/>
              <a:t>and</a:t>
            </a:r>
            <a:r>
              <a:rPr lang="cs-CZ" dirty="0" smtClean="0"/>
              <a:t> use </a:t>
            </a:r>
            <a:r>
              <a:rPr lang="cs-CZ" dirty="0" err="1" smtClean="0"/>
              <a:t>alcohol</a:t>
            </a:r>
            <a:r>
              <a:rPr lang="cs-CZ" dirty="0" smtClean="0"/>
              <a:t> </a:t>
            </a:r>
            <a:r>
              <a:rPr lang="cs-CZ" dirty="0" err="1" smtClean="0"/>
              <a:t>and</a:t>
            </a:r>
            <a:r>
              <a:rPr lang="cs-CZ" dirty="0" smtClean="0"/>
              <a:t> </a:t>
            </a:r>
            <a:r>
              <a:rPr lang="cs-CZ" dirty="0" err="1" smtClean="0"/>
              <a:t>drugs</a:t>
            </a:r>
            <a:r>
              <a:rPr lang="cs-CZ" dirty="0" smtClean="0"/>
              <a:t>.</a:t>
            </a:r>
          </a:p>
        </p:txBody>
      </p:sp>
      <p:pic>
        <p:nvPicPr>
          <p:cNvPr id="20482" name="Picture 2" descr="File:Alfred Jacob Miller - Hunting Buffalo - Walters 371940190.jpg"/>
          <p:cNvPicPr>
            <a:picLocks noChangeAspect="1" noChangeArrowheads="1"/>
          </p:cNvPicPr>
          <p:nvPr/>
        </p:nvPicPr>
        <p:blipFill>
          <a:blip r:embed="rId2"/>
          <a:srcRect/>
          <a:stretch>
            <a:fillRect/>
          </a:stretch>
        </p:blipFill>
        <p:spPr bwMode="auto">
          <a:xfrm>
            <a:off x="1988885" y="3929066"/>
            <a:ext cx="4474865" cy="2500330"/>
          </a:xfrm>
          <a:prstGeom prst="rect">
            <a:avLst/>
          </a:prstGeom>
          <a:noFill/>
        </p:spPr>
      </p:pic>
      <p:sp>
        <p:nvSpPr>
          <p:cNvPr id="6" name="Obdélník 5"/>
          <p:cNvSpPr/>
          <p:nvPr/>
        </p:nvSpPr>
        <p:spPr>
          <a:xfrm>
            <a:off x="928662" y="6429396"/>
            <a:ext cx="7072362" cy="338554"/>
          </a:xfrm>
          <a:prstGeom prst="rect">
            <a:avLst/>
          </a:prstGeom>
        </p:spPr>
        <p:txBody>
          <a:bodyPr wrap="square">
            <a:spAutoFit/>
          </a:bodyPr>
          <a:lstStyle/>
          <a:p>
            <a:r>
              <a:rPr lang="cs-CZ" sz="800" dirty="0" smtClean="0"/>
              <a:t>Alfred </a:t>
            </a:r>
            <a:r>
              <a:rPr lang="cs-CZ" sz="800" dirty="0" err="1" smtClean="0"/>
              <a:t>Jacob</a:t>
            </a:r>
            <a:r>
              <a:rPr lang="cs-CZ" sz="800" dirty="0" smtClean="0"/>
              <a:t> Miller - </a:t>
            </a:r>
            <a:r>
              <a:rPr lang="cs-CZ" sz="800" dirty="0" err="1" smtClean="0"/>
              <a:t>Hunting</a:t>
            </a:r>
            <a:r>
              <a:rPr lang="cs-CZ" sz="800" dirty="0" smtClean="0"/>
              <a:t> </a:t>
            </a:r>
            <a:r>
              <a:rPr lang="cs-CZ" sz="800" dirty="0" err="1" smtClean="0"/>
              <a:t>Buffalo</a:t>
            </a:r>
            <a:r>
              <a:rPr lang="cs-CZ" sz="800" dirty="0" smtClean="0"/>
              <a:t> - </a:t>
            </a:r>
            <a:r>
              <a:rPr lang="cs-CZ" sz="800" dirty="0" err="1" smtClean="0"/>
              <a:t>Walters</a:t>
            </a:r>
            <a:r>
              <a:rPr lang="cs-CZ" sz="800" dirty="0" smtClean="0"/>
              <a:t> 371940190.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2013-08-24]. Dostupné z: http://commons.wikimedia.org/wiki/File:Alfred_Jacob_Miller_-_Hunting_Buffalo_-_Walters_371940190.jpg </a:t>
            </a:r>
            <a:endParaRPr lang="cs-CZ" sz="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25470"/>
          </a:xfrm>
        </p:spPr>
        <p:txBody>
          <a:bodyPr>
            <a:normAutofit/>
          </a:bodyPr>
          <a:lstStyle/>
          <a:p>
            <a:r>
              <a:rPr lang="cs-CZ" dirty="0" err="1" smtClean="0"/>
              <a:t>Geography</a:t>
            </a:r>
            <a:endParaRPr lang="cs-CZ" dirty="0"/>
          </a:p>
        </p:txBody>
      </p:sp>
      <p:sp>
        <p:nvSpPr>
          <p:cNvPr id="3" name="Zástupný symbol pro obsah 2"/>
          <p:cNvSpPr>
            <a:spLocks noGrp="1"/>
          </p:cNvSpPr>
          <p:nvPr>
            <p:ph idx="1"/>
          </p:nvPr>
        </p:nvSpPr>
        <p:spPr>
          <a:xfrm>
            <a:off x="457200" y="1357298"/>
            <a:ext cx="3543296" cy="4786346"/>
          </a:xfrm>
        </p:spPr>
        <p:txBody>
          <a:bodyPr>
            <a:normAutofit fontScale="92500"/>
          </a:bodyPr>
          <a:lstStyle/>
          <a:p>
            <a:r>
              <a:rPr lang="cs-CZ" sz="1700" dirty="0" err="1" smtClean="0"/>
              <a:t>The</a:t>
            </a:r>
            <a:r>
              <a:rPr lang="cs-CZ" sz="1700" dirty="0" smtClean="0"/>
              <a:t> </a:t>
            </a:r>
            <a:r>
              <a:rPr lang="cs-CZ" sz="1700" dirty="0" err="1" smtClean="0"/>
              <a:t>highest</a:t>
            </a:r>
            <a:r>
              <a:rPr lang="cs-CZ" sz="1700" dirty="0" smtClean="0"/>
              <a:t> </a:t>
            </a:r>
            <a:r>
              <a:rPr lang="cs-CZ" sz="1700" dirty="0" err="1" smtClean="0"/>
              <a:t>mountain</a:t>
            </a:r>
            <a:r>
              <a:rPr lang="cs-CZ" sz="1700" dirty="0" smtClean="0"/>
              <a:t> </a:t>
            </a:r>
            <a:r>
              <a:rPr lang="cs-CZ" sz="1700" dirty="0" err="1" smtClean="0"/>
              <a:t>is</a:t>
            </a:r>
            <a:r>
              <a:rPr lang="cs-CZ" sz="1700" dirty="0" smtClean="0"/>
              <a:t> Mount </a:t>
            </a:r>
            <a:r>
              <a:rPr lang="cs-CZ" sz="1700" dirty="0" err="1" smtClean="0"/>
              <a:t>McKinley</a:t>
            </a:r>
            <a:r>
              <a:rPr lang="cs-CZ" sz="1700" dirty="0" smtClean="0"/>
              <a:t> (6,198 m) in </a:t>
            </a:r>
            <a:r>
              <a:rPr lang="cs-CZ" sz="1700" dirty="0" err="1" smtClean="0"/>
              <a:t>Alaska</a:t>
            </a:r>
            <a:r>
              <a:rPr lang="cs-CZ" sz="1700" dirty="0" smtClean="0"/>
              <a:t>, </a:t>
            </a:r>
            <a:r>
              <a:rPr lang="cs-CZ" sz="1700" dirty="0" err="1" smtClean="0"/>
              <a:t>and</a:t>
            </a:r>
            <a:r>
              <a:rPr lang="cs-CZ" sz="1700" dirty="0" smtClean="0"/>
              <a:t> </a:t>
            </a:r>
            <a:r>
              <a:rPr lang="cs-CZ" sz="1700" dirty="0" err="1" smtClean="0"/>
              <a:t>the</a:t>
            </a:r>
            <a:r>
              <a:rPr lang="cs-CZ" sz="1700" dirty="0" smtClean="0"/>
              <a:t> </a:t>
            </a:r>
            <a:r>
              <a:rPr lang="cs-CZ" sz="1700" dirty="0" err="1" smtClean="0"/>
              <a:t>lowest</a:t>
            </a:r>
            <a:r>
              <a:rPr lang="cs-CZ" sz="1700" dirty="0" smtClean="0"/>
              <a:t> point </a:t>
            </a:r>
            <a:r>
              <a:rPr lang="cs-CZ" sz="1700" dirty="0" err="1" smtClean="0"/>
              <a:t>is</a:t>
            </a:r>
            <a:r>
              <a:rPr lang="cs-CZ" sz="1700" dirty="0" smtClean="0"/>
              <a:t> </a:t>
            </a:r>
            <a:r>
              <a:rPr lang="en-US" sz="1700" dirty="0" smtClean="0"/>
              <a:t>Death Valley (-86 m)</a:t>
            </a:r>
          </a:p>
          <a:p>
            <a:endParaRPr lang="cs-CZ" sz="1700" dirty="0" smtClean="0"/>
          </a:p>
          <a:p>
            <a:r>
              <a:rPr lang="cs-CZ" sz="1700" dirty="0" err="1" smtClean="0"/>
              <a:t>The</a:t>
            </a:r>
            <a:r>
              <a:rPr lang="cs-CZ" sz="1700" dirty="0" smtClean="0"/>
              <a:t> Missouri </a:t>
            </a:r>
            <a:r>
              <a:rPr lang="cs-CZ" sz="1700" dirty="0" err="1" smtClean="0"/>
              <a:t>River</a:t>
            </a:r>
            <a:r>
              <a:rPr lang="cs-CZ" sz="1700" dirty="0" smtClean="0"/>
              <a:t> </a:t>
            </a:r>
            <a:r>
              <a:rPr lang="cs-CZ" sz="1700" dirty="0" err="1" smtClean="0"/>
              <a:t>is</a:t>
            </a:r>
            <a:r>
              <a:rPr lang="cs-CZ" sz="1700" dirty="0" smtClean="0"/>
              <a:t> </a:t>
            </a:r>
            <a:r>
              <a:rPr lang="cs-CZ" sz="1700" dirty="0" err="1" smtClean="0"/>
              <a:t>the</a:t>
            </a:r>
            <a:r>
              <a:rPr lang="cs-CZ" sz="1700" dirty="0" smtClean="0"/>
              <a:t> </a:t>
            </a:r>
            <a:r>
              <a:rPr lang="cs-CZ" sz="1700" dirty="0" err="1" smtClean="0"/>
              <a:t>longest</a:t>
            </a:r>
            <a:r>
              <a:rPr lang="cs-CZ" sz="1700" dirty="0" smtClean="0"/>
              <a:t> </a:t>
            </a:r>
            <a:r>
              <a:rPr lang="cs-CZ" sz="1700" dirty="0" err="1" smtClean="0"/>
              <a:t>river</a:t>
            </a:r>
            <a:r>
              <a:rPr lang="cs-CZ" sz="1700" dirty="0" smtClean="0"/>
              <a:t> </a:t>
            </a:r>
            <a:r>
              <a:rPr lang="cs-CZ" sz="1700" dirty="0" err="1" smtClean="0"/>
              <a:t>and</a:t>
            </a:r>
            <a:r>
              <a:rPr lang="cs-CZ" sz="1700" dirty="0" smtClean="0"/>
              <a:t> </a:t>
            </a:r>
            <a:r>
              <a:rPr lang="cs-CZ" sz="1700" dirty="0" err="1" smtClean="0"/>
              <a:t>flows</a:t>
            </a:r>
            <a:r>
              <a:rPr lang="cs-CZ" sz="1700" dirty="0" smtClean="0"/>
              <a:t> 3,767 km </a:t>
            </a:r>
            <a:r>
              <a:rPr lang="cs-CZ" sz="1700" dirty="0" err="1" smtClean="0"/>
              <a:t>before</a:t>
            </a:r>
            <a:r>
              <a:rPr lang="cs-CZ" sz="1700" dirty="0" smtClean="0"/>
              <a:t> </a:t>
            </a:r>
            <a:r>
              <a:rPr lang="cs-CZ" sz="1700" dirty="0" err="1" smtClean="0"/>
              <a:t>it</a:t>
            </a:r>
            <a:r>
              <a:rPr lang="cs-CZ" sz="1700" dirty="0" smtClean="0"/>
              <a:t> </a:t>
            </a:r>
            <a:r>
              <a:rPr lang="cs-CZ" sz="1700" dirty="0" err="1" smtClean="0"/>
              <a:t>empties</a:t>
            </a:r>
            <a:r>
              <a:rPr lang="cs-CZ" sz="1700" dirty="0" smtClean="0"/>
              <a:t> in </a:t>
            </a:r>
            <a:r>
              <a:rPr lang="cs-CZ" sz="1700" dirty="0" err="1" smtClean="0"/>
              <a:t>the</a:t>
            </a:r>
            <a:r>
              <a:rPr lang="cs-CZ" sz="1700" dirty="0" smtClean="0"/>
              <a:t> </a:t>
            </a:r>
            <a:r>
              <a:rPr lang="cs-CZ" sz="1700" dirty="0" err="1" smtClean="0"/>
              <a:t>Mississipi</a:t>
            </a:r>
            <a:r>
              <a:rPr lang="cs-CZ" sz="1700" dirty="0" smtClean="0"/>
              <a:t> </a:t>
            </a:r>
            <a:r>
              <a:rPr lang="cs-CZ" sz="1700" dirty="0" err="1" smtClean="0"/>
              <a:t>River</a:t>
            </a:r>
            <a:r>
              <a:rPr lang="cs-CZ" sz="1700" dirty="0" smtClean="0"/>
              <a:t> (3,734 km). </a:t>
            </a:r>
            <a:r>
              <a:rPr lang="cs-CZ" sz="1700" dirty="0" err="1" smtClean="0"/>
              <a:t>The</a:t>
            </a:r>
            <a:r>
              <a:rPr lang="cs-CZ" sz="1700" dirty="0" smtClean="0"/>
              <a:t> </a:t>
            </a:r>
            <a:r>
              <a:rPr lang="cs-CZ" sz="1700" dirty="0" err="1" smtClean="0"/>
              <a:t>two</a:t>
            </a:r>
            <a:r>
              <a:rPr lang="cs-CZ" sz="1700" dirty="0" smtClean="0"/>
              <a:t> </a:t>
            </a:r>
            <a:r>
              <a:rPr lang="cs-CZ" sz="1700" dirty="0" err="1" smtClean="0"/>
              <a:t>combined</a:t>
            </a:r>
            <a:r>
              <a:rPr lang="cs-CZ" sz="1700" dirty="0" smtClean="0"/>
              <a:t> </a:t>
            </a:r>
            <a:r>
              <a:rPr lang="cs-CZ" sz="1700" dirty="0" err="1" smtClean="0"/>
              <a:t>rivers</a:t>
            </a:r>
            <a:r>
              <a:rPr lang="cs-CZ" sz="1700" dirty="0" smtClean="0"/>
              <a:t> </a:t>
            </a:r>
            <a:r>
              <a:rPr lang="en-US" sz="1700" dirty="0" smtClean="0"/>
              <a:t>form the</a:t>
            </a:r>
            <a:r>
              <a:rPr lang="cs-CZ" sz="1700" dirty="0" smtClean="0"/>
              <a:t> </a:t>
            </a:r>
            <a:r>
              <a:rPr lang="en-US" sz="1700" dirty="0" smtClean="0"/>
              <a:t>third longest river </a:t>
            </a:r>
            <a:r>
              <a:rPr lang="en-US" sz="1700" dirty="0" err="1" smtClean="0"/>
              <a:t>syst</a:t>
            </a:r>
            <a:r>
              <a:rPr lang="cs-CZ" sz="1700" dirty="0" err="1" smtClean="0"/>
              <a:t>em</a:t>
            </a:r>
            <a:r>
              <a:rPr lang="cs-CZ" sz="1700" dirty="0" smtClean="0"/>
              <a:t> in </a:t>
            </a:r>
            <a:r>
              <a:rPr lang="cs-CZ" sz="1700" dirty="0" err="1" smtClean="0"/>
              <a:t>the</a:t>
            </a:r>
            <a:r>
              <a:rPr lang="cs-CZ" sz="1700" dirty="0" smtClean="0"/>
              <a:t> </a:t>
            </a:r>
            <a:r>
              <a:rPr lang="cs-CZ" sz="1700" dirty="0" err="1" smtClean="0"/>
              <a:t>world</a:t>
            </a:r>
            <a:r>
              <a:rPr lang="cs-CZ" sz="1700" dirty="0" smtClean="0"/>
              <a:t>.</a:t>
            </a:r>
          </a:p>
          <a:p>
            <a:endParaRPr lang="en-US" sz="1700" dirty="0" smtClean="0"/>
          </a:p>
          <a:p>
            <a:r>
              <a:rPr lang="cs-CZ" sz="1700" dirty="0" err="1" smtClean="0"/>
              <a:t>The</a:t>
            </a:r>
            <a:r>
              <a:rPr lang="cs-CZ" sz="1700" dirty="0" smtClean="0"/>
              <a:t> </a:t>
            </a:r>
            <a:r>
              <a:rPr lang="cs-CZ" sz="1700" dirty="0" err="1" smtClean="0"/>
              <a:t>landscape</a:t>
            </a:r>
            <a:r>
              <a:rPr lang="cs-CZ" sz="1700" dirty="0" smtClean="0"/>
              <a:t> </a:t>
            </a:r>
            <a:r>
              <a:rPr lang="cs-CZ" sz="1700" dirty="0" err="1" smtClean="0"/>
              <a:t>is</a:t>
            </a:r>
            <a:r>
              <a:rPr lang="cs-CZ" sz="1700" dirty="0" smtClean="0"/>
              <a:t> </a:t>
            </a:r>
            <a:r>
              <a:rPr lang="cs-CZ" sz="1700" dirty="0" err="1" smtClean="0"/>
              <a:t>varied</a:t>
            </a:r>
            <a:r>
              <a:rPr lang="cs-CZ" sz="1700" dirty="0" smtClean="0"/>
              <a:t> </a:t>
            </a:r>
            <a:r>
              <a:rPr lang="cs-CZ" sz="1700" dirty="0" err="1" smtClean="0"/>
              <a:t>with</a:t>
            </a:r>
            <a:r>
              <a:rPr lang="cs-CZ" sz="1700" dirty="0" smtClean="0"/>
              <a:t> </a:t>
            </a:r>
            <a:r>
              <a:rPr lang="cs-CZ" sz="1700" dirty="0" err="1" smtClean="0"/>
              <a:t>deserts</a:t>
            </a:r>
            <a:r>
              <a:rPr lang="cs-CZ" sz="1700" dirty="0" smtClean="0"/>
              <a:t> </a:t>
            </a:r>
            <a:r>
              <a:rPr lang="cs-CZ" sz="1700" dirty="0" err="1" smtClean="0"/>
              <a:t>and</a:t>
            </a:r>
            <a:r>
              <a:rPr lang="cs-CZ" sz="1700" dirty="0" smtClean="0"/>
              <a:t> </a:t>
            </a:r>
            <a:r>
              <a:rPr lang="cs-CZ" sz="1700" dirty="0" err="1" smtClean="0"/>
              <a:t>high</a:t>
            </a:r>
            <a:r>
              <a:rPr lang="cs-CZ" sz="1700" dirty="0" smtClean="0"/>
              <a:t> </a:t>
            </a:r>
            <a:r>
              <a:rPr lang="cs-CZ" sz="1700" dirty="0" err="1" smtClean="0"/>
              <a:t>mountain</a:t>
            </a:r>
            <a:r>
              <a:rPr lang="cs-CZ" sz="1700" dirty="0" smtClean="0"/>
              <a:t> </a:t>
            </a:r>
            <a:r>
              <a:rPr lang="cs-CZ" sz="1700" dirty="0" err="1" smtClean="0"/>
              <a:t>ranges</a:t>
            </a:r>
            <a:r>
              <a:rPr lang="cs-CZ" sz="1700" dirty="0" smtClean="0"/>
              <a:t> in </a:t>
            </a:r>
            <a:r>
              <a:rPr lang="cs-CZ" sz="1700" dirty="0" err="1" smtClean="0"/>
              <a:t>the</a:t>
            </a:r>
            <a:r>
              <a:rPr lang="cs-CZ" sz="1700" dirty="0" smtClean="0"/>
              <a:t> </a:t>
            </a:r>
            <a:r>
              <a:rPr lang="cs-CZ" sz="1700" dirty="0" err="1" smtClean="0"/>
              <a:t>west</a:t>
            </a:r>
            <a:r>
              <a:rPr lang="cs-CZ" sz="1700" dirty="0" smtClean="0"/>
              <a:t>, </a:t>
            </a:r>
            <a:r>
              <a:rPr lang="cs-CZ" sz="1700" dirty="0" err="1" smtClean="0"/>
              <a:t>plains</a:t>
            </a:r>
            <a:r>
              <a:rPr lang="cs-CZ" sz="1700" dirty="0" smtClean="0"/>
              <a:t> in </a:t>
            </a:r>
            <a:r>
              <a:rPr lang="cs-CZ" sz="1700" dirty="0" err="1" smtClean="0"/>
              <a:t>the</a:t>
            </a:r>
            <a:r>
              <a:rPr lang="cs-CZ" sz="1700" dirty="0" smtClean="0"/>
              <a:t> </a:t>
            </a:r>
            <a:r>
              <a:rPr lang="cs-CZ" sz="1700" dirty="0" err="1" smtClean="0"/>
              <a:t>middle</a:t>
            </a:r>
            <a:r>
              <a:rPr lang="cs-CZ" sz="1700" dirty="0" smtClean="0"/>
              <a:t>, </a:t>
            </a:r>
            <a:r>
              <a:rPr lang="cs-CZ" sz="1700" dirty="0" err="1" smtClean="0"/>
              <a:t>the</a:t>
            </a:r>
            <a:r>
              <a:rPr lang="cs-CZ" sz="1700" dirty="0" smtClean="0"/>
              <a:t> Great </a:t>
            </a:r>
            <a:r>
              <a:rPr lang="cs-CZ" sz="1700" dirty="0" err="1" smtClean="0"/>
              <a:t>Lakes</a:t>
            </a:r>
            <a:r>
              <a:rPr lang="cs-CZ" sz="1700" dirty="0" smtClean="0"/>
              <a:t> in </a:t>
            </a:r>
            <a:r>
              <a:rPr lang="cs-CZ" sz="1700" dirty="0" err="1" smtClean="0"/>
              <a:t>the</a:t>
            </a:r>
            <a:r>
              <a:rPr lang="cs-CZ" sz="1700" dirty="0" smtClean="0"/>
              <a:t> </a:t>
            </a:r>
            <a:r>
              <a:rPr lang="cs-CZ" sz="1700" dirty="0" err="1" smtClean="0"/>
              <a:t>north</a:t>
            </a:r>
            <a:r>
              <a:rPr lang="cs-CZ" sz="1700" dirty="0" smtClean="0"/>
              <a:t>, </a:t>
            </a:r>
            <a:r>
              <a:rPr lang="cs-CZ" sz="1700" dirty="0" err="1" smtClean="0"/>
              <a:t>and</a:t>
            </a:r>
            <a:r>
              <a:rPr lang="cs-CZ" sz="1700" dirty="0" smtClean="0"/>
              <a:t> </a:t>
            </a:r>
            <a:r>
              <a:rPr lang="cs-CZ" sz="1700" dirty="0" err="1" smtClean="0"/>
              <a:t>mountains</a:t>
            </a:r>
            <a:r>
              <a:rPr lang="cs-CZ" sz="1700" dirty="0" smtClean="0"/>
              <a:t>, </a:t>
            </a:r>
            <a:r>
              <a:rPr lang="cs-CZ" sz="1700" dirty="0" err="1" smtClean="0"/>
              <a:t>forests</a:t>
            </a:r>
            <a:r>
              <a:rPr lang="cs-CZ" sz="1700" dirty="0" smtClean="0"/>
              <a:t>, </a:t>
            </a:r>
            <a:r>
              <a:rPr lang="cs-CZ" sz="1700" dirty="0" err="1" smtClean="0"/>
              <a:t>rolling</a:t>
            </a:r>
            <a:r>
              <a:rPr lang="cs-CZ" sz="1700" dirty="0" smtClean="0"/>
              <a:t> </a:t>
            </a:r>
            <a:r>
              <a:rPr lang="cs-CZ" sz="1700" dirty="0" err="1" smtClean="0"/>
              <a:t>hills</a:t>
            </a:r>
            <a:r>
              <a:rPr lang="cs-CZ" sz="1700" dirty="0" smtClean="0"/>
              <a:t> </a:t>
            </a:r>
            <a:r>
              <a:rPr lang="cs-CZ" sz="1700" dirty="0" err="1" smtClean="0"/>
              <a:t>and</a:t>
            </a:r>
            <a:r>
              <a:rPr lang="cs-CZ" sz="1700" dirty="0" smtClean="0"/>
              <a:t> </a:t>
            </a:r>
            <a:r>
              <a:rPr lang="cs-CZ" sz="1700" dirty="0" err="1" smtClean="0"/>
              <a:t>coastal</a:t>
            </a:r>
            <a:r>
              <a:rPr lang="cs-CZ" sz="1700" dirty="0" smtClean="0"/>
              <a:t> </a:t>
            </a:r>
            <a:r>
              <a:rPr lang="cs-CZ" sz="1700" dirty="0" err="1" smtClean="0"/>
              <a:t>plains</a:t>
            </a:r>
            <a:r>
              <a:rPr lang="cs-CZ" sz="1700" dirty="0" smtClean="0"/>
              <a:t> in </a:t>
            </a:r>
            <a:r>
              <a:rPr lang="cs-CZ" sz="1700" dirty="0" err="1" smtClean="0"/>
              <a:t>the</a:t>
            </a:r>
            <a:r>
              <a:rPr lang="cs-CZ" sz="1700" dirty="0" smtClean="0"/>
              <a:t> </a:t>
            </a:r>
            <a:r>
              <a:rPr lang="cs-CZ" sz="1700" dirty="0" err="1" smtClean="0"/>
              <a:t>east</a:t>
            </a:r>
            <a:r>
              <a:rPr lang="cs-CZ" sz="1700" dirty="0" smtClean="0"/>
              <a:t>.</a:t>
            </a:r>
          </a:p>
          <a:p>
            <a:pPr>
              <a:buNone/>
            </a:pPr>
            <a:endParaRPr lang="cs-CZ" dirty="0" smtClean="0"/>
          </a:p>
          <a:p>
            <a:endParaRPr lang="cs-CZ" dirty="0"/>
          </a:p>
        </p:txBody>
      </p:sp>
      <p:pic>
        <p:nvPicPr>
          <p:cNvPr id="3074" name="Picture 2" descr="File:Mississippi watershed map 1.jpg"/>
          <p:cNvPicPr>
            <a:picLocks noChangeAspect="1" noChangeArrowheads="1"/>
          </p:cNvPicPr>
          <p:nvPr/>
        </p:nvPicPr>
        <p:blipFill>
          <a:blip r:embed="rId2"/>
          <a:srcRect/>
          <a:stretch>
            <a:fillRect/>
          </a:stretch>
        </p:blipFill>
        <p:spPr bwMode="auto">
          <a:xfrm>
            <a:off x="4117104" y="1285860"/>
            <a:ext cx="4548939" cy="3571900"/>
          </a:xfrm>
          <a:prstGeom prst="rect">
            <a:avLst/>
          </a:prstGeom>
          <a:noFill/>
        </p:spPr>
      </p:pic>
      <p:sp>
        <p:nvSpPr>
          <p:cNvPr id="5" name="Obdélník 4"/>
          <p:cNvSpPr/>
          <p:nvPr/>
        </p:nvSpPr>
        <p:spPr>
          <a:xfrm>
            <a:off x="4143372" y="4929198"/>
            <a:ext cx="4572032" cy="461665"/>
          </a:xfrm>
          <a:prstGeom prst="rect">
            <a:avLst/>
          </a:prstGeom>
        </p:spPr>
        <p:txBody>
          <a:bodyPr wrap="square">
            <a:spAutoFit/>
          </a:bodyPr>
          <a:lstStyle/>
          <a:p>
            <a:r>
              <a:rPr lang="cs-CZ" sz="800" dirty="0" smtClean="0"/>
              <a:t>PLATEK, </a:t>
            </a:r>
            <a:r>
              <a:rPr lang="cs-CZ" sz="800" dirty="0" err="1" smtClean="0"/>
              <a:t>Jon</a:t>
            </a:r>
            <a:r>
              <a:rPr lang="cs-CZ" sz="800" dirty="0" smtClean="0"/>
              <a:t>. Mississippi </a:t>
            </a:r>
            <a:r>
              <a:rPr lang="cs-CZ" sz="800" dirty="0" err="1" smtClean="0"/>
              <a:t>watershed</a:t>
            </a:r>
            <a:r>
              <a:rPr lang="cs-CZ" sz="800" dirty="0" smtClean="0"/>
              <a:t> map 1.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2013-08-27]. Dostupné z: http://en.wikipedia.org/wiki/File:Mississippi_watershed_map_1.jpg </a:t>
            </a:r>
            <a:endParaRPr lang="cs-CZ" sz="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082660"/>
          </a:xfrm>
        </p:spPr>
        <p:txBody>
          <a:bodyPr>
            <a:normAutofit fontScale="90000"/>
          </a:bodyPr>
          <a:lstStyle/>
          <a:p>
            <a:r>
              <a:rPr lang="cs-CZ" dirty="0" err="1" smtClean="0"/>
              <a:t>The</a:t>
            </a:r>
            <a:r>
              <a:rPr lang="cs-CZ" dirty="0" smtClean="0"/>
              <a:t> </a:t>
            </a:r>
            <a:r>
              <a:rPr lang="cs-CZ" dirty="0" err="1" smtClean="0"/>
              <a:t>Regions</a:t>
            </a:r>
            <a:r>
              <a:rPr lang="cs-CZ" dirty="0" smtClean="0"/>
              <a:t>: </a:t>
            </a:r>
            <a:r>
              <a:rPr lang="cs-CZ" dirty="0" err="1" smtClean="0"/>
              <a:t>The</a:t>
            </a:r>
            <a:r>
              <a:rPr lang="cs-CZ" dirty="0" smtClean="0"/>
              <a:t> </a:t>
            </a:r>
            <a:r>
              <a:rPr lang="cs-CZ" dirty="0" err="1" smtClean="0"/>
              <a:t>Northeast</a:t>
            </a:r>
            <a:r>
              <a:rPr lang="cs-CZ" dirty="0" smtClean="0"/>
              <a:t>, </a:t>
            </a:r>
            <a:r>
              <a:rPr lang="cs-CZ" dirty="0" err="1" smtClean="0"/>
              <a:t>the</a:t>
            </a:r>
            <a:r>
              <a:rPr lang="cs-CZ" dirty="0" smtClean="0"/>
              <a:t> </a:t>
            </a:r>
            <a:r>
              <a:rPr lang="cs-CZ" dirty="0" err="1" smtClean="0"/>
              <a:t>South</a:t>
            </a:r>
            <a:r>
              <a:rPr lang="cs-CZ" dirty="0" smtClean="0"/>
              <a:t>, </a:t>
            </a:r>
            <a:r>
              <a:rPr lang="cs-CZ" dirty="0" err="1" smtClean="0"/>
              <a:t>the</a:t>
            </a:r>
            <a:r>
              <a:rPr lang="cs-CZ" dirty="0" smtClean="0"/>
              <a:t> </a:t>
            </a:r>
            <a:r>
              <a:rPr lang="cs-CZ" dirty="0" err="1" smtClean="0"/>
              <a:t>Midwest</a:t>
            </a:r>
            <a:r>
              <a:rPr lang="cs-CZ" dirty="0" smtClean="0"/>
              <a:t>, </a:t>
            </a:r>
            <a:r>
              <a:rPr lang="cs-CZ" dirty="0" err="1" smtClean="0"/>
              <a:t>the</a:t>
            </a:r>
            <a:r>
              <a:rPr lang="cs-CZ" dirty="0" smtClean="0"/>
              <a:t> </a:t>
            </a:r>
            <a:r>
              <a:rPr lang="cs-CZ" dirty="0" err="1" smtClean="0"/>
              <a:t>West</a:t>
            </a:r>
            <a:endParaRPr lang="cs-CZ" dirty="0"/>
          </a:p>
        </p:txBody>
      </p:sp>
      <p:pic>
        <p:nvPicPr>
          <p:cNvPr id="1026" name="Picture 2" descr="File:US Census geographical region map.png"/>
          <p:cNvPicPr>
            <a:picLocks noChangeAspect="1" noChangeArrowheads="1"/>
          </p:cNvPicPr>
          <p:nvPr/>
        </p:nvPicPr>
        <p:blipFill>
          <a:blip r:embed="rId2"/>
          <a:srcRect/>
          <a:stretch>
            <a:fillRect/>
          </a:stretch>
        </p:blipFill>
        <p:spPr bwMode="auto">
          <a:xfrm>
            <a:off x="928662" y="1357298"/>
            <a:ext cx="6629400" cy="5048250"/>
          </a:xfrm>
          <a:prstGeom prst="rect">
            <a:avLst/>
          </a:prstGeom>
          <a:noFill/>
        </p:spPr>
      </p:pic>
      <p:sp>
        <p:nvSpPr>
          <p:cNvPr id="5" name="Obdélník 4"/>
          <p:cNvSpPr/>
          <p:nvPr/>
        </p:nvSpPr>
        <p:spPr>
          <a:xfrm>
            <a:off x="928662" y="6357959"/>
            <a:ext cx="6643734" cy="461665"/>
          </a:xfrm>
          <a:prstGeom prst="rect">
            <a:avLst/>
          </a:prstGeom>
        </p:spPr>
        <p:txBody>
          <a:bodyPr wrap="square">
            <a:spAutoFit/>
          </a:bodyPr>
          <a:lstStyle/>
          <a:p>
            <a:r>
              <a:rPr lang="cs-CZ" sz="800" dirty="0" smtClean="0"/>
              <a:t>UNITED STATES CENSUS BUREAU. US Census </a:t>
            </a:r>
            <a:r>
              <a:rPr lang="cs-CZ" sz="800" dirty="0" err="1" smtClean="0"/>
              <a:t>geographical</a:t>
            </a:r>
            <a:r>
              <a:rPr lang="cs-CZ" sz="800" dirty="0" smtClean="0"/>
              <a:t> region map.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2013-09-05]. Dostupné z: http://commons.wikimedia.org/wiki/File:US_Census_geographical_region_map.png?uselang=cs </a:t>
            </a:r>
            <a:endParaRPr lang="cs-CZ" sz="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654032"/>
          </a:xfrm>
        </p:spPr>
        <p:txBody>
          <a:bodyPr>
            <a:normAutofit/>
          </a:bodyPr>
          <a:lstStyle/>
          <a:p>
            <a:r>
              <a:rPr lang="cs-CZ" sz="2800" dirty="0" err="1" smtClean="0"/>
              <a:t>The</a:t>
            </a:r>
            <a:r>
              <a:rPr lang="cs-CZ" sz="2800" dirty="0" smtClean="0"/>
              <a:t> </a:t>
            </a:r>
            <a:r>
              <a:rPr lang="cs-CZ" sz="2800" dirty="0" err="1" smtClean="0"/>
              <a:t>Northeast</a:t>
            </a:r>
            <a:r>
              <a:rPr lang="cs-CZ" sz="2800" dirty="0" smtClean="0"/>
              <a:t>: </a:t>
            </a:r>
            <a:r>
              <a:rPr lang="en-US" sz="2800" dirty="0" smtClean="0"/>
              <a:t>New England</a:t>
            </a:r>
            <a:endParaRPr lang="cs-CZ" sz="2800" dirty="0"/>
          </a:p>
        </p:txBody>
      </p:sp>
      <p:sp>
        <p:nvSpPr>
          <p:cNvPr id="3" name="Zástupný symbol pro obsah 2"/>
          <p:cNvSpPr>
            <a:spLocks noGrp="1"/>
          </p:cNvSpPr>
          <p:nvPr>
            <p:ph idx="1"/>
          </p:nvPr>
        </p:nvSpPr>
        <p:spPr>
          <a:xfrm>
            <a:off x="3500430" y="1142984"/>
            <a:ext cx="4643470" cy="3929090"/>
          </a:xfrm>
        </p:spPr>
        <p:txBody>
          <a:bodyPr>
            <a:noAutofit/>
          </a:bodyPr>
          <a:lstStyle/>
          <a:p>
            <a:pPr marL="457200" indent="-457200">
              <a:buNone/>
            </a:pPr>
            <a:r>
              <a:rPr lang="cs-CZ" sz="1600" dirty="0" smtClean="0"/>
              <a:t>1. </a:t>
            </a:r>
            <a:r>
              <a:rPr lang="en-US" sz="1500" dirty="0" smtClean="0"/>
              <a:t>New England</a:t>
            </a:r>
            <a:endParaRPr lang="cs-CZ" sz="1500" dirty="0" smtClean="0"/>
          </a:p>
          <a:p>
            <a:pPr lvl="0">
              <a:buFont typeface="Arial" pitchFamily="34" charset="0"/>
              <a:buChar char="•"/>
            </a:pPr>
            <a:r>
              <a:rPr lang="cs-CZ" sz="1500" dirty="0" err="1" smtClean="0"/>
              <a:t>This</a:t>
            </a:r>
            <a:r>
              <a:rPr lang="cs-CZ" sz="1500" dirty="0" smtClean="0"/>
              <a:t> region</a:t>
            </a:r>
            <a:r>
              <a:rPr lang="en-US" sz="1500" dirty="0" smtClean="0"/>
              <a:t>, together with the mid-Atlantic, </a:t>
            </a:r>
            <a:r>
              <a:rPr lang="cs-CZ" sz="1500" dirty="0" smtClean="0"/>
              <a:t> </a:t>
            </a:r>
            <a:r>
              <a:rPr lang="cs-CZ" sz="1500" dirty="0" err="1" smtClean="0"/>
              <a:t>is</a:t>
            </a:r>
            <a:r>
              <a:rPr lang="cs-CZ" sz="1500" dirty="0" smtClean="0"/>
              <a:t> </a:t>
            </a:r>
            <a:r>
              <a:rPr lang="cs-CZ" sz="1500" dirty="0" err="1" smtClean="0"/>
              <a:t>densely</a:t>
            </a:r>
            <a:r>
              <a:rPr lang="cs-CZ" sz="1500" dirty="0" smtClean="0"/>
              <a:t> </a:t>
            </a:r>
            <a:r>
              <a:rPr lang="cs-CZ" sz="1500" dirty="0" err="1" smtClean="0"/>
              <a:t>populated</a:t>
            </a:r>
            <a:r>
              <a:rPr lang="cs-CZ" sz="1500" dirty="0" smtClean="0"/>
              <a:t>, </a:t>
            </a:r>
            <a:r>
              <a:rPr lang="cs-CZ" sz="1500" dirty="0" err="1" smtClean="0"/>
              <a:t>especially</a:t>
            </a:r>
            <a:r>
              <a:rPr lang="cs-CZ" sz="1500" dirty="0" smtClean="0"/>
              <a:t> </a:t>
            </a:r>
            <a:r>
              <a:rPr lang="cs-CZ" sz="1500" dirty="0" err="1" smtClean="0"/>
              <a:t>the</a:t>
            </a:r>
            <a:r>
              <a:rPr lang="cs-CZ" sz="1500" dirty="0" smtClean="0"/>
              <a:t> area </a:t>
            </a:r>
            <a:r>
              <a:rPr lang="cs-CZ" sz="1500" dirty="0" err="1" smtClean="0"/>
              <a:t>from</a:t>
            </a:r>
            <a:r>
              <a:rPr lang="cs-CZ" sz="1500" dirty="0" smtClean="0"/>
              <a:t> Boston to Washington. </a:t>
            </a:r>
            <a:r>
              <a:rPr lang="en-US" sz="1500" dirty="0" smtClean="0"/>
              <a:t>This area is called Northeast megalopolis.</a:t>
            </a:r>
            <a:endParaRPr lang="cs-CZ" sz="1500" dirty="0" smtClean="0"/>
          </a:p>
          <a:p>
            <a:pPr>
              <a:buFont typeface="Arial" pitchFamily="34" charset="0"/>
              <a:buChar char="•"/>
            </a:pPr>
            <a:r>
              <a:rPr lang="cs-CZ" sz="1500" dirty="0" err="1" smtClean="0"/>
              <a:t>Somebody</a:t>
            </a:r>
            <a:r>
              <a:rPr lang="cs-CZ" sz="1500" dirty="0" smtClean="0"/>
              <a:t> </a:t>
            </a:r>
            <a:r>
              <a:rPr lang="cs-CZ" sz="1500" dirty="0" err="1" smtClean="0"/>
              <a:t>from</a:t>
            </a:r>
            <a:r>
              <a:rPr lang="cs-CZ" sz="1500" dirty="0" smtClean="0"/>
              <a:t> </a:t>
            </a:r>
            <a:r>
              <a:rPr lang="cs-CZ" sz="1500" dirty="0" err="1" smtClean="0"/>
              <a:t>this</a:t>
            </a:r>
            <a:r>
              <a:rPr lang="cs-CZ" sz="1500" dirty="0" smtClean="0"/>
              <a:t> region </a:t>
            </a:r>
            <a:r>
              <a:rPr lang="cs-CZ" sz="1500" dirty="0" err="1" smtClean="0"/>
              <a:t>is</a:t>
            </a:r>
            <a:r>
              <a:rPr lang="cs-CZ" sz="1500" dirty="0" smtClean="0"/>
              <a:t> </a:t>
            </a:r>
            <a:r>
              <a:rPr lang="cs-CZ" sz="1500" dirty="0" err="1" smtClean="0"/>
              <a:t>often</a:t>
            </a:r>
            <a:r>
              <a:rPr lang="cs-CZ" sz="1500" dirty="0" smtClean="0"/>
              <a:t> </a:t>
            </a:r>
            <a:r>
              <a:rPr lang="cs-CZ" sz="1500" dirty="0" err="1" smtClean="0"/>
              <a:t>called</a:t>
            </a:r>
            <a:r>
              <a:rPr lang="cs-CZ" sz="1500" dirty="0" smtClean="0"/>
              <a:t> a Yankee, </a:t>
            </a:r>
            <a:r>
              <a:rPr lang="cs-CZ" sz="1500" dirty="0" err="1" smtClean="0"/>
              <a:t>meaning</a:t>
            </a:r>
            <a:r>
              <a:rPr lang="cs-CZ" sz="1500" dirty="0" smtClean="0"/>
              <a:t> a </a:t>
            </a:r>
            <a:r>
              <a:rPr lang="en-US" sz="1500" dirty="0" smtClean="0"/>
              <a:t>descendant from colonial New England</a:t>
            </a:r>
            <a:r>
              <a:rPr lang="cs-CZ" sz="1500" dirty="0" smtClean="0"/>
              <a:t>, </a:t>
            </a:r>
            <a:r>
              <a:rPr lang="cs-CZ" sz="1500" dirty="0" err="1" smtClean="0"/>
              <a:t>usually</a:t>
            </a:r>
            <a:r>
              <a:rPr lang="cs-CZ" sz="1500" dirty="0" smtClean="0"/>
              <a:t> a </a:t>
            </a:r>
            <a:r>
              <a:rPr lang="cs-CZ" sz="1500" dirty="0" err="1" smtClean="0"/>
              <a:t>Puritan</a:t>
            </a:r>
            <a:r>
              <a:rPr lang="cs-CZ" sz="1500" dirty="0" smtClean="0"/>
              <a:t>,  </a:t>
            </a:r>
            <a:r>
              <a:rPr lang="cs-CZ" sz="1500" dirty="0" err="1" smtClean="0"/>
              <a:t>whose</a:t>
            </a:r>
            <a:r>
              <a:rPr lang="cs-CZ" sz="1500" dirty="0" smtClean="0"/>
              <a:t> </a:t>
            </a:r>
            <a:r>
              <a:rPr lang="cs-CZ" sz="1500" dirty="0" err="1" smtClean="0"/>
              <a:t>qualities</a:t>
            </a:r>
            <a:r>
              <a:rPr lang="cs-CZ" sz="1500" dirty="0" smtClean="0"/>
              <a:t> are </a:t>
            </a:r>
            <a:r>
              <a:rPr lang="cs-CZ" sz="1500" dirty="0" err="1" smtClean="0"/>
              <a:t>honesty</a:t>
            </a:r>
            <a:r>
              <a:rPr lang="cs-CZ" sz="1500" dirty="0" smtClean="0"/>
              <a:t>, </a:t>
            </a:r>
            <a:r>
              <a:rPr lang="cs-CZ" sz="1500" dirty="0" err="1" smtClean="0"/>
              <a:t>realism</a:t>
            </a:r>
            <a:r>
              <a:rPr lang="cs-CZ" sz="1500" dirty="0" smtClean="0"/>
              <a:t> </a:t>
            </a:r>
            <a:r>
              <a:rPr lang="cs-CZ" sz="1500" dirty="0" err="1" smtClean="0"/>
              <a:t>and</a:t>
            </a:r>
            <a:r>
              <a:rPr lang="cs-CZ" sz="1500" dirty="0" smtClean="0"/>
              <a:t> </a:t>
            </a:r>
            <a:r>
              <a:rPr lang="cs-CZ" sz="1500" dirty="0" err="1" smtClean="0"/>
              <a:t>thriftiness</a:t>
            </a:r>
            <a:r>
              <a:rPr lang="cs-CZ" sz="1500" dirty="0" smtClean="0"/>
              <a:t>.</a:t>
            </a:r>
          </a:p>
          <a:p>
            <a:pPr lvl="0">
              <a:buFont typeface="Arial" pitchFamily="34" charset="0"/>
              <a:buChar char="•"/>
            </a:pPr>
            <a:r>
              <a:rPr lang="cs-CZ" sz="1500" dirty="0" smtClean="0"/>
              <a:t>Boston: </a:t>
            </a:r>
            <a:r>
              <a:rPr lang="cs-CZ" sz="1500" dirty="0" err="1" smtClean="0"/>
              <a:t>it</a:t>
            </a:r>
            <a:r>
              <a:rPr lang="cs-CZ" sz="1500" dirty="0" smtClean="0"/>
              <a:t> </a:t>
            </a:r>
            <a:r>
              <a:rPr lang="cs-CZ" sz="1500" dirty="0" err="1" smtClean="0"/>
              <a:t>is</a:t>
            </a:r>
            <a:r>
              <a:rPr lang="cs-CZ" sz="1500" dirty="0" smtClean="0"/>
              <a:t> </a:t>
            </a:r>
            <a:r>
              <a:rPr lang="cs-CZ" sz="1500" dirty="0" err="1" smtClean="0"/>
              <a:t>one</a:t>
            </a:r>
            <a:r>
              <a:rPr lang="cs-CZ" sz="1500" dirty="0" smtClean="0"/>
              <a:t> </a:t>
            </a:r>
            <a:r>
              <a:rPr lang="cs-CZ" sz="1500" dirty="0" err="1" smtClean="0"/>
              <a:t>of</a:t>
            </a:r>
            <a:r>
              <a:rPr lang="cs-CZ" sz="1500" dirty="0" smtClean="0"/>
              <a:t> </a:t>
            </a:r>
            <a:r>
              <a:rPr lang="cs-CZ" sz="1500" dirty="0" err="1" smtClean="0"/>
              <a:t>the</a:t>
            </a:r>
            <a:r>
              <a:rPr lang="cs-CZ" sz="1500" dirty="0" smtClean="0"/>
              <a:t> </a:t>
            </a:r>
            <a:r>
              <a:rPr lang="cs-CZ" sz="1500" dirty="0" err="1" smtClean="0"/>
              <a:t>oldest</a:t>
            </a:r>
            <a:r>
              <a:rPr lang="cs-CZ" sz="1500" dirty="0" smtClean="0"/>
              <a:t> </a:t>
            </a:r>
            <a:r>
              <a:rPr lang="cs-CZ" sz="1500" dirty="0" err="1" smtClean="0"/>
              <a:t>American</a:t>
            </a:r>
            <a:r>
              <a:rPr lang="cs-CZ" sz="1500" dirty="0" smtClean="0"/>
              <a:t> </a:t>
            </a:r>
            <a:r>
              <a:rPr lang="cs-CZ" sz="1500" dirty="0" err="1" smtClean="0"/>
              <a:t>cities</a:t>
            </a:r>
            <a:r>
              <a:rPr lang="cs-CZ" sz="1500" dirty="0" smtClean="0"/>
              <a:t>. </a:t>
            </a:r>
            <a:r>
              <a:rPr lang="cs-CZ" sz="1500" dirty="0" err="1" smtClean="0"/>
              <a:t>It</a:t>
            </a:r>
            <a:r>
              <a:rPr lang="cs-CZ" sz="1500" dirty="0" smtClean="0"/>
              <a:t> </a:t>
            </a:r>
            <a:r>
              <a:rPr lang="cs-CZ" sz="1500" dirty="0" err="1" smtClean="0"/>
              <a:t>is</a:t>
            </a:r>
            <a:r>
              <a:rPr lang="cs-CZ" sz="1500" dirty="0" smtClean="0"/>
              <a:t> </a:t>
            </a:r>
            <a:r>
              <a:rPr lang="en-US" sz="1500" dirty="0" smtClean="0"/>
              <a:t>a </a:t>
            </a:r>
            <a:r>
              <a:rPr lang="cs-CZ" sz="1500" dirty="0" smtClean="0"/>
              <a:t>centre</a:t>
            </a:r>
            <a:r>
              <a:rPr lang="en-US" sz="1500" dirty="0" smtClean="0"/>
              <a:t> of higher education</a:t>
            </a:r>
            <a:r>
              <a:rPr lang="cs-CZ" sz="1500" dirty="0" smtClean="0"/>
              <a:t>. In Cambridge, </a:t>
            </a:r>
            <a:r>
              <a:rPr lang="cs-CZ" sz="1500" dirty="0" err="1" smtClean="0"/>
              <a:t>north</a:t>
            </a:r>
            <a:r>
              <a:rPr lang="cs-CZ" sz="1500" dirty="0" smtClean="0"/>
              <a:t> </a:t>
            </a:r>
            <a:r>
              <a:rPr lang="cs-CZ" sz="1500" dirty="0" err="1" smtClean="0"/>
              <a:t>of</a:t>
            </a:r>
            <a:r>
              <a:rPr lang="cs-CZ" sz="1500" dirty="0" smtClean="0"/>
              <a:t> Boston, </a:t>
            </a:r>
            <a:r>
              <a:rPr lang="cs-CZ" sz="1500" dirty="0" err="1" smtClean="0"/>
              <a:t>two</a:t>
            </a:r>
            <a:r>
              <a:rPr lang="cs-CZ" sz="1500" dirty="0" smtClean="0"/>
              <a:t> </a:t>
            </a:r>
            <a:r>
              <a:rPr lang="cs-CZ" sz="1500" dirty="0" err="1" smtClean="0"/>
              <a:t>of</a:t>
            </a:r>
            <a:r>
              <a:rPr lang="cs-CZ" sz="1500" dirty="0" smtClean="0"/>
              <a:t> </a:t>
            </a:r>
            <a:r>
              <a:rPr lang="cs-CZ" sz="1500" dirty="0" err="1" smtClean="0"/>
              <a:t>the</a:t>
            </a:r>
            <a:r>
              <a:rPr lang="cs-CZ" sz="1500" dirty="0" smtClean="0"/>
              <a:t> </a:t>
            </a:r>
            <a:r>
              <a:rPr lang="cs-CZ" sz="1500" dirty="0" err="1" smtClean="0"/>
              <a:t>world</a:t>
            </a:r>
            <a:r>
              <a:rPr lang="en-US" sz="1500" dirty="0" smtClean="0"/>
              <a:t>’s most famous universities are situated: </a:t>
            </a:r>
            <a:r>
              <a:rPr lang="cs-CZ" sz="1500" dirty="0" err="1" smtClean="0"/>
              <a:t>the</a:t>
            </a:r>
            <a:r>
              <a:rPr lang="cs-CZ" sz="1500" dirty="0" smtClean="0"/>
              <a:t> </a:t>
            </a:r>
            <a:r>
              <a:rPr lang="cs-CZ" sz="1500" dirty="0" err="1" smtClean="0"/>
              <a:t>oldest</a:t>
            </a:r>
            <a:r>
              <a:rPr lang="cs-CZ" sz="1500" dirty="0" smtClean="0"/>
              <a:t> </a:t>
            </a:r>
            <a:r>
              <a:rPr lang="cs-CZ" sz="1500" dirty="0" err="1" smtClean="0"/>
              <a:t>American</a:t>
            </a:r>
            <a:r>
              <a:rPr lang="cs-CZ" sz="1500" dirty="0" smtClean="0"/>
              <a:t> university,</a:t>
            </a:r>
            <a:r>
              <a:rPr lang="en-US" sz="1500" dirty="0" smtClean="0"/>
              <a:t> </a:t>
            </a:r>
            <a:r>
              <a:rPr lang="cs-CZ" sz="1500" dirty="0" smtClean="0"/>
              <a:t>Harvard University, </a:t>
            </a:r>
            <a:r>
              <a:rPr lang="cs-CZ" sz="1500" dirty="0" err="1" smtClean="0"/>
              <a:t>and</a:t>
            </a:r>
            <a:r>
              <a:rPr lang="cs-CZ" sz="1500" dirty="0" smtClean="0"/>
              <a:t> </a:t>
            </a:r>
            <a:r>
              <a:rPr lang="en-US" sz="1500" dirty="0" smtClean="0"/>
              <a:t>the</a:t>
            </a:r>
            <a:r>
              <a:rPr lang="cs-CZ" sz="1500" dirty="0" smtClean="0"/>
              <a:t> M.I.T. (Massachusetts Institute </a:t>
            </a:r>
            <a:r>
              <a:rPr lang="cs-CZ" sz="1500" dirty="0" err="1" smtClean="0"/>
              <a:t>of</a:t>
            </a:r>
            <a:r>
              <a:rPr lang="cs-CZ" sz="1500" dirty="0" smtClean="0"/>
              <a:t> Technology)</a:t>
            </a:r>
            <a:r>
              <a:rPr lang="en-US" sz="1500" dirty="0" smtClean="0"/>
              <a:t>.</a:t>
            </a:r>
            <a:endParaRPr lang="cs-CZ" sz="1500" dirty="0"/>
          </a:p>
        </p:txBody>
      </p:sp>
      <p:pic>
        <p:nvPicPr>
          <p:cNvPr id="7170" name="Picture 2" descr="File:Harvard University Old Hall.jpg"/>
          <p:cNvPicPr>
            <a:picLocks noChangeAspect="1" noChangeArrowheads="1"/>
          </p:cNvPicPr>
          <p:nvPr/>
        </p:nvPicPr>
        <p:blipFill>
          <a:blip r:embed="rId2" cstate="print"/>
          <a:srcRect/>
          <a:stretch>
            <a:fillRect/>
          </a:stretch>
        </p:blipFill>
        <p:spPr bwMode="auto">
          <a:xfrm>
            <a:off x="6330853" y="4929198"/>
            <a:ext cx="2544639" cy="1844862"/>
          </a:xfrm>
          <a:prstGeom prst="rect">
            <a:avLst/>
          </a:prstGeom>
          <a:noFill/>
        </p:spPr>
      </p:pic>
      <p:pic>
        <p:nvPicPr>
          <p:cNvPr id="7172" name="Picture 4" descr="File:Boswash.png"/>
          <p:cNvPicPr>
            <a:picLocks noChangeAspect="1" noChangeArrowheads="1"/>
          </p:cNvPicPr>
          <p:nvPr/>
        </p:nvPicPr>
        <p:blipFill>
          <a:blip r:embed="rId3"/>
          <a:srcRect/>
          <a:stretch>
            <a:fillRect/>
          </a:stretch>
        </p:blipFill>
        <p:spPr bwMode="auto">
          <a:xfrm>
            <a:off x="142843" y="1214422"/>
            <a:ext cx="3357587" cy="4479275"/>
          </a:xfrm>
          <a:prstGeom prst="rect">
            <a:avLst/>
          </a:prstGeom>
          <a:noFill/>
        </p:spPr>
      </p:pic>
      <p:sp>
        <p:nvSpPr>
          <p:cNvPr id="8" name="Obdélník 7"/>
          <p:cNvSpPr/>
          <p:nvPr/>
        </p:nvSpPr>
        <p:spPr>
          <a:xfrm>
            <a:off x="142844" y="5929330"/>
            <a:ext cx="3214710" cy="584775"/>
          </a:xfrm>
          <a:prstGeom prst="rect">
            <a:avLst/>
          </a:prstGeom>
        </p:spPr>
        <p:txBody>
          <a:bodyPr wrap="square">
            <a:spAutoFit/>
          </a:bodyPr>
          <a:lstStyle/>
          <a:p>
            <a:r>
              <a:rPr lang="cs-CZ" sz="800" dirty="0" smtClean="0"/>
              <a:t>RANKIN, </a:t>
            </a:r>
            <a:r>
              <a:rPr lang="cs-CZ" sz="800" dirty="0" err="1" smtClean="0"/>
              <a:t>Bill</a:t>
            </a:r>
            <a:r>
              <a:rPr lang="cs-CZ" sz="800" dirty="0" smtClean="0"/>
              <a:t> — </a:t>
            </a:r>
            <a:r>
              <a:rPr lang="cs-CZ" sz="800" dirty="0" err="1" smtClean="0"/>
              <a:t>Citynoise</a:t>
            </a:r>
            <a:r>
              <a:rPr lang="cs-CZ" sz="800" dirty="0" smtClean="0"/>
              <a:t>. </a:t>
            </a:r>
            <a:r>
              <a:rPr lang="cs-CZ" sz="800" dirty="0" err="1" smtClean="0"/>
              <a:t>Boswash</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2013-08-29]. Dostupné z: http://en.wikipedia.org/wiki/File:Boswash.png </a:t>
            </a:r>
            <a:endParaRPr lang="cs-CZ" sz="800" dirty="0"/>
          </a:p>
        </p:txBody>
      </p:sp>
      <p:sp>
        <p:nvSpPr>
          <p:cNvPr id="9" name="Obdélník 8"/>
          <p:cNvSpPr/>
          <p:nvPr/>
        </p:nvSpPr>
        <p:spPr>
          <a:xfrm>
            <a:off x="4786314" y="5500702"/>
            <a:ext cx="1571636" cy="1200329"/>
          </a:xfrm>
          <a:prstGeom prst="rect">
            <a:avLst/>
          </a:prstGeom>
        </p:spPr>
        <p:txBody>
          <a:bodyPr wrap="square">
            <a:spAutoFit/>
          </a:bodyPr>
          <a:lstStyle/>
          <a:p>
            <a:r>
              <a:rPr lang="cs-CZ" sz="800" dirty="0" smtClean="0"/>
              <a:t>MUNS. Harvard University </a:t>
            </a:r>
            <a:r>
              <a:rPr lang="cs-CZ" sz="800" dirty="0" err="1" smtClean="0"/>
              <a:t>Old</a:t>
            </a:r>
            <a:r>
              <a:rPr lang="cs-CZ" sz="800" dirty="0" smtClean="0"/>
              <a:t> </a:t>
            </a:r>
            <a:r>
              <a:rPr lang="cs-CZ" sz="800" dirty="0" err="1" smtClean="0"/>
              <a:t>Hall</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2013-08-29]. Dostupné z: http://en.wikipedia.org/wiki/File:Harvard_University_Old_Hall.jpg </a:t>
            </a:r>
            <a:endParaRPr lang="cs-CZ" sz="8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582594"/>
          </a:xfrm>
        </p:spPr>
        <p:txBody>
          <a:bodyPr>
            <a:normAutofit/>
          </a:bodyPr>
          <a:lstStyle/>
          <a:p>
            <a:r>
              <a:rPr lang="cs-CZ" sz="2800" dirty="0" err="1" smtClean="0"/>
              <a:t>The</a:t>
            </a:r>
            <a:r>
              <a:rPr lang="cs-CZ" sz="2800" dirty="0" smtClean="0"/>
              <a:t> </a:t>
            </a:r>
            <a:r>
              <a:rPr lang="cs-CZ" sz="2800" dirty="0" err="1" smtClean="0"/>
              <a:t>Northeast</a:t>
            </a:r>
            <a:r>
              <a:rPr lang="cs-CZ" sz="2800" dirty="0" smtClean="0"/>
              <a:t>: </a:t>
            </a:r>
            <a:r>
              <a:rPr lang="en-US" sz="2800" dirty="0" smtClean="0"/>
              <a:t>the mid-Atlantic</a:t>
            </a:r>
            <a:endParaRPr lang="cs-CZ" sz="2800" dirty="0"/>
          </a:p>
        </p:txBody>
      </p:sp>
      <p:sp>
        <p:nvSpPr>
          <p:cNvPr id="3" name="Zástupný symbol pro obsah 2"/>
          <p:cNvSpPr>
            <a:spLocks noGrp="1"/>
          </p:cNvSpPr>
          <p:nvPr>
            <p:ph idx="1"/>
          </p:nvPr>
        </p:nvSpPr>
        <p:spPr>
          <a:xfrm>
            <a:off x="142844" y="928670"/>
            <a:ext cx="8001056" cy="2643206"/>
          </a:xfrm>
        </p:spPr>
        <p:txBody>
          <a:bodyPr>
            <a:normAutofit fontScale="77500" lnSpcReduction="20000"/>
          </a:bodyPr>
          <a:lstStyle/>
          <a:p>
            <a:pPr lvl="0">
              <a:lnSpc>
                <a:spcPct val="120000"/>
              </a:lnSpc>
              <a:buNone/>
            </a:pPr>
            <a:r>
              <a:rPr lang="en-US" sz="2000" dirty="0" smtClean="0"/>
              <a:t>2. T</a:t>
            </a:r>
            <a:r>
              <a:rPr lang="cs-CZ" sz="2000" dirty="0" smtClean="0"/>
              <a:t>he </a:t>
            </a:r>
            <a:r>
              <a:rPr lang="cs-CZ" sz="2000" dirty="0" err="1" smtClean="0"/>
              <a:t>mid</a:t>
            </a:r>
            <a:r>
              <a:rPr lang="cs-CZ" sz="2000" dirty="0" smtClean="0"/>
              <a:t>-</a:t>
            </a:r>
            <a:r>
              <a:rPr lang="cs-CZ" sz="2000" dirty="0" err="1" smtClean="0"/>
              <a:t>Atlantic</a:t>
            </a:r>
            <a:endParaRPr lang="en-US" sz="2000" dirty="0" smtClean="0"/>
          </a:p>
          <a:p>
            <a:pPr lvl="0">
              <a:lnSpc>
                <a:spcPct val="120000"/>
              </a:lnSpc>
              <a:buNone/>
            </a:pPr>
            <a:r>
              <a:rPr lang="en-US" sz="2000" dirty="0" smtClean="0"/>
              <a:t>It is often called “the typical American region”, as here there has always been religious pluralism and ethnic diversity.</a:t>
            </a:r>
          </a:p>
          <a:p>
            <a:pPr>
              <a:lnSpc>
                <a:spcPct val="120000"/>
              </a:lnSpc>
              <a:buNone/>
            </a:pPr>
            <a:r>
              <a:rPr lang="en-US" sz="2000" dirty="0" smtClean="0"/>
              <a:t>Nowadays, it is one of the richest region in the USA.</a:t>
            </a:r>
          </a:p>
          <a:p>
            <a:pPr lvl="0">
              <a:lnSpc>
                <a:spcPct val="120000"/>
              </a:lnSpc>
              <a:buNone/>
            </a:pPr>
            <a:r>
              <a:rPr lang="en-US" sz="2000" dirty="0" smtClean="0"/>
              <a:t>New York City, Philadelphia, Baltimore and Washington D.C. are situated in this area.</a:t>
            </a:r>
          </a:p>
          <a:p>
            <a:pPr lvl="0">
              <a:lnSpc>
                <a:spcPct val="120000"/>
              </a:lnSpc>
              <a:buNone/>
            </a:pPr>
            <a:r>
              <a:rPr lang="en-US" sz="2000" dirty="0" smtClean="0"/>
              <a:t>Washington D.C. is the capital of the USA. The population is 600,000. It is the centre of the federal government of the United States: the President lives here, and the Congress and the Supreme Court lie in the city. Famous buildings are the White House, the Capitol, the Lincoln Memorial and the Washington Monument. </a:t>
            </a:r>
            <a:endParaRPr lang="en-US" dirty="0" smtClean="0"/>
          </a:p>
          <a:p>
            <a:pPr>
              <a:buNone/>
            </a:pPr>
            <a:endParaRPr lang="en-US" dirty="0" smtClean="0"/>
          </a:p>
        </p:txBody>
      </p:sp>
      <p:pic>
        <p:nvPicPr>
          <p:cNvPr id="1028" name="Picture 4" descr="File:Washington D.C. - The Capitol 0009.jpg"/>
          <p:cNvPicPr>
            <a:picLocks noChangeAspect="1" noChangeArrowheads="1"/>
          </p:cNvPicPr>
          <p:nvPr/>
        </p:nvPicPr>
        <p:blipFill>
          <a:blip r:embed="rId2"/>
          <a:srcRect/>
          <a:stretch>
            <a:fillRect/>
          </a:stretch>
        </p:blipFill>
        <p:spPr bwMode="auto">
          <a:xfrm>
            <a:off x="142844" y="3712252"/>
            <a:ext cx="3857652" cy="2526762"/>
          </a:xfrm>
          <a:prstGeom prst="rect">
            <a:avLst/>
          </a:prstGeom>
          <a:noFill/>
        </p:spPr>
      </p:pic>
      <p:sp>
        <p:nvSpPr>
          <p:cNvPr id="7" name="Obdélník 6"/>
          <p:cNvSpPr/>
          <p:nvPr/>
        </p:nvSpPr>
        <p:spPr>
          <a:xfrm>
            <a:off x="142844" y="6215083"/>
            <a:ext cx="4143404" cy="584775"/>
          </a:xfrm>
          <a:prstGeom prst="rect">
            <a:avLst/>
          </a:prstGeom>
        </p:spPr>
        <p:txBody>
          <a:bodyPr wrap="square">
            <a:spAutoFit/>
          </a:bodyPr>
          <a:lstStyle/>
          <a:p>
            <a:r>
              <a:rPr lang="cs-CZ" sz="800" dirty="0" smtClean="0"/>
              <a:t>FUSSAN, Stefan. Washington D.C. - </a:t>
            </a:r>
            <a:r>
              <a:rPr lang="cs-CZ" sz="800" dirty="0" err="1" smtClean="0"/>
              <a:t>The</a:t>
            </a:r>
            <a:r>
              <a:rPr lang="cs-CZ" sz="800" dirty="0" smtClean="0"/>
              <a:t> </a:t>
            </a:r>
            <a:r>
              <a:rPr lang="cs-CZ" sz="800" dirty="0" err="1" smtClean="0"/>
              <a:t>Capitol</a:t>
            </a:r>
            <a:r>
              <a:rPr lang="cs-CZ" sz="800" dirty="0" smtClean="0"/>
              <a:t> 0009.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2013-08-29]. Dostupné z: http://commons.wikimedia.org/wiki/File:Washington_D.C._-_The_Capitol_0009.jpg </a:t>
            </a:r>
            <a:endParaRPr lang="cs-CZ" sz="800" dirty="0"/>
          </a:p>
        </p:txBody>
      </p:sp>
      <p:pic>
        <p:nvPicPr>
          <p:cNvPr id="1032" name="Picture 8" descr="File:Front of The White House (7505676818).jpg"/>
          <p:cNvPicPr>
            <a:picLocks noChangeAspect="1" noChangeArrowheads="1"/>
          </p:cNvPicPr>
          <p:nvPr/>
        </p:nvPicPr>
        <p:blipFill>
          <a:blip r:embed="rId3"/>
          <a:srcRect/>
          <a:stretch>
            <a:fillRect/>
          </a:stretch>
        </p:blipFill>
        <p:spPr bwMode="auto">
          <a:xfrm>
            <a:off x="4357686" y="3643314"/>
            <a:ext cx="3643338" cy="2427375"/>
          </a:xfrm>
          <a:prstGeom prst="rect">
            <a:avLst/>
          </a:prstGeom>
          <a:noFill/>
        </p:spPr>
      </p:pic>
      <p:sp>
        <p:nvSpPr>
          <p:cNvPr id="10" name="Obdélník 9"/>
          <p:cNvSpPr/>
          <p:nvPr/>
        </p:nvSpPr>
        <p:spPr>
          <a:xfrm>
            <a:off x="4286248" y="6072206"/>
            <a:ext cx="3786214" cy="707886"/>
          </a:xfrm>
          <a:prstGeom prst="rect">
            <a:avLst/>
          </a:prstGeom>
        </p:spPr>
        <p:txBody>
          <a:bodyPr wrap="square">
            <a:spAutoFit/>
          </a:bodyPr>
          <a:lstStyle/>
          <a:p>
            <a:r>
              <a:rPr lang="cs-CZ" sz="800" dirty="0" smtClean="0"/>
              <a:t>PROIMOS, Alex. Front </a:t>
            </a:r>
            <a:r>
              <a:rPr lang="cs-CZ" sz="800" dirty="0" err="1" smtClean="0"/>
              <a:t>of</a:t>
            </a:r>
            <a:r>
              <a:rPr lang="cs-CZ" sz="800" dirty="0" smtClean="0"/>
              <a:t> </a:t>
            </a:r>
            <a:r>
              <a:rPr lang="cs-CZ" sz="800" dirty="0" err="1" smtClean="0"/>
              <a:t>The</a:t>
            </a:r>
            <a:r>
              <a:rPr lang="cs-CZ" sz="800" dirty="0" smtClean="0"/>
              <a:t> </a:t>
            </a:r>
            <a:r>
              <a:rPr lang="cs-CZ" sz="800" dirty="0" err="1" smtClean="0"/>
              <a:t>White</a:t>
            </a:r>
            <a:r>
              <a:rPr lang="cs-CZ" sz="800" dirty="0" smtClean="0"/>
              <a:t> House (7505676818).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2013-08-29]. Dostupné z: http://commons.wikimedia.org/wiki/File:Front_of_The_White_House_(7505676818).jpg </a:t>
            </a:r>
            <a:endParaRPr lang="cs-CZ" sz="8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File:NYC Montage 2011.jpg"/>
          <p:cNvPicPr>
            <a:picLocks noChangeAspect="1" noChangeArrowheads="1"/>
          </p:cNvPicPr>
          <p:nvPr/>
        </p:nvPicPr>
        <p:blipFill>
          <a:blip r:embed="rId3"/>
          <a:srcRect/>
          <a:stretch>
            <a:fillRect/>
          </a:stretch>
        </p:blipFill>
        <p:spPr bwMode="auto">
          <a:xfrm>
            <a:off x="4286248" y="357166"/>
            <a:ext cx="4514850" cy="5705476"/>
          </a:xfrm>
          <a:prstGeom prst="rect">
            <a:avLst/>
          </a:prstGeom>
          <a:noFill/>
        </p:spPr>
      </p:pic>
      <p:sp>
        <p:nvSpPr>
          <p:cNvPr id="5" name="Obdélník 4"/>
          <p:cNvSpPr/>
          <p:nvPr/>
        </p:nvSpPr>
        <p:spPr>
          <a:xfrm>
            <a:off x="4357686" y="6215082"/>
            <a:ext cx="3714744" cy="461665"/>
          </a:xfrm>
          <a:prstGeom prst="rect">
            <a:avLst/>
          </a:prstGeom>
        </p:spPr>
        <p:txBody>
          <a:bodyPr wrap="square">
            <a:spAutoFit/>
          </a:bodyPr>
          <a:lstStyle/>
          <a:p>
            <a:r>
              <a:rPr lang="cs-CZ" sz="800" dirty="0" smtClean="0"/>
              <a:t>NYC </a:t>
            </a:r>
            <a:r>
              <a:rPr lang="cs-CZ" sz="800" dirty="0" err="1" smtClean="0"/>
              <a:t>Montage</a:t>
            </a:r>
            <a:r>
              <a:rPr lang="cs-CZ" sz="800" dirty="0" smtClean="0"/>
              <a:t> 2011.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2013-08-29]. Dostupné z: http://en.wikipedia.org/wiki/File:NYC_Montage_2011.jpg </a:t>
            </a:r>
            <a:endParaRPr lang="cs-CZ" sz="800" dirty="0"/>
          </a:p>
        </p:txBody>
      </p:sp>
      <p:sp>
        <p:nvSpPr>
          <p:cNvPr id="6" name="Obdélník 5"/>
          <p:cNvSpPr/>
          <p:nvPr/>
        </p:nvSpPr>
        <p:spPr>
          <a:xfrm>
            <a:off x="142844" y="357166"/>
            <a:ext cx="4143404" cy="6439984"/>
          </a:xfrm>
          <a:prstGeom prst="rect">
            <a:avLst/>
          </a:prstGeom>
        </p:spPr>
        <p:txBody>
          <a:bodyPr wrap="square">
            <a:spAutoFit/>
          </a:bodyPr>
          <a:lstStyle/>
          <a:p>
            <a:pPr lvl="0">
              <a:lnSpc>
                <a:spcPct val="120000"/>
              </a:lnSpc>
              <a:buNone/>
            </a:pPr>
            <a:r>
              <a:rPr lang="cs-CZ" sz="1600" dirty="0" smtClean="0"/>
              <a:t>New York City</a:t>
            </a:r>
            <a:r>
              <a:rPr lang="en-US" sz="1600" dirty="0" smtClean="0"/>
              <a:t>: it is the largest city of the US, and has been the capital. It has a population of about 8,000,000. Because of the amount of immigrants who live here, about 37% of the city's population is not native.</a:t>
            </a:r>
          </a:p>
          <a:p>
            <a:pPr lvl="0">
              <a:lnSpc>
                <a:spcPct val="120000"/>
              </a:lnSpc>
              <a:buNone/>
            </a:pPr>
            <a:r>
              <a:rPr lang="en-US" sz="1600" dirty="0" smtClean="0"/>
              <a:t>The city is divided into five boroughs: the Bronx, Brooklyn, Manhattan, Queens, and Staten Island.</a:t>
            </a:r>
          </a:p>
          <a:p>
            <a:pPr lvl="0">
              <a:lnSpc>
                <a:spcPct val="120000"/>
              </a:lnSpc>
              <a:buNone/>
            </a:pPr>
            <a:r>
              <a:rPr lang="en-US" sz="1600" dirty="0" smtClean="0"/>
              <a:t>It is called “the city that never sleeps”, and also “the Big Apple”.</a:t>
            </a:r>
          </a:p>
          <a:p>
            <a:pPr lvl="0">
              <a:lnSpc>
                <a:spcPct val="120000"/>
              </a:lnSpc>
              <a:buNone/>
            </a:pPr>
            <a:r>
              <a:rPr lang="en-US" sz="1600" dirty="0" smtClean="0"/>
              <a:t>It’s a city of skyscrapers, such as the </a:t>
            </a:r>
            <a:r>
              <a:rPr lang="cs-CZ" sz="1600" dirty="0" smtClean="0"/>
              <a:t>Empire </a:t>
            </a:r>
            <a:r>
              <a:rPr lang="cs-CZ" sz="1600" dirty="0" err="1" smtClean="0"/>
              <a:t>State</a:t>
            </a:r>
            <a:r>
              <a:rPr lang="cs-CZ" sz="1600" dirty="0" smtClean="0"/>
              <a:t> </a:t>
            </a:r>
            <a:r>
              <a:rPr lang="cs-CZ" sz="1600" dirty="0" err="1" smtClean="0"/>
              <a:t>Building</a:t>
            </a:r>
            <a:r>
              <a:rPr lang="en-US" sz="1600" dirty="0" smtClean="0"/>
              <a:t>, New York’s tallest skyscraper,</a:t>
            </a:r>
            <a:r>
              <a:rPr lang="cs-CZ" sz="1600" dirty="0" smtClean="0"/>
              <a:t> </a:t>
            </a:r>
            <a:r>
              <a:rPr lang="en-US" sz="1600" dirty="0" smtClean="0"/>
              <a:t>and </a:t>
            </a:r>
            <a:r>
              <a:rPr lang="cs-CZ" sz="1600" dirty="0" err="1" smtClean="0"/>
              <a:t>the</a:t>
            </a:r>
            <a:r>
              <a:rPr lang="cs-CZ" sz="1600" dirty="0" smtClean="0"/>
              <a:t> </a:t>
            </a:r>
            <a:r>
              <a:rPr lang="cs-CZ" sz="1600" dirty="0" err="1" smtClean="0"/>
              <a:t>Chrysler</a:t>
            </a:r>
            <a:r>
              <a:rPr lang="cs-CZ" sz="1600" dirty="0" smtClean="0"/>
              <a:t> </a:t>
            </a:r>
            <a:r>
              <a:rPr lang="cs-CZ" sz="1600" dirty="0" err="1" smtClean="0"/>
              <a:t>Buildin</a:t>
            </a:r>
            <a:r>
              <a:rPr lang="en-US" sz="1600" dirty="0" smtClean="0"/>
              <a:t>g. Other landmarks are the Statue of Liberty, Brooklyn Bridge, Wall Street, Times Square, Central Park and the One World Trade World Center (or Freedom Tower), which is the tallest building in the USA and stands where the 6 World Trade Center did before being destroyed in 2001.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25470"/>
          </a:xfrm>
        </p:spPr>
        <p:txBody>
          <a:bodyPr>
            <a:normAutofit/>
          </a:bodyPr>
          <a:lstStyle/>
          <a:p>
            <a:r>
              <a:rPr lang="en-US" dirty="0" smtClean="0"/>
              <a:t>the South</a:t>
            </a:r>
            <a:endParaRPr lang="cs-CZ" dirty="0"/>
          </a:p>
        </p:txBody>
      </p:sp>
      <p:sp>
        <p:nvSpPr>
          <p:cNvPr id="3" name="Zástupný symbol pro obsah 2"/>
          <p:cNvSpPr>
            <a:spLocks noGrp="1"/>
          </p:cNvSpPr>
          <p:nvPr>
            <p:ph idx="1"/>
          </p:nvPr>
        </p:nvSpPr>
        <p:spPr>
          <a:xfrm>
            <a:off x="457200" y="1214422"/>
            <a:ext cx="7686700" cy="3214710"/>
          </a:xfrm>
        </p:spPr>
        <p:txBody>
          <a:bodyPr>
            <a:noAutofit/>
          </a:bodyPr>
          <a:lstStyle/>
          <a:p>
            <a:pPr marL="457200" indent="-457200">
              <a:buNone/>
            </a:pPr>
            <a:r>
              <a:rPr lang="en-US" sz="1400" dirty="0" smtClean="0"/>
              <a:t>3. The South (nicknamed </a:t>
            </a:r>
            <a:r>
              <a:rPr lang="en-US" sz="1400" i="1" dirty="0" smtClean="0"/>
              <a:t>Dixie</a:t>
            </a:r>
            <a:r>
              <a:rPr lang="en-US" sz="1400" dirty="0" smtClean="0"/>
              <a:t>)</a:t>
            </a:r>
            <a:endParaRPr lang="cs-CZ" sz="1400" dirty="0" smtClean="0"/>
          </a:p>
          <a:p>
            <a:pPr lvl="0">
              <a:buNone/>
            </a:pPr>
            <a:r>
              <a:rPr lang="en-US" sz="1400" dirty="0" smtClean="0"/>
              <a:t>Southerners are famous for being extremely polite and hospitable.</a:t>
            </a:r>
          </a:p>
          <a:p>
            <a:pPr lvl="0">
              <a:buNone/>
            </a:pPr>
            <a:r>
              <a:rPr lang="en-US" sz="1400" dirty="0" smtClean="0"/>
              <a:t>The climate is tropical and sub-tropical, with hot and humid weather conditions.</a:t>
            </a:r>
          </a:p>
          <a:p>
            <a:pPr lvl="0">
              <a:buNone/>
            </a:pPr>
            <a:r>
              <a:rPr lang="en-US" sz="1400" dirty="0" smtClean="0"/>
              <a:t>The region was famous for its agriculture, mainly the </a:t>
            </a:r>
            <a:r>
              <a:rPr lang="cs-CZ" sz="1400" dirty="0" err="1" smtClean="0"/>
              <a:t>tobacco</a:t>
            </a:r>
            <a:r>
              <a:rPr lang="cs-CZ" sz="1400" dirty="0" smtClean="0"/>
              <a:t> </a:t>
            </a:r>
            <a:r>
              <a:rPr lang="en-US" sz="1400" dirty="0" smtClean="0"/>
              <a:t>and cotton</a:t>
            </a:r>
            <a:r>
              <a:rPr lang="cs-CZ" sz="1400" dirty="0" smtClean="0"/>
              <a:t> </a:t>
            </a:r>
            <a:r>
              <a:rPr lang="cs-CZ" sz="1400" dirty="0" err="1" smtClean="0"/>
              <a:t>plantations</a:t>
            </a:r>
            <a:r>
              <a:rPr lang="en-US" sz="1400" dirty="0" smtClean="0"/>
              <a:t>. Sadly, it was also famous for the black slave </a:t>
            </a:r>
            <a:r>
              <a:rPr lang="en-US" sz="1400" dirty="0" err="1" smtClean="0"/>
              <a:t>labour</a:t>
            </a:r>
            <a:r>
              <a:rPr lang="en-US" sz="1400" dirty="0" smtClean="0"/>
              <a:t>.</a:t>
            </a:r>
            <a:endParaRPr lang="cs-CZ" sz="1400" dirty="0" smtClean="0"/>
          </a:p>
          <a:p>
            <a:pPr lvl="0">
              <a:buNone/>
            </a:pPr>
            <a:r>
              <a:rPr lang="cs-CZ" sz="1400" dirty="0" smtClean="0"/>
              <a:t>New Orleans</a:t>
            </a:r>
            <a:r>
              <a:rPr lang="en-US" sz="1400" dirty="0" smtClean="0"/>
              <a:t> is a unique city. It’s on the Mississippi River, and is one of the busiest ports in the world. The original settlement was French, and French culture is still permanent. </a:t>
            </a:r>
            <a:r>
              <a:rPr lang="en-US" sz="1400" i="1" dirty="0" smtClean="0"/>
              <a:t>Mardi Gras </a:t>
            </a:r>
            <a:r>
              <a:rPr lang="en-US" sz="1400" dirty="0" smtClean="0"/>
              <a:t>(Shrove Tuesday) is one </a:t>
            </a:r>
            <a:r>
              <a:rPr lang="en-US" sz="1400" smtClean="0"/>
              <a:t>of the </a:t>
            </a:r>
            <a:r>
              <a:rPr lang="en-US" sz="1400" dirty="0" smtClean="0"/>
              <a:t>most famous carnival celebrations in the world. The city was devastated by the hurricane Katrina in 2005. Luckily, the historical French Quarter remained almost untouched. </a:t>
            </a:r>
            <a:endParaRPr lang="cs-CZ" sz="1400" dirty="0" smtClean="0"/>
          </a:p>
          <a:p>
            <a:pPr lvl="0">
              <a:buNone/>
            </a:pPr>
            <a:r>
              <a:rPr lang="en-US" sz="1400" dirty="0" smtClean="0"/>
              <a:t>Other famous places in the South are t</a:t>
            </a:r>
            <a:r>
              <a:rPr lang="cs-CZ" sz="1400" dirty="0" smtClean="0"/>
              <a:t>he </a:t>
            </a:r>
            <a:r>
              <a:rPr lang="cs-CZ" sz="1400" dirty="0" err="1" smtClean="0"/>
              <a:t>Everglades</a:t>
            </a:r>
            <a:r>
              <a:rPr lang="en-US" sz="1400" dirty="0" smtClean="0"/>
              <a:t> (sub-tropical wetlands), Miami, Atlanta (the site of </a:t>
            </a:r>
            <a:r>
              <a:rPr lang="en-US" sz="1400" i="1" dirty="0" smtClean="0"/>
              <a:t>The Coca-Cola Company</a:t>
            </a:r>
            <a:r>
              <a:rPr lang="en-US" sz="1400" dirty="0" smtClean="0"/>
              <a:t>), and the amusement park </a:t>
            </a:r>
            <a:r>
              <a:rPr lang="cs-CZ" sz="1400" i="1" dirty="0" err="1" smtClean="0"/>
              <a:t>Disney</a:t>
            </a:r>
            <a:r>
              <a:rPr lang="en-US" sz="1400" i="1" dirty="0" smtClean="0"/>
              <a:t> W</a:t>
            </a:r>
            <a:r>
              <a:rPr lang="cs-CZ" sz="1400" i="1" dirty="0" err="1" smtClean="0"/>
              <a:t>orld</a:t>
            </a:r>
            <a:r>
              <a:rPr lang="en-US" sz="1400" dirty="0" smtClean="0"/>
              <a:t>.</a:t>
            </a:r>
            <a:endParaRPr lang="cs-CZ" sz="1400" dirty="0" smtClean="0"/>
          </a:p>
          <a:p>
            <a:pPr>
              <a:buNone/>
            </a:pPr>
            <a:endParaRPr lang="cs-CZ" sz="1600" dirty="0"/>
          </a:p>
        </p:txBody>
      </p:sp>
      <p:pic>
        <p:nvPicPr>
          <p:cNvPr id="6146" name="Picture 2" descr="File:Paddleboat Natchez.jpg"/>
          <p:cNvPicPr>
            <a:picLocks noChangeAspect="1" noChangeArrowheads="1"/>
          </p:cNvPicPr>
          <p:nvPr/>
        </p:nvPicPr>
        <p:blipFill>
          <a:blip r:embed="rId2"/>
          <a:srcRect/>
          <a:stretch>
            <a:fillRect/>
          </a:stretch>
        </p:blipFill>
        <p:spPr bwMode="auto">
          <a:xfrm>
            <a:off x="965345" y="4431186"/>
            <a:ext cx="6392737" cy="2069648"/>
          </a:xfrm>
          <a:prstGeom prst="rect">
            <a:avLst/>
          </a:prstGeom>
          <a:noFill/>
        </p:spPr>
      </p:pic>
      <p:sp>
        <p:nvSpPr>
          <p:cNvPr id="5" name="Obdélník 4"/>
          <p:cNvSpPr/>
          <p:nvPr/>
        </p:nvSpPr>
        <p:spPr>
          <a:xfrm>
            <a:off x="1000100" y="6500834"/>
            <a:ext cx="6357982" cy="338554"/>
          </a:xfrm>
          <a:prstGeom prst="rect">
            <a:avLst/>
          </a:prstGeom>
        </p:spPr>
        <p:txBody>
          <a:bodyPr wrap="square">
            <a:spAutoFit/>
          </a:bodyPr>
          <a:lstStyle/>
          <a:p>
            <a:r>
              <a:rPr lang="cs-CZ" sz="800" dirty="0" smtClean="0"/>
              <a:t>WATT, Justin. </a:t>
            </a:r>
            <a:r>
              <a:rPr lang="cs-CZ" sz="800" dirty="0" err="1" smtClean="0"/>
              <a:t>Paddleboat</a:t>
            </a:r>
            <a:r>
              <a:rPr lang="cs-CZ" sz="800" dirty="0" smtClean="0"/>
              <a:t> </a:t>
            </a:r>
            <a:r>
              <a:rPr lang="cs-CZ" sz="800" dirty="0" err="1" smtClean="0"/>
              <a:t>Natchez</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2013-08-29]. Dostupné z: http://en.wikipedia.org/wiki/File:Paddleboat_Natchez.jpg </a:t>
            </a:r>
            <a:endParaRPr lang="cs-CZ" sz="8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96908"/>
          </a:xfrm>
        </p:spPr>
        <p:txBody>
          <a:bodyPr/>
          <a:lstStyle/>
          <a:p>
            <a:r>
              <a:rPr lang="en-US" dirty="0" smtClean="0"/>
              <a:t>The Midwest</a:t>
            </a:r>
            <a:endParaRPr lang="cs-CZ" dirty="0"/>
          </a:p>
        </p:txBody>
      </p:sp>
      <p:sp>
        <p:nvSpPr>
          <p:cNvPr id="3" name="Zástupný symbol pro obsah 2"/>
          <p:cNvSpPr>
            <a:spLocks noGrp="1"/>
          </p:cNvSpPr>
          <p:nvPr>
            <p:ph idx="1"/>
          </p:nvPr>
        </p:nvSpPr>
        <p:spPr>
          <a:xfrm>
            <a:off x="285720" y="1357298"/>
            <a:ext cx="4357718" cy="5286412"/>
          </a:xfrm>
        </p:spPr>
        <p:txBody>
          <a:bodyPr>
            <a:normAutofit/>
          </a:bodyPr>
          <a:lstStyle/>
          <a:p>
            <a:pPr marL="457200" indent="-457200">
              <a:buAutoNum type="arabicPeriod"/>
            </a:pPr>
            <a:r>
              <a:rPr lang="en-US" sz="1600" dirty="0" smtClean="0"/>
              <a:t>The Midwest</a:t>
            </a:r>
            <a:endParaRPr lang="cs-CZ" sz="1600" dirty="0" smtClean="0"/>
          </a:p>
          <a:p>
            <a:pPr lvl="0">
              <a:buFont typeface="Arial" pitchFamily="34" charset="0"/>
              <a:buChar char="•"/>
            </a:pPr>
            <a:r>
              <a:rPr lang="cs-CZ" sz="1600" dirty="0" smtClean="0"/>
              <a:t>In </a:t>
            </a:r>
            <a:r>
              <a:rPr lang="cs-CZ" sz="1600" dirty="0" err="1" smtClean="0"/>
              <a:t>this</a:t>
            </a:r>
            <a:r>
              <a:rPr lang="cs-CZ" sz="1600" dirty="0" smtClean="0"/>
              <a:t> region </a:t>
            </a:r>
            <a:r>
              <a:rPr lang="cs-CZ" sz="1600" dirty="0" err="1" smtClean="0"/>
              <a:t>there</a:t>
            </a:r>
            <a:r>
              <a:rPr lang="cs-CZ" sz="1600" dirty="0" smtClean="0"/>
              <a:t> are no </a:t>
            </a:r>
            <a:r>
              <a:rPr lang="cs-CZ" sz="1600" dirty="0" err="1" smtClean="0"/>
              <a:t>extreme</a:t>
            </a:r>
            <a:r>
              <a:rPr lang="cs-CZ" sz="1600" dirty="0" smtClean="0"/>
              <a:t> </a:t>
            </a:r>
            <a:r>
              <a:rPr lang="cs-CZ" sz="1600" dirty="0" err="1" smtClean="0"/>
              <a:t>formations</a:t>
            </a:r>
            <a:r>
              <a:rPr lang="cs-CZ" sz="1600" dirty="0" smtClean="0"/>
              <a:t>, </a:t>
            </a:r>
            <a:r>
              <a:rPr lang="cs-CZ" sz="1600" dirty="0" err="1" smtClean="0"/>
              <a:t>which</a:t>
            </a:r>
            <a:r>
              <a:rPr lang="cs-CZ" sz="1600" dirty="0" smtClean="0"/>
              <a:t> </a:t>
            </a:r>
            <a:r>
              <a:rPr lang="cs-CZ" sz="1600" dirty="0" err="1" smtClean="0"/>
              <a:t>means</a:t>
            </a:r>
            <a:r>
              <a:rPr lang="cs-CZ" sz="1600" dirty="0" smtClean="0"/>
              <a:t> </a:t>
            </a:r>
            <a:r>
              <a:rPr lang="cs-CZ" sz="1600" dirty="0" err="1" smtClean="0"/>
              <a:t>there</a:t>
            </a:r>
            <a:r>
              <a:rPr lang="cs-CZ" sz="1600" dirty="0" smtClean="0"/>
              <a:t> are</a:t>
            </a:r>
            <a:r>
              <a:rPr lang="en-US" sz="1600" dirty="0" err="1" smtClean="0"/>
              <a:t>n’t</a:t>
            </a:r>
            <a:r>
              <a:rPr lang="cs-CZ" sz="1600" dirty="0" smtClean="0"/>
              <a:t> </a:t>
            </a:r>
            <a:r>
              <a:rPr lang="en-US" sz="1600" dirty="0" smtClean="0"/>
              <a:t>any</a:t>
            </a:r>
            <a:r>
              <a:rPr lang="cs-CZ" sz="1600" dirty="0" smtClean="0"/>
              <a:t> </a:t>
            </a:r>
            <a:r>
              <a:rPr lang="cs-CZ" sz="1600" dirty="0" err="1" smtClean="0"/>
              <a:t>mountains</a:t>
            </a:r>
            <a:r>
              <a:rPr lang="cs-CZ" sz="1600" dirty="0" smtClean="0"/>
              <a:t>, no</a:t>
            </a:r>
            <a:r>
              <a:rPr lang="en-US" sz="1600" dirty="0" smtClean="0"/>
              <a:t>r</a:t>
            </a:r>
            <a:r>
              <a:rPr lang="cs-CZ" sz="1600" dirty="0" smtClean="0"/>
              <a:t> </a:t>
            </a:r>
            <a:r>
              <a:rPr lang="cs-CZ" sz="1600" dirty="0" err="1" smtClean="0"/>
              <a:t>deserts</a:t>
            </a:r>
            <a:r>
              <a:rPr lang="cs-CZ" sz="1600" dirty="0" smtClean="0"/>
              <a:t>, no</a:t>
            </a:r>
            <a:r>
              <a:rPr lang="en-US" sz="1600" dirty="0" smtClean="0"/>
              <a:t>r</a:t>
            </a:r>
            <a:r>
              <a:rPr lang="cs-CZ" sz="1600" dirty="0" smtClean="0"/>
              <a:t> </a:t>
            </a:r>
            <a:r>
              <a:rPr lang="cs-CZ" sz="1600" dirty="0" err="1" smtClean="0"/>
              <a:t>oceans</a:t>
            </a:r>
            <a:r>
              <a:rPr lang="en-US" sz="1600" dirty="0" smtClean="0"/>
              <a:t>.</a:t>
            </a:r>
          </a:p>
          <a:p>
            <a:pPr>
              <a:buFont typeface="Arial" pitchFamily="34" charset="0"/>
              <a:buChar char="•"/>
            </a:pPr>
            <a:r>
              <a:rPr lang="cs-CZ" sz="1600" dirty="0" err="1" smtClean="0"/>
              <a:t>The</a:t>
            </a:r>
            <a:r>
              <a:rPr lang="cs-CZ" sz="1600" dirty="0" smtClean="0"/>
              <a:t> </a:t>
            </a:r>
            <a:r>
              <a:rPr lang="cs-CZ" sz="1600" dirty="0" err="1" smtClean="0"/>
              <a:t>Wild</a:t>
            </a:r>
            <a:r>
              <a:rPr lang="cs-CZ" sz="1600" dirty="0" smtClean="0"/>
              <a:t> </a:t>
            </a:r>
            <a:r>
              <a:rPr lang="cs-CZ" sz="1600" dirty="0" err="1" smtClean="0"/>
              <a:t>West</a:t>
            </a:r>
            <a:r>
              <a:rPr lang="cs-CZ" sz="1600" dirty="0" smtClean="0"/>
              <a:t> </a:t>
            </a:r>
            <a:r>
              <a:rPr lang="cs-CZ" sz="1600" dirty="0" err="1" smtClean="0"/>
              <a:t>began</a:t>
            </a:r>
            <a:r>
              <a:rPr lang="cs-CZ" sz="1600" dirty="0" smtClean="0"/>
              <a:t> in </a:t>
            </a:r>
            <a:r>
              <a:rPr lang="cs-CZ" sz="1600" dirty="0" err="1" smtClean="0"/>
              <a:t>the</a:t>
            </a:r>
            <a:r>
              <a:rPr lang="cs-CZ" sz="1600" dirty="0" smtClean="0"/>
              <a:t> </a:t>
            </a:r>
            <a:r>
              <a:rPr lang="cs-CZ" sz="1600" dirty="0" err="1" smtClean="0"/>
              <a:t>mid</a:t>
            </a:r>
            <a:r>
              <a:rPr lang="cs-CZ" sz="1600" dirty="0" smtClean="0"/>
              <a:t>-</a:t>
            </a:r>
            <a:r>
              <a:rPr lang="cs-CZ" sz="1600" dirty="0" err="1" smtClean="0"/>
              <a:t>west</a:t>
            </a:r>
            <a:r>
              <a:rPr lang="en-US" sz="1600" dirty="0" smtClean="0"/>
              <a:t>.</a:t>
            </a:r>
            <a:endParaRPr lang="cs-CZ" sz="1600" dirty="0" smtClean="0"/>
          </a:p>
          <a:p>
            <a:pPr lvl="0">
              <a:buFont typeface="Arial" pitchFamily="34" charset="0"/>
              <a:buChar char="•"/>
            </a:pPr>
            <a:r>
              <a:rPr lang="en-US" sz="1600" dirty="0" smtClean="0"/>
              <a:t>The area is covered with farms.</a:t>
            </a:r>
            <a:endParaRPr lang="cs-CZ" sz="1600" dirty="0" smtClean="0"/>
          </a:p>
          <a:p>
            <a:pPr lvl="0">
              <a:buFont typeface="Arial" pitchFamily="34" charset="0"/>
              <a:buChar char="•"/>
            </a:pPr>
            <a:r>
              <a:rPr lang="en-US" sz="1600" dirty="0" smtClean="0"/>
              <a:t>The major industries can be found in Detroit and Chicago.</a:t>
            </a:r>
          </a:p>
          <a:p>
            <a:pPr lvl="0">
              <a:buFont typeface="Arial" pitchFamily="34" charset="0"/>
              <a:buChar char="•"/>
            </a:pPr>
            <a:r>
              <a:rPr lang="en-US" sz="1600" dirty="0" smtClean="0"/>
              <a:t>Detroit is nicknamed </a:t>
            </a:r>
            <a:r>
              <a:rPr lang="en-US" sz="1600" i="1" dirty="0" smtClean="0"/>
              <a:t>the Motor City</a:t>
            </a:r>
            <a:r>
              <a:rPr lang="en-US" sz="1600" dirty="0" smtClean="0"/>
              <a:t> and </a:t>
            </a:r>
            <a:r>
              <a:rPr lang="en-US" sz="1600" i="1" dirty="0" smtClean="0"/>
              <a:t>Motown </a:t>
            </a:r>
            <a:r>
              <a:rPr lang="en-US" sz="1600" dirty="0" smtClean="0"/>
              <a:t>because of its car industry. General Motors (with brands such as</a:t>
            </a:r>
            <a:r>
              <a:rPr lang="da-DK" sz="1600" dirty="0" smtClean="0"/>
              <a:t> Chevrolet, Buick, Cadillac and Opel)</a:t>
            </a:r>
            <a:r>
              <a:rPr lang="en-US" sz="1600" dirty="0" smtClean="0"/>
              <a:t>, Chrysler and Ford Motor have their headquarters in or around Detroit.</a:t>
            </a:r>
          </a:p>
          <a:p>
            <a:pPr lvl="0">
              <a:buFont typeface="Arial" pitchFamily="34" charset="0"/>
              <a:buChar char="•"/>
            </a:pPr>
            <a:r>
              <a:rPr lang="en-US" sz="1600" dirty="0" smtClean="0"/>
              <a:t>In the city there also used to be the famous record company Motown, which produced artists such as  Diana Ross &amp; The Supremes, The Jackson 5, Stevie Wonder and Marvin Gaye.</a:t>
            </a:r>
          </a:p>
        </p:txBody>
      </p:sp>
      <p:pic>
        <p:nvPicPr>
          <p:cNvPr id="4102" name="Picture 6" descr="File:Flying over the midwest.jpg"/>
          <p:cNvPicPr>
            <a:picLocks noChangeAspect="1" noChangeArrowheads="1"/>
          </p:cNvPicPr>
          <p:nvPr/>
        </p:nvPicPr>
        <p:blipFill>
          <a:blip r:embed="rId2"/>
          <a:srcRect/>
          <a:stretch>
            <a:fillRect/>
          </a:stretch>
        </p:blipFill>
        <p:spPr bwMode="auto">
          <a:xfrm>
            <a:off x="4572000" y="1571612"/>
            <a:ext cx="4286280" cy="3214710"/>
          </a:xfrm>
          <a:prstGeom prst="rect">
            <a:avLst/>
          </a:prstGeom>
          <a:noFill/>
        </p:spPr>
      </p:pic>
      <p:sp>
        <p:nvSpPr>
          <p:cNvPr id="7" name="Obdélník 6"/>
          <p:cNvSpPr/>
          <p:nvPr/>
        </p:nvSpPr>
        <p:spPr>
          <a:xfrm>
            <a:off x="4572000" y="4929198"/>
            <a:ext cx="4143404" cy="461665"/>
          </a:xfrm>
          <a:prstGeom prst="rect">
            <a:avLst/>
          </a:prstGeom>
        </p:spPr>
        <p:txBody>
          <a:bodyPr wrap="square">
            <a:spAutoFit/>
          </a:bodyPr>
          <a:lstStyle/>
          <a:p>
            <a:r>
              <a:rPr lang="cs-CZ" sz="800" dirty="0" smtClean="0"/>
              <a:t>REED, Benjamin. </a:t>
            </a:r>
            <a:r>
              <a:rPr lang="cs-CZ" sz="800" dirty="0" err="1" smtClean="0"/>
              <a:t>Flying</a:t>
            </a:r>
            <a:r>
              <a:rPr lang="cs-CZ" sz="800" dirty="0" smtClean="0"/>
              <a:t> </a:t>
            </a:r>
            <a:r>
              <a:rPr lang="cs-CZ" sz="800" dirty="0" err="1" smtClean="0"/>
              <a:t>over</a:t>
            </a:r>
            <a:r>
              <a:rPr lang="cs-CZ" sz="800" dirty="0" smtClean="0"/>
              <a:t> </a:t>
            </a:r>
            <a:r>
              <a:rPr lang="cs-CZ" sz="800" dirty="0" err="1" smtClean="0"/>
              <a:t>the</a:t>
            </a:r>
            <a:r>
              <a:rPr lang="cs-CZ" sz="800" dirty="0" smtClean="0"/>
              <a:t> </a:t>
            </a:r>
            <a:r>
              <a:rPr lang="cs-CZ" sz="800" dirty="0" err="1" smtClean="0"/>
              <a:t>midwest</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http://commons.wikimedia.org/wiki/File:Flying_over_the_midwest.jpg?uselang=cs </a:t>
            </a:r>
            <a:endParaRPr lang="cs-CZ"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71480"/>
            <a:ext cx="7686700" cy="2357454"/>
          </a:xfrm>
        </p:spPr>
        <p:txBody>
          <a:bodyPr>
            <a:normAutofit fontScale="85000" lnSpcReduction="20000"/>
          </a:bodyPr>
          <a:lstStyle/>
          <a:p>
            <a:r>
              <a:rPr lang="cs-CZ" sz="1900" dirty="0" err="1" smtClean="0"/>
              <a:t>The</a:t>
            </a:r>
            <a:r>
              <a:rPr lang="cs-CZ" sz="1900" dirty="0" smtClean="0"/>
              <a:t> Great </a:t>
            </a:r>
            <a:r>
              <a:rPr lang="cs-CZ" sz="1900" dirty="0" err="1" smtClean="0"/>
              <a:t>Lakes</a:t>
            </a:r>
            <a:r>
              <a:rPr lang="en-US" sz="1900" dirty="0" smtClean="0"/>
              <a:t> (Lakes Superior,  Michigan, Huron, Erie and Ontario) are found on the border between the USA and Canada and form the largest group of freshwater lakes on Earth.</a:t>
            </a:r>
          </a:p>
          <a:p>
            <a:endParaRPr lang="cs-CZ" sz="1900" dirty="0" smtClean="0"/>
          </a:p>
          <a:p>
            <a:pPr lvl="0"/>
            <a:r>
              <a:rPr lang="en-US" sz="1900" dirty="0" smtClean="0"/>
              <a:t>Chicago (nicknamed </a:t>
            </a:r>
            <a:r>
              <a:rPr lang="en-US" sz="1900" i="1" dirty="0" smtClean="0"/>
              <a:t>Windy City</a:t>
            </a:r>
            <a:r>
              <a:rPr lang="en-US" sz="1900" dirty="0" smtClean="0"/>
              <a:t>)</a:t>
            </a:r>
            <a:r>
              <a:rPr lang="en-US" sz="1900" i="1" dirty="0" smtClean="0"/>
              <a:t> </a:t>
            </a:r>
            <a:r>
              <a:rPr lang="en-US" sz="1900" dirty="0" smtClean="0"/>
              <a:t>is the third biggest city in the US. It is situated on the shores of Lake Michigan. Kraft Foods and Boeing are two companies based in the city. In Chicago there used to be the biggest community of Czech immigrants in the US. Prague is one of Chicago’s twin towns. Chicago’s Willis Tower (also known as Sears Tower) was the tallest building in the USA. </a:t>
            </a:r>
            <a:endParaRPr lang="cs-CZ" sz="1900" dirty="0" smtClean="0"/>
          </a:p>
          <a:p>
            <a:endParaRPr lang="cs-CZ" dirty="0"/>
          </a:p>
        </p:txBody>
      </p:sp>
      <p:pic>
        <p:nvPicPr>
          <p:cNvPr id="4" name="Picture 2" descr="File:Chicago sunrise 1.jpg"/>
          <p:cNvPicPr>
            <a:picLocks noChangeAspect="1" noChangeArrowheads="1"/>
          </p:cNvPicPr>
          <p:nvPr/>
        </p:nvPicPr>
        <p:blipFill>
          <a:blip r:embed="rId2"/>
          <a:srcRect/>
          <a:stretch>
            <a:fillRect/>
          </a:stretch>
        </p:blipFill>
        <p:spPr bwMode="auto">
          <a:xfrm>
            <a:off x="357158" y="3000373"/>
            <a:ext cx="8215370" cy="2608380"/>
          </a:xfrm>
          <a:prstGeom prst="rect">
            <a:avLst/>
          </a:prstGeom>
          <a:noFill/>
        </p:spPr>
      </p:pic>
      <p:sp>
        <p:nvSpPr>
          <p:cNvPr id="5" name="Obdélník 4"/>
          <p:cNvSpPr/>
          <p:nvPr/>
        </p:nvSpPr>
        <p:spPr>
          <a:xfrm>
            <a:off x="500034" y="6072206"/>
            <a:ext cx="7500990" cy="338554"/>
          </a:xfrm>
          <a:prstGeom prst="rect">
            <a:avLst/>
          </a:prstGeom>
        </p:spPr>
        <p:txBody>
          <a:bodyPr wrap="square">
            <a:spAutoFit/>
          </a:bodyPr>
          <a:lstStyle/>
          <a:p>
            <a:r>
              <a:rPr lang="cs-CZ" sz="800" dirty="0" smtClean="0"/>
              <a:t>SCHWEN, Daniel. Chicago </a:t>
            </a:r>
            <a:r>
              <a:rPr lang="cs-CZ" sz="800" dirty="0" err="1" smtClean="0"/>
              <a:t>sunrise</a:t>
            </a:r>
            <a:r>
              <a:rPr lang="cs-CZ" sz="800" dirty="0" smtClean="0"/>
              <a:t> 1.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http://commons.wikimedia.org/wiki/File:Chicago_sunrise_1.jpg </a:t>
            </a:r>
            <a:endParaRPr lang="cs-CZ" sz="8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The</a:t>
            </a:r>
            <a:r>
              <a:rPr lang="cs-CZ" dirty="0" smtClean="0"/>
              <a:t> </a:t>
            </a:r>
            <a:r>
              <a:rPr lang="cs-CZ" dirty="0" err="1" smtClean="0"/>
              <a:t>West</a:t>
            </a:r>
            <a:r>
              <a:rPr lang="cs-CZ" dirty="0" smtClean="0"/>
              <a:t>: </a:t>
            </a:r>
            <a:r>
              <a:rPr lang="en-US" dirty="0" smtClean="0"/>
              <a:t>The Northwest</a:t>
            </a:r>
            <a:endParaRPr lang="cs-CZ" dirty="0"/>
          </a:p>
        </p:txBody>
      </p:sp>
      <p:sp>
        <p:nvSpPr>
          <p:cNvPr id="3" name="Zástupný symbol pro obsah 2"/>
          <p:cNvSpPr>
            <a:spLocks noGrp="1"/>
          </p:cNvSpPr>
          <p:nvPr>
            <p:ph idx="1"/>
          </p:nvPr>
        </p:nvSpPr>
        <p:spPr>
          <a:xfrm>
            <a:off x="457200" y="1714488"/>
            <a:ext cx="7615262" cy="2857520"/>
          </a:xfrm>
        </p:spPr>
        <p:txBody>
          <a:bodyPr>
            <a:normAutofit/>
          </a:bodyPr>
          <a:lstStyle/>
          <a:p>
            <a:pPr marL="457200" indent="-457200">
              <a:buNone/>
            </a:pPr>
            <a:r>
              <a:rPr lang="en-US" sz="1600" dirty="0" smtClean="0"/>
              <a:t>The N</a:t>
            </a:r>
            <a:r>
              <a:rPr lang="cs-CZ" sz="1600" dirty="0" err="1" smtClean="0"/>
              <a:t>orthwest</a:t>
            </a:r>
            <a:r>
              <a:rPr lang="en-US" sz="1600" dirty="0" smtClean="0"/>
              <a:t> comprises Oregon, Washington, Idaho, Montana and Wyoming. </a:t>
            </a:r>
            <a:endParaRPr lang="cs-CZ" sz="1600" dirty="0" smtClean="0"/>
          </a:p>
          <a:p>
            <a:pPr>
              <a:buFont typeface="Arial" pitchFamily="34" charset="0"/>
              <a:buChar char="•"/>
            </a:pPr>
            <a:r>
              <a:rPr lang="en-US" sz="1600" dirty="0" smtClean="0"/>
              <a:t>The Northwest is identified with the</a:t>
            </a:r>
            <a:r>
              <a:rPr lang="cs-CZ" sz="1600" dirty="0" smtClean="0"/>
              <a:t> </a:t>
            </a:r>
            <a:r>
              <a:rPr lang="cs-CZ" sz="1600" dirty="0" err="1" smtClean="0"/>
              <a:t>Old</a:t>
            </a:r>
            <a:r>
              <a:rPr lang="cs-CZ" sz="1600" dirty="0" smtClean="0"/>
              <a:t> </a:t>
            </a:r>
            <a:r>
              <a:rPr lang="cs-CZ" sz="1600" dirty="0" err="1" smtClean="0"/>
              <a:t>West</a:t>
            </a:r>
            <a:r>
              <a:rPr lang="en-US" sz="1600" dirty="0" smtClean="0"/>
              <a:t>, a part of America’s folklore, a territory where people from the Midwest set in the second half of the XIX century looking for a new life or for gold (gold rush). The characteristic figure is that of the cowboy.</a:t>
            </a:r>
          </a:p>
          <a:p>
            <a:pPr lvl="0">
              <a:buFont typeface="Arial" pitchFamily="34" charset="0"/>
              <a:buChar char="•"/>
            </a:pPr>
            <a:r>
              <a:rPr lang="en-US" sz="1600" dirty="0" smtClean="0"/>
              <a:t>In this region the headquarters of some of the biggest American companies are situated, for example Microsoft, Nintendo of America, Amazon.com, Starbucks and Nike.</a:t>
            </a:r>
            <a:endParaRPr lang="cs-CZ" sz="1600" dirty="0" smtClean="0"/>
          </a:p>
          <a:p>
            <a:pPr>
              <a:buFont typeface="Arial" pitchFamily="34" charset="0"/>
              <a:buChar char="•"/>
            </a:pPr>
            <a:r>
              <a:rPr lang="en-US" sz="1600" dirty="0" smtClean="0"/>
              <a:t>The biggest city in the Northwest is </a:t>
            </a:r>
            <a:r>
              <a:rPr lang="cs-CZ" sz="1600" dirty="0" smtClean="0"/>
              <a:t>Seattle</a:t>
            </a:r>
            <a:r>
              <a:rPr lang="en-US" sz="1600" dirty="0" smtClean="0"/>
              <a:t>. It is a </a:t>
            </a:r>
            <a:r>
              <a:rPr lang="cs-CZ" sz="1600" dirty="0" smtClean="0"/>
              <a:t>cent</a:t>
            </a:r>
            <a:r>
              <a:rPr lang="en-US" sz="1600" dirty="0" smtClean="0"/>
              <a:t>re</a:t>
            </a:r>
            <a:r>
              <a:rPr lang="cs-CZ" sz="1600" dirty="0" smtClean="0"/>
              <a:t> </a:t>
            </a:r>
            <a:r>
              <a:rPr lang="cs-CZ" sz="1600" dirty="0" err="1" smtClean="0"/>
              <a:t>of</a:t>
            </a:r>
            <a:r>
              <a:rPr lang="cs-CZ" sz="1600" dirty="0" smtClean="0"/>
              <a:t> </a:t>
            </a:r>
            <a:r>
              <a:rPr lang="cs-CZ" sz="1600" dirty="0" err="1" smtClean="0"/>
              <a:t>trade</a:t>
            </a:r>
            <a:r>
              <a:rPr lang="cs-CZ" sz="1600" dirty="0" smtClean="0"/>
              <a:t> </a:t>
            </a:r>
            <a:r>
              <a:rPr lang="cs-CZ" sz="1600" dirty="0" err="1" smtClean="0"/>
              <a:t>with</a:t>
            </a:r>
            <a:r>
              <a:rPr lang="cs-CZ" sz="1600" dirty="0" smtClean="0"/>
              <a:t> </a:t>
            </a:r>
            <a:r>
              <a:rPr lang="cs-CZ" sz="1600" dirty="0" err="1" smtClean="0"/>
              <a:t>Asia</a:t>
            </a:r>
            <a:r>
              <a:rPr lang="en-US" sz="1600" dirty="0" smtClean="0"/>
              <a:t>. It is famous for its seafood.</a:t>
            </a:r>
          </a:p>
          <a:p>
            <a:pPr lvl="0">
              <a:buFont typeface="Arial" pitchFamily="34" charset="0"/>
              <a:buChar char="•"/>
            </a:pPr>
            <a:endParaRPr lang="cs-CZ" sz="1700" dirty="0" smtClean="0"/>
          </a:p>
          <a:p>
            <a:endParaRPr lang="cs-CZ" dirty="0"/>
          </a:p>
        </p:txBody>
      </p:sp>
      <p:pic>
        <p:nvPicPr>
          <p:cNvPr id="3074" name="Picture 2" descr="File:Seattle 7.jpg"/>
          <p:cNvPicPr>
            <a:picLocks noChangeAspect="1" noChangeArrowheads="1"/>
          </p:cNvPicPr>
          <p:nvPr/>
        </p:nvPicPr>
        <p:blipFill>
          <a:blip r:embed="rId2"/>
          <a:srcRect/>
          <a:stretch>
            <a:fillRect/>
          </a:stretch>
        </p:blipFill>
        <p:spPr bwMode="auto">
          <a:xfrm>
            <a:off x="571472" y="4598976"/>
            <a:ext cx="7834314" cy="1625621"/>
          </a:xfrm>
          <a:prstGeom prst="rect">
            <a:avLst/>
          </a:prstGeom>
          <a:noFill/>
        </p:spPr>
      </p:pic>
      <p:sp>
        <p:nvSpPr>
          <p:cNvPr id="5" name="Obdélník 4"/>
          <p:cNvSpPr/>
          <p:nvPr/>
        </p:nvSpPr>
        <p:spPr>
          <a:xfrm>
            <a:off x="571472" y="6286520"/>
            <a:ext cx="7572428" cy="338554"/>
          </a:xfrm>
          <a:prstGeom prst="rect">
            <a:avLst/>
          </a:prstGeom>
        </p:spPr>
        <p:txBody>
          <a:bodyPr wrap="square">
            <a:spAutoFit/>
          </a:bodyPr>
          <a:lstStyle/>
          <a:p>
            <a:r>
              <a:rPr lang="cs-CZ" sz="800" dirty="0" smtClean="0"/>
              <a:t>SCHWEN, Daniel. Seattle 7.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http://commons.wikimedia.org/wiki/File:Seattle_7.jpg </a:t>
            </a:r>
            <a:endParaRPr lang="cs-CZ" sz="8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857752" y="214290"/>
            <a:ext cx="3286148" cy="3643338"/>
          </a:xfrm>
        </p:spPr>
        <p:txBody>
          <a:bodyPr>
            <a:noAutofit/>
          </a:bodyPr>
          <a:lstStyle/>
          <a:p>
            <a:pPr lvl="0"/>
            <a:r>
              <a:rPr lang="en-US" sz="1500" dirty="0" smtClean="0"/>
              <a:t>The landscape of this region is </a:t>
            </a:r>
            <a:r>
              <a:rPr lang="en-US" sz="1500" dirty="0" err="1" smtClean="0"/>
              <a:t>characterised</a:t>
            </a:r>
            <a:r>
              <a:rPr lang="en-US" sz="1500" dirty="0" smtClean="0"/>
              <a:t> by </a:t>
            </a:r>
            <a:r>
              <a:rPr lang="cs-CZ" sz="1500" dirty="0" err="1" smtClean="0"/>
              <a:t>mountain</a:t>
            </a:r>
            <a:r>
              <a:rPr lang="cs-CZ" sz="1500" dirty="0" smtClean="0"/>
              <a:t> </a:t>
            </a:r>
            <a:r>
              <a:rPr lang="cs-CZ" sz="1500" dirty="0" err="1" smtClean="0"/>
              <a:t>peaks</a:t>
            </a:r>
            <a:r>
              <a:rPr lang="cs-CZ" sz="1500" dirty="0" smtClean="0"/>
              <a:t>, </a:t>
            </a:r>
            <a:r>
              <a:rPr lang="cs-CZ" sz="1500" dirty="0" err="1" smtClean="0"/>
              <a:t>beautiful</a:t>
            </a:r>
            <a:r>
              <a:rPr lang="cs-CZ" sz="1500" dirty="0" smtClean="0"/>
              <a:t> pine </a:t>
            </a:r>
            <a:r>
              <a:rPr lang="cs-CZ" sz="1500" dirty="0" err="1" smtClean="0"/>
              <a:t>forests</a:t>
            </a:r>
            <a:r>
              <a:rPr lang="en-US" sz="1500" dirty="0" smtClean="0"/>
              <a:t>, rolling grassland and</a:t>
            </a:r>
            <a:r>
              <a:rPr lang="cs-CZ" sz="1500" dirty="0" smtClean="0"/>
              <a:t> </a:t>
            </a:r>
            <a:r>
              <a:rPr lang="cs-CZ" sz="1500" dirty="0" err="1" smtClean="0"/>
              <a:t>clear</a:t>
            </a:r>
            <a:r>
              <a:rPr lang="cs-CZ" sz="1500" dirty="0" smtClean="0"/>
              <a:t> </a:t>
            </a:r>
            <a:r>
              <a:rPr lang="cs-CZ" sz="1500" dirty="0" err="1" smtClean="0"/>
              <a:t>blue</a:t>
            </a:r>
            <a:r>
              <a:rPr lang="cs-CZ" sz="1500" dirty="0" smtClean="0"/>
              <a:t> </a:t>
            </a:r>
            <a:r>
              <a:rPr lang="cs-CZ" sz="1500" dirty="0" err="1" smtClean="0"/>
              <a:t>lakes</a:t>
            </a:r>
            <a:r>
              <a:rPr lang="en-US" sz="1500" dirty="0" smtClean="0"/>
              <a:t>.</a:t>
            </a:r>
          </a:p>
          <a:p>
            <a:r>
              <a:rPr lang="en-US" sz="1500" dirty="0" smtClean="0"/>
              <a:t>The Yellowstone NP is considered the first national park in the world. </a:t>
            </a:r>
            <a:r>
              <a:rPr lang="cs-CZ" sz="1500" dirty="0" smtClean="0"/>
              <a:t>G</a:t>
            </a:r>
            <a:r>
              <a:rPr lang="en-US" sz="1500" dirty="0" err="1" smtClean="0"/>
              <a:t>rizzly</a:t>
            </a:r>
            <a:r>
              <a:rPr lang="en-US" sz="1500" dirty="0" smtClean="0"/>
              <a:t> bears, elks, wolves and free-ranging </a:t>
            </a:r>
            <a:r>
              <a:rPr lang="en-US" sz="1500" dirty="0" err="1" smtClean="0"/>
              <a:t>bisons</a:t>
            </a:r>
            <a:r>
              <a:rPr lang="cs-CZ" sz="1500" dirty="0" smtClean="0"/>
              <a:t> live </a:t>
            </a:r>
            <a:r>
              <a:rPr lang="cs-CZ" sz="1500" dirty="0" err="1" smtClean="0"/>
              <a:t>here</a:t>
            </a:r>
            <a:r>
              <a:rPr lang="en-US" sz="1500" dirty="0" smtClean="0"/>
              <a:t>. The most knows features of the park are </a:t>
            </a:r>
            <a:r>
              <a:rPr lang="cs-CZ" sz="1500" dirty="0" err="1" smtClean="0"/>
              <a:t>Old</a:t>
            </a:r>
            <a:r>
              <a:rPr lang="cs-CZ" sz="1500" dirty="0" smtClean="0"/>
              <a:t> </a:t>
            </a:r>
            <a:r>
              <a:rPr lang="cs-CZ" sz="1500" dirty="0" err="1" smtClean="0"/>
              <a:t>Faithful</a:t>
            </a:r>
            <a:r>
              <a:rPr lang="cs-CZ" sz="1500" dirty="0" smtClean="0"/>
              <a:t> </a:t>
            </a:r>
            <a:r>
              <a:rPr lang="cs-CZ" sz="1500" dirty="0" err="1" smtClean="0"/>
              <a:t>Geyser</a:t>
            </a:r>
            <a:r>
              <a:rPr lang="en-US" sz="1500" dirty="0" smtClean="0"/>
              <a:t>, the </a:t>
            </a:r>
            <a:r>
              <a:rPr lang="cs-CZ" sz="1500" dirty="0" smtClean="0"/>
              <a:t>Grand </a:t>
            </a:r>
            <a:r>
              <a:rPr lang="cs-CZ" sz="1500" dirty="0" err="1" smtClean="0"/>
              <a:t>Canyon</a:t>
            </a:r>
            <a:r>
              <a:rPr lang="cs-CZ" sz="1500" dirty="0" smtClean="0"/>
              <a:t> </a:t>
            </a:r>
            <a:r>
              <a:rPr lang="cs-CZ" sz="1500" dirty="0" err="1" smtClean="0"/>
              <a:t>of</a:t>
            </a:r>
            <a:r>
              <a:rPr lang="cs-CZ" sz="1500" dirty="0" smtClean="0"/>
              <a:t> </a:t>
            </a:r>
            <a:r>
              <a:rPr lang="cs-CZ" sz="1500" dirty="0" err="1" smtClean="0"/>
              <a:t>Yellowstone</a:t>
            </a:r>
            <a:r>
              <a:rPr lang="en-US" sz="1500" dirty="0" smtClean="0"/>
              <a:t> and the Yellowstone Caldera, a </a:t>
            </a:r>
            <a:r>
              <a:rPr lang="en-US" sz="1500" dirty="0" err="1" smtClean="0"/>
              <a:t>supervolcano</a:t>
            </a:r>
            <a:r>
              <a:rPr lang="en-US" sz="1500" dirty="0" smtClean="0"/>
              <a:t>.</a:t>
            </a:r>
            <a:endParaRPr lang="cs-CZ" sz="1500" dirty="0" smtClean="0"/>
          </a:p>
        </p:txBody>
      </p:sp>
      <p:pic>
        <p:nvPicPr>
          <p:cNvPr id="32770" name="Picture 2" descr="File:Bison near a hot spring in Yellowstone.JPG"/>
          <p:cNvPicPr>
            <a:picLocks noChangeAspect="1" noChangeArrowheads="1"/>
          </p:cNvPicPr>
          <p:nvPr/>
        </p:nvPicPr>
        <p:blipFill>
          <a:blip r:embed="rId2"/>
          <a:srcRect/>
          <a:stretch>
            <a:fillRect/>
          </a:stretch>
        </p:blipFill>
        <p:spPr bwMode="auto">
          <a:xfrm>
            <a:off x="4074580" y="3857628"/>
            <a:ext cx="4283634" cy="2891454"/>
          </a:xfrm>
          <a:prstGeom prst="rect">
            <a:avLst/>
          </a:prstGeom>
          <a:noFill/>
        </p:spPr>
      </p:pic>
      <p:sp>
        <p:nvSpPr>
          <p:cNvPr id="5" name="Obdélník 4"/>
          <p:cNvSpPr/>
          <p:nvPr/>
        </p:nvSpPr>
        <p:spPr>
          <a:xfrm>
            <a:off x="1142976" y="5857892"/>
            <a:ext cx="2928958" cy="830997"/>
          </a:xfrm>
          <a:prstGeom prst="rect">
            <a:avLst/>
          </a:prstGeom>
        </p:spPr>
        <p:txBody>
          <a:bodyPr wrap="square">
            <a:spAutoFit/>
          </a:bodyPr>
          <a:lstStyle/>
          <a:p>
            <a:r>
              <a:rPr lang="cs-CZ" sz="800" dirty="0" smtClean="0"/>
              <a:t>MAYER, Daniel. </a:t>
            </a:r>
            <a:r>
              <a:rPr lang="cs-CZ" sz="800" dirty="0" err="1" smtClean="0"/>
              <a:t>Bison</a:t>
            </a:r>
            <a:r>
              <a:rPr lang="cs-CZ" sz="800" dirty="0" smtClean="0"/>
              <a:t> </a:t>
            </a:r>
            <a:r>
              <a:rPr lang="cs-CZ" sz="800" dirty="0" err="1" smtClean="0"/>
              <a:t>near</a:t>
            </a:r>
            <a:r>
              <a:rPr lang="cs-CZ" sz="800" dirty="0" smtClean="0"/>
              <a:t> a </a:t>
            </a:r>
            <a:r>
              <a:rPr lang="cs-CZ" sz="800" dirty="0" err="1" smtClean="0"/>
              <a:t>hot</a:t>
            </a:r>
            <a:r>
              <a:rPr lang="cs-CZ" sz="800" dirty="0" smtClean="0"/>
              <a:t> </a:t>
            </a:r>
            <a:r>
              <a:rPr lang="cs-CZ" sz="800" dirty="0" err="1" smtClean="0"/>
              <a:t>spring</a:t>
            </a:r>
            <a:r>
              <a:rPr lang="cs-CZ" sz="800" dirty="0" smtClean="0"/>
              <a:t> in </a:t>
            </a:r>
            <a:r>
              <a:rPr lang="cs-CZ" sz="800" dirty="0" err="1" smtClean="0"/>
              <a:t>Yellowstone</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http://en.wikipedia.org/wiki/File:Bison_near_a_hot_spring_in_Yellowstone.JPG </a:t>
            </a:r>
            <a:endParaRPr lang="cs-CZ" sz="800" dirty="0"/>
          </a:p>
        </p:txBody>
      </p:sp>
      <p:pic>
        <p:nvPicPr>
          <p:cNvPr id="32774" name="Picture 6" descr="File:Yellowstone River in Hayden Valley.jpg"/>
          <p:cNvPicPr>
            <a:picLocks noChangeAspect="1" noChangeArrowheads="1"/>
          </p:cNvPicPr>
          <p:nvPr/>
        </p:nvPicPr>
        <p:blipFill>
          <a:blip r:embed="rId3"/>
          <a:srcRect/>
          <a:stretch>
            <a:fillRect/>
          </a:stretch>
        </p:blipFill>
        <p:spPr bwMode="auto">
          <a:xfrm>
            <a:off x="214282" y="142852"/>
            <a:ext cx="4643470" cy="3058886"/>
          </a:xfrm>
          <a:prstGeom prst="rect">
            <a:avLst/>
          </a:prstGeom>
          <a:noFill/>
        </p:spPr>
      </p:pic>
      <p:sp>
        <p:nvSpPr>
          <p:cNvPr id="8" name="Obdélník 7"/>
          <p:cNvSpPr/>
          <p:nvPr/>
        </p:nvSpPr>
        <p:spPr>
          <a:xfrm>
            <a:off x="214282" y="3214686"/>
            <a:ext cx="3286148" cy="707886"/>
          </a:xfrm>
          <a:prstGeom prst="rect">
            <a:avLst/>
          </a:prstGeom>
        </p:spPr>
        <p:txBody>
          <a:bodyPr wrap="square">
            <a:spAutoFit/>
          </a:bodyPr>
          <a:lstStyle/>
          <a:p>
            <a:r>
              <a:rPr lang="cs-CZ" sz="800" dirty="0" smtClean="0"/>
              <a:t>AUSTIN, </a:t>
            </a:r>
            <a:r>
              <a:rPr lang="cs-CZ" sz="800" dirty="0" err="1" smtClean="0"/>
              <a:t>Ed</a:t>
            </a:r>
            <a:r>
              <a:rPr lang="cs-CZ" sz="800" dirty="0" smtClean="0"/>
              <a:t> a </a:t>
            </a:r>
            <a:r>
              <a:rPr lang="cs-CZ" sz="800" dirty="0" err="1" smtClean="0"/>
              <a:t>Herb</a:t>
            </a:r>
            <a:r>
              <a:rPr lang="cs-CZ" sz="800" dirty="0" smtClean="0"/>
              <a:t> JONES. </a:t>
            </a:r>
            <a:r>
              <a:rPr lang="cs-CZ" sz="800" dirty="0" err="1" smtClean="0"/>
              <a:t>Yellowstone</a:t>
            </a:r>
            <a:r>
              <a:rPr lang="cs-CZ" sz="800" dirty="0" smtClean="0"/>
              <a:t> </a:t>
            </a:r>
            <a:r>
              <a:rPr lang="cs-CZ" sz="800" dirty="0" err="1" smtClean="0"/>
              <a:t>River</a:t>
            </a:r>
            <a:r>
              <a:rPr lang="cs-CZ" sz="800" dirty="0" smtClean="0"/>
              <a:t> in </a:t>
            </a:r>
            <a:r>
              <a:rPr lang="cs-CZ" sz="800" dirty="0" err="1" smtClean="0"/>
              <a:t>Hayden</a:t>
            </a:r>
            <a:r>
              <a:rPr lang="cs-CZ" sz="800" dirty="0" smtClean="0"/>
              <a:t> </a:t>
            </a:r>
            <a:r>
              <a:rPr lang="cs-CZ" sz="800" dirty="0" err="1" smtClean="0"/>
              <a:t>Valley</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http://en.wikipedia.org/wiki/File:Yellowstone_River_in_Hayden_Valley.jpg </a:t>
            </a:r>
            <a:endParaRPr lang="cs-CZ" sz="8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758138" cy="796908"/>
          </a:xfrm>
        </p:spPr>
        <p:txBody>
          <a:bodyPr>
            <a:normAutofit/>
          </a:bodyPr>
          <a:lstStyle/>
          <a:p>
            <a:r>
              <a:rPr lang="cs-CZ" dirty="0" err="1" smtClean="0"/>
              <a:t>The</a:t>
            </a:r>
            <a:r>
              <a:rPr lang="cs-CZ" dirty="0" smtClean="0"/>
              <a:t> </a:t>
            </a:r>
            <a:r>
              <a:rPr lang="cs-CZ" dirty="0" err="1" smtClean="0"/>
              <a:t>West</a:t>
            </a:r>
            <a:r>
              <a:rPr lang="cs-CZ" dirty="0" smtClean="0"/>
              <a:t>: </a:t>
            </a:r>
            <a:r>
              <a:rPr lang="en-US" dirty="0" smtClean="0"/>
              <a:t>The Southwest</a:t>
            </a:r>
            <a:endParaRPr lang="cs-CZ" dirty="0"/>
          </a:p>
        </p:txBody>
      </p:sp>
      <p:sp>
        <p:nvSpPr>
          <p:cNvPr id="3" name="Zástupný symbol pro obsah 2"/>
          <p:cNvSpPr>
            <a:spLocks noGrp="1"/>
          </p:cNvSpPr>
          <p:nvPr>
            <p:ph idx="1"/>
          </p:nvPr>
        </p:nvSpPr>
        <p:spPr>
          <a:xfrm>
            <a:off x="357158" y="1285860"/>
            <a:ext cx="3071834" cy="4714908"/>
          </a:xfrm>
        </p:spPr>
        <p:txBody>
          <a:bodyPr>
            <a:normAutofit fontScale="77500" lnSpcReduction="20000"/>
          </a:bodyPr>
          <a:lstStyle/>
          <a:p>
            <a:pPr marL="457200" indent="-457200">
              <a:buNone/>
            </a:pPr>
            <a:r>
              <a:rPr lang="en-US" sz="2100" dirty="0" smtClean="0"/>
              <a:t>The Southwest</a:t>
            </a:r>
            <a:endParaRPr lang="cs-CZ" sz="2100" dirty="0" smtClean="0"/>
          </a:p>
          <a:p>
            <a:pPr marL="457200" indent="-457200">
              <a:buNone/>
            </a:pPr>
            <a:endParaRPr lang="cs-CZ" sz="2100" dirty="0" smtClean="0"/>
          </a:p>
          <a:p>
            <a:pPr>
              <a:buFont typeface="Arial" pitchFamily="34" charset="0"/>
              <a:buChar char="•"/>
            </a:pPr>
            <a:r>
              <a:rPr lang="cs-CZ" sz="2100" dirty="0" err="1" smtClean="0"/>
              <a:t>Spanish</a:t>
            </a:r>
            <a:r>
              <a:rPr lang="cs-CZ" sz="2100" dirty="0" smtClean="0"/>
              <a:t> </a:t>
            </a:r>
            <a:r>
              <a:rPr lang="cs-CZ" sz="2100" dirty="0" err="1" smtClean="0"/>
              <a:t>and</a:t>
            </a:r>
            <a:r>
              <a:rPr lang="cs-CZ" sz="2100" dirty="0" smtClean="0"/>
              <a:t> </a:t>
            </a:r>
            <a:r>
              <a:rPr lang="cs-CZ" sz="2100" dirty="0" err="1" smtClean="0"/>
              <a:t>Mexican</a:t>
            </a:r>
            <a:r>
              <a:rPr lang="cs-CZ" sz="2100" dirty="0" smtClean="0"/>
              <a:t> influence</a:t>
            </a:r>
            <a:r>
              <a:rPr lang="en-US" sz="2100" dirty="0" smtClean="0"/>
              <a:t> can be noticed in the cuisine of this region. Burritos, tacos and the drink tequila are very popular here</a:t>
            </a:r>
            <a:r>
              <a:rPr lang="cs-CZ" sz="2100" dirty="0" smtClean="0"/>
              <a:t>.</a:t>
            </a:r>
          </a:p>
          <a:p>
            <a:pPr>
              <a:buFont typeface="Arial" pitchFamily="34" charset="0"/>
              <a:buChar char="•"/>
            </a:pPr>
            <a:endParaRPr lang="cs-CZ" sz="2100" dirty="0" smtClean="0"/>
          </a:p>
          <a:p>
            <a:pPr>
              <a:buFont typeface="Arial" pitchFamily="34" charset="0"/>
              <a:buChar char="•"/>
            </a:pPr>
            <a:r>
              <a:rPr lang="en-US" sz="2100" dirty="0" smtClean="0"/>
              <a:t>Native American tribes such as the Hopi and the Navaho live here.</a:t>
            </a:r>
            <a:endParaRPr lang="cs-CZ" sz="2100" dirty="0" smtClean="0"/>
          </a:p>
          <a:p>
            <a:pPr>
              <a:buNone/>
            </a:pPr>
            <a:endParaRPr lang="cs-CZ" sz="2100" dirty="0" smtClean="0"/>
          </a:p>
          <a:p>
            <a:pPr>
              <a:buNone/>
            </a:pPr>
            <a:endParaRPr lang="en-US" sz="2100" dirty="0" smtClean="0"/>
          </a:p>
          <a:p>
            <a:pPr lvl="0">
              <a:buFont typeface="Arial" pitchFamily="34" charset="0"/>
              <a:buChar char="•"/>
            </a:pPr>
            <a:r>
              <a:rPr lang="en-US" sz="2100" dirty="0" smtClean="0"/>
              <a:t>Most of the land is</a:t>
            </a:r>
            <a:r>
              <a:rPr lang="cs-CZ" sz="2100" dirty="0" smtClean="0"/>
              <a:t> desert</a:t>
            </a:r>
            <a:r>
              <a:rPr lang="en-US" sz="2100" dirty="0" smtClean="0"/>
              <a:t>.</a:t>
            </a:r>
            <a:endParaRPr lang="cs-CZ" sz="2100" dirty="0" smtClean="0"/>
          </a:p>
          <a:p>
            <a:pPr lvl="0">
              <a:buFont typeface="Arial" pitchFamily="34" charset="0"/>
              <a:buChar char="•"/>
            </a:pPr>
            <a:r>
              <a:rPr lang="en-US" sz="2100" dirty="0" smtClean="0"/>
              <a:t>The Death Valley NP is the hottest and driest of the national parks in the United States.</a:t>
            </a:r>
            <a:endParaRPr lang="cs-CZ" sz="2100" dirty="0" smtClean="0"/>
          </a:p>
          <a:p>
            <a:endParaRPr lang="cs-CZ" dirty="0"/>
          </a:p>
        </p:txBody>
      </p:sp>
      <p:pic>
        <p:nvPicPr>
          <p:cNvPr id="6146" name="Picture 2" descr="File:Mmm...tacos (4546245563).jpg"/>
          <p:cNvPicPr>
            <a:picLocks noChangeAspect="1" noChangeArrowheads="1"/>
          </p:cNvPicPr>
          <p:nvPr/>
        </p:nvPicPr>
        <p:blipFill>
          <a:blip r:embed="rId3"/>
          <a:srcRect/>
          <a:stretch>
            <a:fillRect/>
          </a:stretch>
        </p:blipFill>
        <p:spPr bwMode="auto">
          <a:xfrm>
            <a:off x="3857620" y="1214422"/>
            <a:ext cx="3643338" cy="2422821"/>
          </a:xfrm>
          <a:prstGeom prst="rect">
            <a:avLst/>
          </a:prstGeom>
          <a:noFill/>
        </p:spPr>
      </p:pic>
      <p:sp>
        <p:nvSpPr>
          <p:cNvPr id="7" name="Obdélník 6"/>
          <p:cNvSpPr/>
          <p:nvPr/>
        </p:nvSpPr>
        <p:spPr>
          <a:xfrm>
            <a:off x="3643306" y="3643314"/>
            <a:ext cx="4143404" cy="461665"/>
          </a:xfrm>
          <a:prstGeom prst="rect">
            <a:avLst/>
          </a:prstGeom>
        </p:spPr>
        <p:txBody>
          <a:bodyPr wrap="square">
            <a:spAutoFit/>
          </a:bodyPr>
          <a:lstStyle/>
          <a:p>
            <a:r>
              <a:rPr lang="cs-CZ" sz="800" dirty="0" smtClean="0"/>
              <a:t>JEFFREYW. </a:t>
            </a:r>
            <a:r>
              <a:rPr lang="cs-CZ" sz="800" dirty="0" err="1" smtClean="0"/>
              <a:t>Mmm</a:t>
            </a:r>
            <a:r>
              <a:rPr lang="cs-CZ" sz="800" dirty="0" smtClean="0"/>
              <a:t>...</a:t>
            </a:r>
            <a:r>
              <a:rPr lang="cs-CZ" sz="800" dirty="0" err="1" smtClean="0"/>
              <a:t>tacos</a:t>
            </a:r>
            <a:r>
              <a:rPr lang="cs-CZ" sz="800" dirty="0" smtClean="0"/>
              <a:t> (4546245563).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2013-09-11]. Dostupné z: http://commons.wikimedia.org/wiki/File:Mmm...tacos_(4546245563).jpg?uselang=cs </a:t>
            </a:r>
            <a:endParaRPr lang="cs-CZ" sz="800" dirty="0"/>
          </a:p>
        </p:txBody>
      </p:sp>
      <p:pic>
        <p:nvPicPr>
          <p:cNvPr id="6150" name="Picture 6" descr="File:Zabriskie Point-Death Valley NP-Kalifornien.jpg"/>
          <p:cNvPicPr>
            <a:picLocks noChangeAspect="1" noChangeArrowheads="1"/>
          </p:cNvPicPr>
          <p:nvPr/>
        </p:nvPicPr>
        <p:blipFill>
          <a:blip r:embed="rId4"/>
          <a:srcRect/>
          <a:stretch>
            <a:fillRect/>
          </a:stretch>
        </p:blipFill>
        <p:spPr bwMode="auto">
          <a:xfrm>
            <a:off x="3500430" y="4143380"/>
            <a:ext cx="5286412" cy="2596950"/>
          </a:xfrm>
          <a:prstGeom prst="rect">
            <a:avLst/>
          </a:prstGeom>
          <a:noFill/>
        </p:spPr>
      </p:pic>
      <p:sp>
        <p:nvSpPr>
          <p:cNvPr id="10" name="Obdélník 9"/>
          <p:cNvSpPr/>
          <p:nvPr/>
        </p:nvSpPr>
        <p:spPr>
          <a:xfrm>
            <a:off x="142844" y="6000768"/>
            <a:ext cx="3357586" cy="707886"/>
          </a:xfrm>
          <a:prstGeom prst="rect">
            <a:avLst/>
          </a:prstGeom>
        </p:spPr>
        <p:txBody>
          <a:bodyPr wrap="square">
            <a:spAutoFit/>
          </a:bodyPr>
          <a:lstStyle/>
          <a:p>
            <a:r>
              <a:rPr lang="cs-CZ" sz="800" dirty="0" smtClean="0"/>
              <a:t>TOBIAS, Alt (</a:t>
            </a:r>
            <a:r>
              <a:rPr lang="cs-CZ" sz="800" dirty="0" err="1" smtClean="0"/>
              <a:t>Tobi</a:t>
            </a:r>
            <a:r>
              <a:rPr lang="cs-CZ" sz="800" dirty="0" smtClean="0"/>
              <a:t> 87). </a:t>
            </a:r>
            <a:r>
              <a:rPr lang="cs-CZ" sz="800" dirty="0" err="1" smtClean="0"/>
              <a:t>Zabriskie</a:t>
            </a:r>
            <a:r>
              <a:rPr lang="cs-CZ" sz="800" dirty="0" smtClean="0"/>
              <a:t> Point-</a:t>
            </a:r>
            <a:r>
              <a:rPr lang="cs-CZ" sz="800" dirty="0" err="1" smtClean="0"/>
              <a:t>Death</a:t>
            </a:r>
            <a:r>
              <a:rPr lang="cs-CZ" sz="800" dirty="0" smtClean="0"/>
              <a:t> </a:t>
            </a:r>
            <a:r>
              <a:rPr lang="cs-CZ" sz="800" dirty="0" err="1" smtClean="0"/>
              <a:t>Valley</a:t>
            </a:r>
            <a:r>
              <a:rPr lang="cs-CZ" sz="800" dirty="0" smtClean="0"/>
              <a:t> NP-</a:t>
            </a:r>
            <a:r>
              <a:rPr lang="cs-CZ" sz="800" dirty="0" err="1" smtClean="0"/>
              <a:t>Kalifornien</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2013-09-11]. Dostupné z: http://commons.wikimedia.org/wiki/File:Zabriskie_Point-Death_Valley_NP-Kalifornien.jpg?uselang=cs </a:t>
            </a:r>
            <a:endParaRPr lang="cs-CZ" sz="8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428604"/>
            <a:ext cx="3071834" cy="3143272"/>
          </a:xfrm>
        </p:spPr>
        <p:txBody>
          <a:bodyPr>
            <a:normAutofit fontScale="55000" lnSpcReduction="20000"/>
          </a:bodyPr>
          <a:lstStyle/>
          <a:p>
            <a:pPr lvl="0"/>
            <a:r>
              <a:rPr lang="cs-CZ" sz="2900" dirty="0" err="1" smtClean="0"/>
              <a:t>The</a:t>
            </a:r>
            <a:r>
              <a:rPr lang="cs-CZ" sz="2900" dirty="0" smtClean="0"/>
              <a:t> Grand </a:t>
            </a:r>
            <a:r>
              <a:rPr lang="cs-CZ" sz="2900" dirty="0" err="1" smtClean="0"/>
              <a:t>Canyon</a:t>
            </a:r>
            <a:r>
              <a:rPr lang="cs-CZ" sz="2900" dirty="0" smtClean="0"/>
              <a:t> N</a:t>
            </a:r>
            <a:r>
              <a:rPr lang="en-US" sz="2900" dirty="0" smtClean="0"/>
              <a:t>P is probably the most famous American national park. It is about 440 km long and it reaches a depth of 1,800 </a:t>
            </a:r>
            <a:r>
              <a:rPr lang="en-US" sz="2900" dirty="0" err="1" smtClean="0"/>
              <a:t>metres</a:t>
            </a:r>
            <a:r>
              <a:rPr lang="en-US" sz="2900" dirty="0" smtClean="0"/>
              <a:t>.</a:t>
            </a:r>
            <a:endParaRPr lang="cs-CZ" sz="2900" dirty="0" smtClean="0"/>
          </a:p>
          <a:p>
            <a:pPr lvl="0">
              <a:buNone/>
            </a:pPr>
            <a:endParaRPr lang="cs-CZ" sz="2900" dirty="0" smtClean="0"/>
          </a:p>
          <a:p>
            <a:r>
              <a:rPr lang="cs-CZ" sz="2900" dirty="0" smtClean="0"/>
              <a:t>Monument </a:t>
            </a:r>
            <a:r>
              <a:rPr lang="cs-CZ" sz="2900" dirty="0" err="1" smtClean="0"/>
              <a:t>Valley</a:t>
            </a:r>
            <a:r>
              <a:rPr lang="cs-CZ" sz="2900" dirty="0" smtClean="0"/>
              <a:t>, part </a:t>
            </a:r>
            <a:r>
              <a:rPr lang="cs-CZ" sz="2900" dirty="0" err="1" smtClean="0"/>
              <a:t>of</a:t>
            </a:r>
            <a:r>
              <a:rPr lang="cs-CZ" sz="2900" dirty="0" smtClean="0"/>
              <a:t> </a:t>
            </a:r>
            <a:r>
              <a:rPr lang="cs-CZ" sz="2900" dirty="0" err="1" smtClean="0"/>
              <a:t>the</a:t>
            </a:r>
            <a:r>
              <a:rPr lang="cs-CZ" sz="2900" dirty="0" smtClean="0"/>
              <a:t> Colorado </a:t>
            </a:r>
            <a:r>
              <a:rPr lang="cs-CZ" sz="2900" dirty="0" err="1" smtClean="0"/>
              <a:t>Plateau</a:t>
            </a:r>
            <a:r>
              <a:rPr lang="cs-CZ" sz="2900" dirty="0" smtClean="0"/>
              <a:t>, </a:t>
            </a:r>
            <a:r>
              <a:rPr lang="cs-CZ" sz="2900" dirty="0" err="1" smtClean="0"/>
              <a:t>is</a:t>
            </a:r>
            <a:r>
              <a:rPr lang="cs-CZ" sz="2900" dirty="0" smtClean="0"/>
              <a:t> a desert </a:t>
            </a:r>
            <a:r>
              <a:rPr lang="cs-CZ" sz="2900" dirty="0" err="1" smtClean="0"/>
              <a:t>valley</a:t>
            </a:r>
            <a:r>
              <a:rPr lang="cs-CZ" sz="2900" dirty="0" smtClean="0"/>
              <a:t> </a:t>
            </a:r>
            <a:r>
              <a:rPr lang="cs-CZ" sz="2900" dirty="0" err="1" smtClean="0"/>
              <a:t>about</a:t>
            </a:r>
            <a:r>
              <a:rPr lang="cs-CZ" sz="2900" dirty="0" smtClean="0"/>
              <a:t> 1,500 to 1,800 m </a:t>
            </a:r>
            <a:r>
              <a:rPr lang="cs-CZ" sz="2900" dirty="0" err="1" smtClean="0"/>
              <a:t>above</a:t>
            </a:r>
            <a:r>
              <a:rPr lang="cs-CZ" sz="2900" dirty="0" smtClean="0"/>
              <a:t> </a:t>
            </a:r>
            <a:r>
              <a:rPr lang="cs-CZ" sz="2900" dirty="0" err="1" smtClean="0"/>
              <a:t>sea</a:t>
            </a:r>
            <a:r>
              <a:rPr lang="cs-CZ" sz="2900" dirty="0" smtClean="0"/>
              <a:t> </a:t>
            </a:r>
            <a:r>
              <a:rPr lang="cs-CZ" sz="2900" dirty="0" err="1" smtClean="0"/>
              <a:t>level</a:t>
            </a:r>
            <a:r>
              <a:rPr lang="cs-CZ" sz="2900" dirty="0" smtClean="0"/>
              <a:t>. </a:t>
            </a:r>
            <a:r>
              <a:rPr lang="cs-CZ" sz="2900" dirty="0" err="1" smtClean="0"/>
              <a:t>Here</a:t>
            </a:r>
            <a:r>
              <a:rPr lang="cs-CZ" sz="2900" dirty="0" smtClean="0"/>
              <a:t> </a:t>
            </a:r>
            <a:r>
              <a:rPr lang="cs-CZ" sz="2900" dirty="0" err="1" smtClean="0"/>
              <a:t>the</a:t>
            </a:r>
            <a:r>
              <a:rPr lang="cs-CZ" sz="2900" dirty="0" smtClean="0"/>
              <a:t> </a:t>
            </a:r>
            <a:r>
              <a:rPr lang="cs-CZ" sz="2900" dirty="0" err="1" smtClean="0"/>
              <a:t>legendary</a:t>
            </a:r>
            <a:r>
              <a:rPr lang="cs-CZ" sz="2900" dirty="0" smtClean="0"/>
              <a:t> </a:t>
            </a:r>
            <a:r>
              <a:rPr lang="cs-CZ" sz="2900" dirty="0" err="1" smtClean="0"/>
              <a:t>serial</a:t>
            </a:r>
            <a:r>
              <a:rPr lang="cs-CZ" sz="2900" dirty="0" smtClean="0"/>
              <a:t> </a:t>
            </a:r>
            <a:r>
              <a:rPr lang="cs-CZ" sz="2900" dirty="0" err="1" smtClean="0"/>
              <a:t>films</a:t>
            </a:r>
            <a:r>
              <a:rPr lang="cs-CZ" sz="2900" dirty="0" smtClean="0"/>
              <a:t> </a:t>
            </a:r>
            <a:r>
              <a:rPr lang="cs-CZ" sz="2900" i="1" dirty="0" err="1" smtClean="0"/>
              <a:t>Winnetou</a:t>
            </a:r>
            <a:r>
              <a:rPr lang="cs-CZ" sz="2900" i="1" dirty="0" smtClean="0"/>
              <a:t> </a:t>
            </a:r>
            <a:r>
              <a:rPr lang="cs-CZ" sz="2900" dirty="0" err="1" smtClean="0"/>
              <a:t>were</a:t>
            </a:r>
            <a:r>
              <a:rPr lang="cs-CZ" sz="2900" dirty="0" smtClean="0"/>
              <a:t> </a:t>
            </a:r>
            <a:r>
              <a:rPr lang="cs-CZ" sz="2900" dirty="0" err="1" smtClean="0"/>
              <a:t>filmed</a:t>
            </a:r>
            <a:r>
              <a:rPr lang="cs-CZ" sz="2900" dirty="0" smtClean="0"/>
              <a:t>.</a:t>
            </a:r>
            <a:endParaRPr lang="cs-CZ" sz="2900" i="1" dirty="0" smtClean="0"/>
          </a:p>
          <a:p>
            <a:pPr lvl="0"/>
            <a:endParaRPr lang="en-US" sz="2800" dirty="0" smtClean="0"/>
          </a:p>
          <a:p>
            <a:endParaRPr lang="cs-CZ" dirty="0"/>
          </a:p>
        </p:txBody>
      </p:sp>
      <p:pic>
        <p:nvPicPr>
          <p:cNvPr id="4" name="Picture 2" descr="File:Grand Canyon 27 .jpg"/>
          <p:cNvPicPr>
            <a:picLocks noChangeAspect="1" noChangeArrowheads="1"/>
          </p:cNvPicPr>
          <p:nvPr/>
        </p:nvPicPr>
        <p:blipFill>
          <a:blip r:embed="rId2"/>
          <a:srcRect/>
          <a:stretch>
            <a:fillRect/>
          </a:stretch>
        </p:blipFill>
        <p:spPr bwMode="auto">
          <a:xfrm>
            <a:off x="3428992" y="142852"/>
            <a:ext cx="4883826" cy="3235535"/>
          </a:xfrm>
          <a:prstGeom prst="rect">
            <a:avLst/>
          </a:prstGeom>
          <a:noFill/>
        </p:spPr>
      </p:pic>
      <p:sp>
        <p:nvSpPr>
          <p:cNvPr id="5" name="Obdélník 4"/>
          <p:cNvSpPr/>
          <p:nvPr/>
        </p:nvSpPr>
        <p:spPr>
          <a:xfrm>
            <a:off x="3357554" y="3429000"/>
            <a:ext cx="4786346" cy="461665"/>
          </a:xfrm>
          <a:prstGeom prst="rect">
            <a:avLst/>
          </a:prstGeom>
        </p:spPr>
        <p:txBody>
          <a:bodyPr wrap="square">
            <a:spAutoFit/>
          </a:bodyPr>
          <a:lstStyle/>
          <a:p>
            <a:r>
              <a:rPr lang="cs-CZ" sz="800" dirty="0" smtClean="0"/>
              <a:t>TAVENEAUX, </a:t>
            </a:r>
            <a:r>
              <a:rPr lang="cs-CZ" sz="800" dirty="0" err="1" smtClean="0"/>
              <a:t>Antoine</a:t>
            </a:r>
            <a:r>
              <a:rPr lang="cs-CZ" sz="800" dirty="0" smtClean="0"/>
              <a:t>. Grand </a:t>
            </a:r>
            <a:r>
              <a:rPr lang="cs-CZ" sz="800" dirty="0" err="1" smtClean="0"/>
              <a:t>Canyon</a:t>
            </a:r>
            <a:r>
              <a:rPr lang="cs-CZ" sz="800" dirty="0" smtClean="0"/>
              <a:t> 27.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http://commons.wikimedia.org/wiki/File:Grand_Canyon_27_.jpg?uselang=cs </a:t>
            </a:r>
            <a:endParaRPr lang="cs-CZ" sz="800" dirty="0"/>
          </a:p>
        </p:txBody>
      </p:sp>
      <p:pic>
        <p:nvPicPr>
          <p:cNvPr id="1026" name="Picture 2" descr="File:Monumentvalley.jpg"/>
          <p:cNvPicPr>
            <a:picLocks noChangeAspect="1" noChangeArrowheads="1"/>
          </p:cNvPicPr>
          <p:nvPr/>
        </p:nvPicPr>
        <p:blipFill>
          <a:blip r:embed="rId3"/>
          <a:srcRect/>
          <a:stretch>
            <a:fillRect/>
          </a:stretch>
        </p:blipFill>
        <p:spPr bwMode="auto">
          <a:xfrm>
            <a:off x="285720" y="3929066"/>
            <a:ext cx="7803666" cy="2428892"/>
          </a:xfrm>
          <a:prstGeom prst="rect">
            <a:avLst/>
          </a:prstGeom>
          <a:noFill/>
        </p:spPr>
      </p:pic>
      <p:sp>
        <p:nvSpPr>
          <p:cNvPr id="7" name="Obdélník 6"/>
          <p:cNvSpPr/>
          <p:nvPr/>
        </p:nvSpPr>
        <p:spPr>
          <a:xfrm>
            <a:off x="285720" y="6429395"/>
            <a:ext cx="7643866" cy="338554"/>
          </a:xfrm>
          <a:prstGeom prst="rect">
            <a:avLst/>
          </a:prstGeom>
        </p:spPr>
        <p:txBody>
          <a:bodyPr wrap="square">
            <a:spAutoFit/>
          </a:bodyPr>
          <a:lstStyle/>
          <a:p>
            <a:r>
              <a:rPr lang="cs-CZ" sz="800" dirty="0" smtClean="0"/>
              <a:t>ZIMMERMANN, </a:t>
            </a:r>
            <a:r>
              <a:rPr lang="cs-CZ" sz="800" dirty="0" err="1" smtClean="0"/>
              <a:t>Moritz</a:t>
            </a:r>
            <a:r>
              <a:rPr lang="cs-CZ" sz="800" dirty="0" smtClean="0"/>
              <a:t>. </a:t>
            </a:r>
            <a:r>
              <a:rPr lang="cs-CZ" sz="800" dirty="0" err="1" smtClean="0"/>
              <a:t>Monumentvalley</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2013-09-11]. Dostupné z: http://commons.wikimedia.org/wiki/File:Monumentvalley.jpg </a:t>
            </a:r>
            <a:endParaRPr lang="cs-CZ" sz="8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00562" y="357166"/>
            <a:ext cx="3643338" cy="3143272"/>
          </a:xfrm>
        </p:spPr>
        <p:txBody>
          <a:bodyPr>
            <a:normAutofit fontScale="77500" lnSpcReduction="20000"/>
          </a:bodyPr>
          <a:lstStyle/>
          <a:p>
            <a:r>
              <a:rPr lang="en-US" sz="1900" dirty="0" smtClean="0"/>
              <a:t>Los Angeles (</a:t>
            </a:r>
            <a:r>
              <a:rPr lang="en-US" sz="1900" i="1" dirty="0" smtClean="0"/>
              <a:t>L.A.</a:t>
            </a:r>
            <a:r>
              <a:rPr lang="en-US" sz="1900" dirty="0" smtClean="0"/>
              <a:t>) is the second biggest city in the US after New York. It is considered the leader of television productions, video games, and recorded music. Its suburb </a:t>
            </a:r>
            <a:r>
              <a:rPr lang="cs-CZ" sz="1900" dirty="0" smtClean="0"/>
              <a:t>Hollywood</a:t>
            </a:r>
            <a:r>
              <a:rPr lang="en-US" sz="1900" dirty="0" smtClean="0"/>
              <a:t> has become the world’s centre of the film industry also thanks to the weather and the geographical features of the area. The ocean, the mountains and the deserts are all a short drive away.</a:t>
            </a:r>
          </a:p>
          <a:p>
            <a:endParaRPr lang="en-US" sz="1900" dirty="0" smtClean="0"/>
          </a:p>
          <a:p>
            <a:pPr lvl="0"/>
            <a:r>
              <a:rPr lang="cs-CZ" sz="1900" dirty="0" smtClean="0"/>
              <a:t>Las </a:t>
            </a:r>
            <a:r>
              <a:rPr lang="cs-CZ" sz="1900" dirty="0" err="1" smtClean="0"/>
              <a:t>Vegas</a:t>
            </a:r>
            <a:r>
              <a:rPr lang="en-US" sz="1900" dirty="0" smtClean="0"/>
              <a:t> is famous for its casinos and its nightlife.</a:t>
            </a:r>
            <a:endParaRPr lang="cs-CZ" sz="1900" dirty="0" smtClean="0"/>
          </a:p>
          <a:p>
            <a:endParaRPr lang="en-US" dirty="0" smtClean="0"/>
          </a:p>
          <a:p>
            <a:endParaRPr lang="cs-CZ" dirty="0"/>
          </a:p>
        </p:txBody>
      </p:sp>
      <p:pic>
        <p:nvPicPr>
          <p:cNvPr id="33794" name="Picture 2" descr="File:WelcomeToVegasNite.JPG"/>
          <p:cNvPicPr>
            <a:picLocks noChangeAspect="1" noChangeArrowheads="1"/>
          </p:cNvPicPr>
          <p:nvPr/>
        </p:nvPicPr>
        <p:blipFill>
          <a:blip r:embed="rId2"/>
          <a:srcRect/>
          <a:stretch>
            <a:fillRect/>
          </a:stretch>
        </p:blipFill>
        <p:spPr bwMode="auto">
          <a:xfrm>
            <a:off x="4857752" y="3357562"/>
            <a:ext cx="3714776" cy="2786082"/>
          </a:xfrm>
          <a:prstGeom prst="rect">
            <a:avLst/>
          </a:prstGeom>
          <a:noFill/>
        </p:spPr>
      </p:pic>
      <p:sp>
        <p:nvSpPr>
          <p:cNvPr id="6" name="Obdélník 5"/>
          <p:cNvSpPr/>
          <p:nvPr/>
        </p:nvSpPr>
        <p:spPr>
          <a:xfrm>
            <a:off x="214282" y="2928934"/>
            <a:ext cx="3571900" cy="584775"/>
          </a:xfrm>
          <a:prstGeom prst="rect">
            <a:avLst/>
          </a:prstGeom>
        </p:spPr>
        <p:txBody>
          <a:bodyPr wrap="square">
            <a:spAutoFit/>
          </a:bodyPr>
          <a:lstStyle/>
          <a:p>
            <a:r>
              <a:rPr lang="cs-CZ" sz="800" dirty="0" smtClean="0"/>
              <a:t>VASQUEZ, David. </a:t>
            </a:r>
            <a:r>
              <a:rPr lang="cs-CZ" sz="800" dirty="0" err="1" smtClean="0"/>
              <a:t>WelcomeToVegasNite</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http://commons.wikimedia.org/wiki/File:WelcomeToVegasNite.JPG </a:t>
            </a:r>
            <a:endParaRPr lang="cs-CZ" sz="800" dirty="0"/>
          </a:p>
        </p:txBody>
      </p:sp>
      <p:pic>
        <p:nvPicPr>
          <p:cNvPr id="33796" name="Picture 4" descr="File:New LA Infobox Pic Montage 5.jpg"/>
          <p:cNvPicPr>
            <a:picLocks noChangeAspect="1" noChangeArrowheads="1"/>
          </p:cNvPicPr>
          <p:nvPr/>
        </p:nvPicPr>
        <p:blipFill>
          <a:blip r:embed="rId3"/>
          <a:srcRect/>
          <a:stretch>
            <a:fillRect/>
          </a:stretch>
        </p:blipFill>
        <p:spPr bwMode="auto">
          <a:xfrm>
            <a:off x="142844" y="142852"/>
            <a:ext cx="4338311" cy="6072230"/>
          </a:xfrm>
          <a:prstGeom prst="rect">
            <a:avLst/>
          </a:prstGeom>
          <a:noFill/>
        </p:spPr>
      </p:pic>
      <p:sp>
        <p:nvSpPr>
          <p:cNvPr id="8" name="Obdélník 7"/>
          <p:cNvSpPr/>
          <p:nvPr/>
        </p:nvSpPr>
        <p:spPr>
          <a:xfrm>
            <a:off x="142844" y="6215082"/>
            <a:ext cx="4357718" cy="584775"/>
          </a:xfrm>
          <a:prstGeom prst="rect">
            <a:avLst/>
          </a:prstGeom>
        </p:spPr>
        <p:txBody>
          <a:bodyPr wrap="square">
            <a:spAutoFit/>
          </a:bodyPr>
          <a:lstStyle/>
          <a:p>
            <a:r>
              <a:rPr lang="cs-CZ" sz="800" dirty="0" smtClean="0"/>
              <a:t>TAIFARIOUS1,MATTHIEW FIELD, ADRIAN104,OREOS AND NSERRANO. New LA </a:t>
            </a:r>
            <a:r>
              <a:rPr lang="cs-CZ" sz="800" dirty="0" err="1" smtClean="0"/>
              <a:t>Infobox</a:t>
            </a:r>
            <a:r>
              <a:rPr lang="cs-CZ" sz="800" dirty="0" smtClean="0"/>
              <a:t> Pic </a:t>
            </a:r>
            <a:r>
              <a:rPr lang="cs-CZ" sz="800" dirty="0" err="1" smtClean="0"/>
              <a:t>Montage</a:t>
            </a:r>
            <a:r>
              <a:rPr lang="cs-CZ" sz="800" dirty="0" smtClean="0"/>
              <a:t> 5.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http://en.wikipedia.org/wiki/File:New_LA_Infobox_Pic_Montage_5.jpg </a:t>
            </a:r>
            <a:endParaRPr lang="cs-CZ" sz="800" dirty="0"/>
          </a:p>
        </p:txBody>
      </p:sp>
      <p:sp>
        <p:nvSpPr>
          <p:cNvPr id="9" name="Obdélník 8"/>
          <p:cNvSpPr/>
          <p:nvPr/>
        </p:nvSpPr>
        <p:spPr>
          <a:xfrm>
            <a:off x="4857752" y="6143644"/>
            <a:ext cx="3357586" cy="584775"/>
          </a:xfrm>
          <a:prstGeom prst="rect">
            <a:avLst/>
          </a:prstGeom>
        </p:spPr>
        <p:txBody>
          <a:bodyPr wrap="square">
            <a:spAutoFit/>
          </a:bodyPr>
          <a:lstStyle/>
          <a:p>
            <a:r>
              <a:rPr lang="cs-CZ" sz="800" dirty="0" smtClean="0"/>
              <a:t>VASQUEZ, David. </a:t>
            </a:r>
            <a:r>
              <a:rPr lang="cs-CZ" sz="800" dirty="0" err="1" smtClean="0"/>
              <a:t>WelcomeToVegasNite</a:t>
            </a:r>
            <a:r>
              <a:rPr lang="cs-CZ" sz="800" dirty="0" smtClean="0"/>
              <a:t>.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2013-09-04]. Dostupné z: http://commons.wikimedia.org/wiki/File:WelcomeToVegasNite.JPG </a:t>
            </a:r>
            <a:endParaRPr lang="cs-CZ" sz="8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Sports</a:t>
            </a:r>
            <a:endParaRPr lang="cs-CZ" dirty="0"/>
          </a:p>
        </p:txBody>
      </p:sp>
      <p:sp>
        <p:nvSpPr>
          <p:cNvPr id="3" name="Zástupný symbol pro obsah 2"/>
          <p:cNvSpPr>
            <a:spLocks noGrp="1"/>
          </p:cNvSpPr>
          <p:nvPr>
            <p:ph idx="1"/>
          </p:nvPr>
        </p:nvSpPr>
        <p:spPr>
          <a:xfrm>
            <a:off x="457200" y="1600200"/>
            <a:ext cx="7467600" cy="1900238"/>
          </a:xfrm>
        </p:spPr>
        <p:txBody>
          <a:bodyPr>
            <a:normAutofit/>
          </a:bodyPr>
          <a:lstStyle/>
          <a:p>
            <a:r>
              <a:rPr lang="cs-CZ" sz="1800" dirty="0" smtClean="0"/>
              <a:t>B</a:t>
            </a:r>
            <a:r>
              <a:rPr lang="en-US" sz="1800" dirty="0" err="1" smtClean="0"/>
              <a:t>asketball</a:t>
            </a:r>
            <a:r>
              <a:rPr lang="en-US" sz="1800" dirty="0" smtClean="0"/>
              <a:t>, volleyball, skateboarding, </a:t>
            </a:r>
            <a:r>
              <a:rPr lang="en-US" sz="1800" dirty="0" err="1" smtClean="0"/>
              <a:t>snowboardi</a:t>
            </a:r>
            <a:r>
              <a:rPr lang="cs-CZ" sz="1800" dirty="0" smtClean="0"/>
              <a:t>n</a:t>
            </a:r>
            <a:r>
              <a:rPr lang="en-US" sz="1800" dirty="0" smtClean="0"/>
              <a:t>g and cheerleading </a:t>
            </a:r>
            <a:r>
              <a:rPr lang="en-US" sz="1800" dirty="0" err="1" smtClean="0"/>
              <a:t>ar</a:t>
            </a:r>
            <a:r>
              <a:rPr lang="cs-CZ" sz="1800" dirty="0" smtClean="0"/>
              <a:t>e </a:t>
            </a:r>
            <a:r>
              <a:rPr lang="cs-CZ" sz="1800" dirty="0" err="1" smtClean="0"/>
              <a:t>all</a:t>
            </a:r>
            <a:r>
              <a:rPr lang="cs-CZ" sz="1800" dirty="0" smtClean="0"/>
              <a:t> </a:t>
            </a:r>
            <a:r>
              <a:rPr lang="cs-CZ" sz="1800" dirty="0" err="1" smtClean="0"/>
              <a:t>sports</a:t>
            </a:r>
            <a:r>
              <a:rPr lang="cs-CZ" sz="1800" dirty="0" smtClean="0"/>
              <a:t> </a:t>
            </a:r>
            <a:r>
              <a:rPr lang="cs-CZ" sz="1800" dirty="0" err="1" smtClean="0"/>
              <a:t>which</a:t>
            </a:r>
            <a:r>
              <a:rPr lang="cs-CZ" sz="1800" dirty="0" smtClean="0"/>
              <a:t> </a:t>
            </a:r>
            <a:r>
              <a:rPr lang="cs-CZ" sz="1800" dirty="0" err="1" smtClean="0"/>
              <a:t>were</a:t>
            </a:r>
            <a:r>
              <a:rPr lang="cs-CZ" sz="1800" dirty="0" smtClean="0"/>
              <a:t> </a:t>
            </a:r>
            <a:r>
              <a:rPr lang="cs-CZ" sz="1800" dirty="0" err="1" smtClean="0"/>
              <a:t>invented</a:t>
            </a:r>
            <a:r>
              <a:rPr lang="cs-CZ" sz="1800" dirty="0" smtClean="0"/>
              <a:t> in </a:t>
            </a:r>
            <a:r>
              <a:rPr lang="cs-CZ" sz="1800" dirty="0" err="1" smtClean="0"/>
              <a:t>the</a:t>
            </a:r>
            <a:r>
              <a:rPr lang="cs-CZ" sz="1800" dirty="0" smtClean="0"/>
              <a:t> USA. </a:t>
            </a:r>
            <a:r>
              <a:rPr lang="cs-CZ" sz="1800" dirty="0" err="1" smtClean="0"/>
              <a:t>Still</a:t>
            </a:r>
            <a:r>
              <a:rPr lang="cs-CZ" sz="1800" dirty="0" smtClean="0"/>
              <a:t>, </a:t>
            </a:r>
            <a:r>
              <a:rPr lang="cs-CZ" sz="1800" dirty="0" err="1" smtClean="0"/>
              <a:t>it</a:t>
            </a:r>
            <a:r>
              <a:rPr lang="en-US" sz="1800" dirty="0" smtClean="0"/>
              <a:t>’s b</a:t>
            </a:r>
            <a:r>
              <a:rPr lang="cs-CZ" sz="1800" dirty="0" err="1" smtClean="0"/>
              <a:t>aseball</a:t>
            </a:r>
            <a:r>
              <a:rPr lang="cs-CZ" sz="1800" dirty="0" smtClean="0"/>
              <a:t> </a:t>
            </a:r>
            <a:r>
              <a:rPr lang="en-US" sz="1800" dirty="0" smtClean="0"/>
              <a:t>which is considered the national sport. </a:t>
            </a:r>
            <a:r>
              <a:rPr lang="cs-CZ" sz="1800" dirty="0" err="1" smtClean="0"/>
              <a:t>American</a:t>
            </a:r>
            <a:r>
              <a:rPr lang="cs-CZ" sz="1800" dirty="0" smtClean="0"/>
              <a:t> </a:t>
            </a:r>
            <a:r>
              <a:rPr lang="cs-CZ" sz="1800" dirty="0" err="1" smtClean="0"/>
              <a:t>football</a:t>
            </a:r>
            <a:r>
              <a:rPr lang="en-US" sz="1800" dirty="0" smtClean="0"/>
              <a:t> and ice-hockey are also</a:t>
            </a:r>
            <a:r>
              <a:rPr lang="cs-CZ" sz="1800" dirty="0" smtClean="0"/>
              <a:t> </a:t>
            </a:r>
            <a:r>
              <a:rPr lang="en-US" sz="1800" dirty="0" smtClean="0"/>
              <a:t>very</a:t>
            </a:r>
            <a:r>
              <a:rPr lang="cs-CZ" sz="1800" dirty="0" smtClean="0"/>
              <a:t> popu</a:t>
            </a:r>
            <a:r>
              <a:rPr lang="en-US" sz="1800" dirty="0" err="1" smtClean="0"/>
              <a:t>lar</a:t>
            </a:r>
            <a:r>
              <a:rPr lang="en-US" sz="1800" dirty="0" smtClean="0"/>
              <a:t>.</a:t>
            </a:r>
          </a:p>
          <a:p>
            <a:r>
              <a:rPr lang="cs-CZ" sz="1800" dirty="0" smtClean="0"/>
              <a:t>Golf, </a:t>
            </a:r>
            <a:r>
              <a:rPr lang="cs-CZ" sz="1800" dirty="0" err="1" smtClean="0"/>
              <a:t>horse</a:t>
            </a:r>
            <a:r>
              <a:rPr lang="cs-CZ" sz="1800" dirty="0" smtClean="0"/>
              <a:t> </a:t>
            </a:r>
            <a:r>
              <a:rPr lang="cs-CZ" sz="1800" dirty="0" err="1" smtClean="0"/>
              <a:t>racing</a:t>
            </a:r>
            <a:r>
              <a:rPr lang="en-US" sz="1800" dirty="0" smtClean="0"/>
              <a:t> and</a:t>
            </a:r>
            <a:r>
              <a:rPr lang="cs-CZ" sz="1800" dirty="0" smtClean="0"/>
              <a:t> boxing are </a:t>
            </a:r>
            <a:r>
              <a:rPr lang="cs-CZ" sz="1800" dirty="0" err="1" smtClean="0"/>
              <a:t>the</a:t>
            </a:r>
            <a:r>
              <a:rPr lang="cs-CZ" sz="1800" dirty="0" smtClean="0"/>
              <a:t> most </a:t>
            </a:r>
            <a:r>
              <a:rPr lang="cs-CZ" sz="1800" dirty="0" err="1" smtClean="0"/>
              <a:t>favourite</a:t>
            </a:r>
            <a:r>
              <a:rPr lang="cs-CZ" sz="1800" dirty="0" smtClean="0"/>
              <a:t> </a:t>
            </a:r>
            <a:r>
              <a:rPr lang="cs-CZ" sz="1800" dirty="0" err="1" smtClean="0"/>
              <a:t>individual</a:t>
            </a:r>
            <a:r>
              <a:rPr lang="cs-CZ" sz="1800" dirty="0" smtClean="0"/>
              <a:t> </a:t>
            </a:r>
            <a:r>
              <a:rPr lang="cs-CZ" sz="1800" dirty="0" err="1" smtClean="0"/>
              <a:t>sports</a:t>
            </a:r>
            <a:r>
              <a:rPr lang="cs-CZ" sz="1800" dirty="0" smtClean="0"/>
              <a:t>.</a:t>
            </a:r>
            <a:endParaRPr lang="cs-CZ" sz="1800" dirty="0"/>
          </a:p>
        </p:txBody>
      </p:sp>
      <p:pic>
        <p:nvPicPr>
          <p:cNvPr id="36866" name="Picture 2" descr="File:Baseball pitching motion 2004.jpg"/>
          <p:cNvPicPr>
            <a:picLocks noChangeAspect="1" noChangeArrowheads="1"/>
          </p:cNvPicPr>
          <p:nvPr/>
        </p:nvPicPr>
        <p:blipFill>
          <a:blip r:embed="rId2"/>
          <a:srcRect/>
          <a:stretch>
            <a:fillRect/>
          </a:stretch>
        </p:blipFill>
        <p:spPr bwMode="auto">
          <a:xfrm>
            <a:off x="571472" y="3786190"/>
            <a:ext cx="7134225" cy="2495551"/>
          </a:xfrm>
          <a:prstGeom prst="rect">
            <a:avLst/>
          </a:prstGeom>
          <a:noFill/>
        </p:spPr>
      </p:pic>
      <p:sp>
        <p:nvSpPr>
          <p:cNvPr id="5" name="Obdélník 4"/>
          <p:cNvSpPr/>
          <p:nvPr/>
        </p:nvSpPr>
        <p:spPr>
          <a:xfrm>
            <a:off x="571472" y="6396335"/>
            <a:ext cx="7143800" cy="338554"/>
          </a:xfrm>
          <a:prstGeom prst="rect">
            <a:avLst/>
          </a:prstGeom>
        </p:spPr>
        <p:txBody>
          <a:bodyPr wrap="square">
            <a:spAutoFit/>
          </a:bodyPr>
          <a:lstStyle/>
          <a:p>
            <a:r>
              <a:rPr lang="cs-CZ" sz="800" dirty="0" smtClean="0"/>
              <a:t>Baseball </a:t>
            </a:r>
            <a:r>
              <a:rPr lang="cs-CZ" sz="800" dirty="0" err="1" smtClean="0"/>
              <a:t>pitching</a:t>
            </a:r>
            <a:r>
              <a:rPr lang="cs-CZ" sz="800" dirty="0" smtClean="0"/>
              <a:t> </a:t>
            </a:r>
            <a:r>
              <a:rPr lang="cs-CZ" sz="800" dirty="0" err="1" smtClean="0"/>
              <a:t>motion</a:t>
            </a:r>
            <a:r>
              <a:rPr lang="cs-CZ" sz="800" dirty="0" smtClean="0"/>
              <a:t> 2004. In:</a:t>
            </a:r>
            <a:r>
              <a:rPr lang="cs-CZ" sz="800" i="1" dirty="0" smtClean="0"/>
              <a:t> </a:t>
            </a:r>
            <a:r>
              <a:rPr lang="cs-CZ" sz="800" i="1" dirty="0" err="1" smtClean="0"/>
              <a:t>Wikipedia</a:t>
            </a:r>
            <a:r>
              <a:rPr lang="cs-CZ" sz="800" i="1" dirty="0" smtClean="0"/>
              <a:t>: </a:t>
            </a:r>
            <a:r>
              <a:rPr lang="cs-CZ" sz="800" i="1" dirty="0" err="1" smtClean="0"/>
              <a:t>the</a:t>
            </a:r>
            <a:r>
              <a:rPr lang="cs-CZ" sz="800" i="1" dirty="0" smtClean="0"/>
              <a:t> free </a:t>
            </a:r>
            <a:r>
              <a:rPr lang="cs-CZ" sz="800" i="1" dirty="0" err="1" smtClean="0"/>
              <a:t>encyclopedia</a:t>
            </a:r>
            <a:r>
              <a:rPr lang="cs-CZ" sz="800" dirty="0" smtClean="0"/>
              <a:t> [online]. San </a:t>
            </a:r>
            <a:r>
              <a:rPr lang="cs-CZ" sz="800" dirty="0" err="1" smtClean="0"/>
              <a:t>Francisco</a:t>
            </a:r>
            <a:r>
              <a:rPr lang="cs-CZ" sz="800" dirty="0" smtClean="0"/>
              <a:t> (CA): </a:t>
            </a:r>
            <a:r>
              <a:rPr lang="cs-CZ" sz="800" dirty="0" err="1" smtClean="0"/>
              <a:t>Wikimedia</a:t>
            </a:r>
            <a:r>
              <a:rPr lang="cs-CZ" sz="800" dirty="0" smtClean="0"/>
              <a:t> </a:t>
            </a:r>
            <a:r>
              <a:rPr lang="cs-CZ" sz="800" dirty="0" err="1" smtClean="0"/>
              <a:t>Foundation</a:t>
            </a:r>
            <a:r>
              <a:rPr lang="cs-CZ" sz="800" dirty="0" smtClean="0"/>
              <a:t>, 2001- [cit. 2013-09-05]. Dostupné z: http://commons.wikimedia.org/wiki/File:Baseball_pitching_motion_2004.jpg </a:t>
            </a:r>
            <a:endParaRPr lang="cs-CZ" sz="8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25470"/>
          </a:xfrm>
        </p:spPr>
        <p:txBody>
          <a:bodyPr>
            <a:normAutofit/>
          </a:bodyPr>
          <a:lstStyle/>
          <a:p>
            <a:r>
              <a:rPr lang="cs-CZ" dirty="0" smtClean="0"/>
              <a:t>Použitý materiál</a:t>
            </a:r>
            <a:endParaRPr lang="cs-CZ" dirty="0"/>
          </a:p>
        </p:txBody>
      </p:sp>
      <p:sp>
        <p:nvSpPr>
          <p:cNvPr id="3" name="Zástupný symbol pro obsah 2"/>
          <p:cNvSpPr>
            <a:spLocks noGrp="1"/>
          </p:cNvSpPr>
          <p:nvPr>
            <p:ph idx="1"/>
          </p:nvPr>
        </p:nvSpPr>
        <p:spPr>
          <a:xfrm>
            <a:off x="457200" y="1071546"/>
            <a:ext cx="7686700" cy="5643602"/>
          </a:xfrm>
        </p:spPr>
        <p:txBody>
          <a:bodyPr>
            <a:noAutofit/>
          </a:bodyPr>
          <a:lstStyle/>
          <a:p>
            <a:pPr>
              <a:buNone/>
            </a:pPr>
            <a:r>
              <a:rPr lang="cs-CZ" sz="1100" b="1" dirty="0" err="1" smtClean="0"/>
              <a:t>Člá</a:t>
            </a:r>
            <a:r>
              <a:rPr lang="en-US" sz="1100" b="1" dirty="0" err="1" smtClean="0"/>
              <a:t>nek</a:t>
            </a:r>
            <a:r>
              <a:rPr lang="en-US" sz="1100" b="1" dirty="0" smtClean="0"/>
              <a:t>:</a:t>
            </a:r>
            <a:endParaRPr lang="cs-CZ" sz="1100" dirty="0" smtClean="0"/>
          </a:p>
          <a:p>
            <a:pPr>
              <a:buNone/>
            </a:pPr>
            <a:r>
              <a:rPr lang="cs-CZ" sz="1100" dirty="0" err="1" smtClean="0"/>
              <a:t>United</a:t>
            </a:r>
            <a:r>
              <a:rPr lang="cs-CZ" sz="1100" dirty="0" smtClean="0"/>
              <a:t> </a:t>
            </a:r>
            <a:r>
              <a:rPr lang="cs-CZ" sz="1100" dirty="0" err="1" smtClean="0"/>
              <a:t>States</a:t>
            </a:r>
            <a:r>
              <a:rPr lang="cs-CZ" sz="1100" dirty="0" smtClean="0"/>
              <a:t>.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2013-08-24]. Dostupné z: http://en.wikipedia.org/wiki/The_United_States </a:t>
            </a:r>
          </a:p>
          <a:p>
            <a:pPr>
              <a:buNone/>
            </a:pPr>
            <a:r>
              <a:rPr lang="cs-CZ" sz="1100" b="1" dirty="0" smtClean="0"/>
              <a:t>Obrázky:</a:t>
            </a:r>
          </a:p>
          <a:p>
            <a:r>
              <a:rPr lang="cs-CZ" sz="1100" dirty="0" smtClean="0"/>
              <a:t>USA-</a:t>
            </a:r>
            <a:r>
              <a:rPr lang="cs-CZ" sz="1100" dirty="0" err="1" smtClean="0"/>
              <a:t>satellite</a:t>
            </a:r>
            <a:r>
              <a:rPr lang="cs-CZ" sz="1100" dirty="0" smtClean="0"/>
              <a:t>.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2013-09-05]. Dostupné z: </a:t>
            </a:r>
            <a:r>
              <a:rPr lang="cs-CZ" sz="1100" dirty="0" smtClean="0">
                <a:hlinkClick r:id="rId2"/>
              </a:rPr>
              <a:t>http://en.wikipedia.org/wiki/File:USA-satellite.jpg</a:t>
            </a:r>
            <a:endParaRPr lang="cs-CZ" sz="1100" dirty="0" smtClean="0"/>
          </a:p>
          <a:p>
            <a:r>
              <a:rPr lang="cs-CZ" sz="1100" dirty="0" smtClean="0"/>
              <a:t>Flag </a:t>
            </a:r>
            <a:r>
              <a:rPr lang="cs-CZ" sz="1100" dirty="0" err="1" smtClean="0"/>
              <a:t>of</a:t>
            </a:r>
            <a:r>
              <a:rPr lang="cs-CZ" sz="1100" dirty="0" smtClean="0"/>
              <a:t> </a:t>
            </a:r>
            <a:r>
              <a:rPr lang="cs-CZ" sz="1100" dirty="0" err="1" smtClean="0"/>
              <a:t>the</a:t>
            </a:r>
            <a:r>
              <a:rPr lang="cs-CZ" sz="1100" dirty="0" smtClean="0"/>
              <a:t> </a:t>
            </a:r>
            <a:r>
              <a:rPr lang="cs-CZ" sz="1100" dirty="0" err="1" smtClean="0"/>
              <a:t>United</a:t>
            </a:r>
            <a:r>
              <a:rPr lang="cs-CZ" sz="1100" dirty="0" smtClean="0"/>
              <a:t> </a:t>
            </a:r>
            <a:r>
              <a:rPr lang="cs-CZ" sz="1100" dirty="0" err="1" smtClean="0"/>
              <a:t>States</a:t>
            </a:r>
            <a:r>
              <a:rPr lang="cs-CZ" sz="1100" dirty="0" smtClean="0"/>
              <a:t>.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2013-08-24]. Dostupné z: </a:t>
            </a:r>
            <a:r>
              <a:rPr lang="cs-CZ" sz="1100" dirty="0" smtClean="0">
                <a:hlinkClick r:id="rId3"/>
              </a:rPr>
              <a:t>http://en.wikipedia.org/wiki/File:Flag_of_the_United_States.svg</a:t>
            </a:r>
            <a:endParaRPr lang="cs-CZ" sz="1100" dirty="0" smtClean="0"/>
          </a:p>
          <a:p>
            <a:r>
              <a:rPr lang="cs-CZ" sz="1100" dirty="0" smtClean="0"/>
              <a:t>Alfred </a:t>
            </a:r>
            <a:r>
              <a:rPr lang="cs-CZ" sz="1100" dirty="0" err="1" smtClean="0"/>
              <a:t>Jacob</a:t>
            </a:r>
            <a:r>
              <a:rPr lang="cs-CZ" sz="1100" dirty="0" smtClean="0"/>
              <a:t> Miller - </a:t>
            </a:r>
            <a:r>
              <a:rPr lang="cs-CZ" sz="1100" dirty="0" err="1" smtClean="0"/>
              <a:t>Hunting</a:t>
            </a:r>
            <a:r>
              <a:rPr lang="cs-CZ" sz="1100" dirty="0" smtClean="0"/>
              <a:t> </a:t>
            </a:r>
            <a:r>
              <a:rPr lang="cs-CZ" sz="1100" dirty="0" err="1" smtClean="0"/>
              <a:t>Buffalo</a:t>
            </a:r>
            <a:r>
              <a:rPr lang="cs-CZ" sz="1100" dirty="0" smtClean="0"/>
              <a:t> - </a:t>
            </a:r>
            <a:r>
              <a:rPr lang="cs-CZ" sz="1100" dirty="0" err="1" smtClean="0"/>
              <a:t>Walters</a:t>
            </a:r>
            <a:r>
              <a:rPr lang="cs-CZ" sz="1100" dirty="0" smtClean="0"/>
              <a:t> 371940190.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2013-08-24]. Dostupné z: </a:t>
            </a:r>
            <a:r>
              <a:rPr lang="cs-CZ" sz="1100" dirty="0" smtClean="0">
                <a:hlinkClick r:id="rId4"/>
              </a:rPr>
              <a:t>http://commons.wikimedia.org/wiki/File:Alfred_Jacob_Miller_-_Hunting_Buffalo_-_Walters_371940190.jpg</a:t>
            </a:r>
            <a:endParaRPr lang="cs-CZ" sz="1100" dirty="0" smtClean="0"/>
          </a:p>
          <a:p>
            <a:r>
              <a:rPr lang="cs-CZ" sz="1100" dirty="0" smtClean="0"/>
              <a:t>MILLER, </a:t>
            </a:r>
            <a:r>
              <a:rPr lang="cs-CZ" sz="1100" dirty="0" err="1" smtClean="0"/>
              <a:t>Hank</a:t>
            </a:r>
            <a:r>
              <a:rPr lang="cs-CZ" sz="1100" dirty="0" smtClean="0"/>
              <a:t>. </a:t>
            </a:r>
            <a:r>
              <a:rPr lang="cs-CZ" sz="1100" dirty="0" err="1" smtClean="0"/>
              <a:t>Three</a:t>
            </a:r>
            <a:r>
              <a:rPr lang="cs-CZ" sz="1100" dirty="0" smtClean="0"/>
              <a:t> </a:t>
            </a:r>
            <a:r>
              <a:rPr lang="cs-CZ" sz="1100" dirty="0" err="1" smtClean="0"/>
              <a:t>Generations</a:t>
            </a:r>
            <a:r>
              <a:rPr lang="cs-CZ" sz="1100" dirty="0" smtClean="0"/>
              <a:t> </a:t>
            </a:r>
            <a:r>
              <a:rPr lang="cs-CZ" sz="1100" dirty="0" err="1" smtClean="0"/>
              <a:t>of</a:t>
            </a:r>
            <a:r>
              <a:rPr lang="cs-CZ" sz="1100" dirty="0" smtClean="0"/>
              <a:t> </a:t>
            </a:r>
            <a:r>
              <a:rPr lang="cs-CZ" sz="1100" dirty="0" err="1" smtClean="0"/>
              <a:t>Navajos</a:t>
            </a:r>
            <a:r>
              <a:rPr lang="cs-CZ" sz="1100" dirty="0" smtClean="0"/>
              <a:t>.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2013-08-24]. Dostupné z: </a:t>
            </a:r>
            <a:r>
              <a:rPr lang="cs-CZ" sz="1100" dirty="0" smtClean="0">
                <a:hlinkClick r:id="rId5"/>
              </a:rPr>
              <a:t>http://commons.wikimedia.org/wiki/File:Three_Generations_of_Navajos.jpg</a:t>
            </a:r>
            <a:endParaRPr lang="cs-CZ" sz="1100" dirty="0" smtClean="0"/>
          </a:p>
          <a:p>
            <a:r>
              <a:rPr lang="cs-CZ" sz="1100" dirty="0" smtClean="0"/>
              <a:t>GARDNER, Alexander. </a:t>
            </a:r>
            <a:r>
              <a:rPr lang="cs-CZ" sz="1100" dirty="0" err="1" smtClean="0"/>
              <a:t>PinkertonLincolnMcClernand</a:t>
            </a:r>
            <a:r>
              <a:rPr lang="cs-CZ" sz="1100" dirty="0" smtClean="0"/>
              <a:t>.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2013-08-27]. Dostupné z: </a:t>
            </a:r>
            <a:r>
              <a:rPr lang="cs-CZ" sz="1100" dirty="0" smtClean="0">
                <a:hlinkClick r:id="rId6"/>
              </a:rPr>
              <a:t>http://commons.wikimedia.org/wiki/File:PinkertonLincolnMcClernand.jpg</a:t>
            </a:r>
            <a:endParaRPr lang="cs-CZ" sz="1100" dirty="0" smtClean="0"/>
          </a:p>
          <a:p>
            <a:r>
              <a:rPr lang="cs-CZ" sz="1100" dirty="0" smtClean="0"/>
              <a:t>PLATEK, </a:t>
            </a:r>
            <a:r>
              <a:rPr lang="cs-CZ" sz="1100" dirty="0" err="1" smtClean="0"/>
              <a:t>Jon</a:t>
            </a:r>
            <a:r>
              <a:rPr lang="cs-CZ" sz="1100" dirty="0" smtClean="0"/>
              <a:t>. Mississippi </a:t>
            </a:r>
            <a:r>
              <a:rPr lang="cs-CZ" sz="1100" dirty="0" err="1" smtClean="0"/>
              <a:t>watershed</a:t>
            </a:r>
            <a:r>
              <a:rPr lang="cs-CZ" sz="1100" dirty="0" smtClean="0"/>
              <a:t> map 1.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2013-08-27]. Dostupné z: </a:t>
            </a:r>
            <a:r>
              <a:rPr lang="cs-CZ" sz="1100" dirty="0" smtClean="0">
                <a:hlinkClick r:id="rId7"/>
              </a:rPr>
              <a:t>http://en.wikipedia.org/wiki/File:Mississippi_watershed_map_1.jpg</a:t>
            </a:r>
            <a:endParaRPr lang="cs-CZ" sz="1100" dirty="0" smtClean="0"/>
          </a:p>
          <a:p>
            <a:r>
              <a:rPr lang="cs-CZ" sz="1100" dirty="0" err="1" smtClean="0"/>
              <a:t>Mulberry</a:t>
            </a:r>
            <a:r>
              <a:rPr lang="cs-CZ" sz="1100" dirty="0" smtClean="0"/>
              <a:t> </a:t>
            </a:r>
            <a:r>
              <a:rPr lang="cs-CZ" sz="1100" dirty="0" err="1" smtClean="0"/>
              <a:t>Street</a:t>
            </a:r>
            <a:r>
              <a:rPr lang="cs-CZ" sz="1100" dirty="0" smtClean="0"/>
              <a:t>, New York City (LOC det.4a08193).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2013-08-27]. Dostupné z: </a:t>
            </a:r>
            <a:r>
              <a:rPr lang="cs-CZ" sz="1100" dirty="0" smtClean="0">
                <a:hlinkClick r:id="rId8"/>
              </a:rPr>
              <a:t>http://commons.wikimedia.org/wiki/File:Mulberry_Street,_New_York_City_(LOC_det.4a08193).jpg</a:t>
            </a:r>
            <a:endParaRPr lang="cs-CZ" sz="1100" dirty="0" smtClean="0"/>
          </a:p>
          <a:p>
            <a:r>
              <a:rPr lang="cs-CZ" sz="1100" dirty="0" smtClean="0"/>
              <a:t>UA </a:t>
            </a:r>
            <a:r>
              <a:rPr lang="cs-CZ" sz="1100" dirty="0" err="1" smtClean="0"/>
              <a:t>Flight</a:t>
            </a:r>
            <a:r>
              <a:rPr lang="cs-CZ" sz="1100" dirty="0" smtClean="0"/>
              <a:t> 175 </a:t>
            </a:r>
            <a:r>
              <a:rPr lang="cs-CZ" sz="1100" dirty="0" err="1" smtClean="0"/>
              <a:t>hits</a:t>
            </a:r>
            <a:r>
              <a:rPr lang="cs-CZ" sz="1100" dirty="0" smtClean="0"/>
              <a:t> WTC </a:t>
            </a:r>
            <a:r>
              <a:rPr lang="cs-CZ" sz="1100" dirty="0" err="1" smtClean="0"/>
              <a:t>south</a:t>
            </a:r>
            <a:r>
              <a:rPr lang="cs-CZ" sz="1100" dirty="0" smtClean="0"/>
              <a:t> </a:t>
            </a:r>
            <a:r>
              <a:rPr lang="cs-CZ" sz="1100" dirty="0" err="1" smtClean="0"/>
              <a:t>tower</a:t>
            </a:r>
            <a:r>
              <a:rPr lang="cs-CZ" sz="1100" dirty="0" smtClean="0"/>
              <a:t> 9-11 </a:t>
            </a:r>
            <a:r>
              <a:rPr lang="cs-CZ" sz="1100" dirty="0" err="1" smtClean="0"/>
              <a:t>edit</a:t>
            </a:r>
            <a:r>
              <a:rPr lang="cs-CZ" sz="1100" dirty="0" smtClean="0"/>
              <a:t>. In:</a:t>
            </a:r>
            <a:r>
              <a:rPr lang="cs-CZ" sz="1100" i="1" dirty="0" smtClean="0"/>
              <a:t> </a:t>
            </a:r>
            <a:r>
              <a:rPr lang="cs-CZ" sz="1100" i="1" dirty="0" err="1" smtClean="0"/>
              <a:t>Wikipedia</a:t>
            </a:r>
            <a:r>
              <a:rPr lang="cs-CZ" sz="1100" i="1" dirty="0" smtClean="0"/>
              <a:t>: </a:t>
            </a:r>
            <a:r>
              <a:rPr lang="cs-CZ" sz="1100" i="1" dirty="0" err="1" smtClean="0"/>
              <a:t>the</a:t>
            </a:r>
            <a:r>
              <a:rPr lang="cs-CZ" sz="1100" i="1" dirty="0" smtClean="0"/>
              <a:t> free </a:t>
            </a:r>
            <a:r>
              <a:rPr lang="cs-CZ" sz="1100" i="1" dirty="0" err="1" smtClean="0"/>
              <a:t>encyclopedia</a:t>
            </a:r>
            <a:r>
              <a:rPr lang="cs-CZ" sz="1100" dirty="0" smtClean="0"/>
              <a:t> [online]. San </a:t>
            </a:r>
            <a:r>
              <a:rPr lang="cs-CZ" sz="1100" dirty="0" err="1" smtClean="0"/>
              <a:t>Francisco</a:t>
            </a:r>
            <a:r>
              <a:rPr lang="cs-CZ" sz="1100" dirty="0" smtClean="0"/>
              <a:t> (CA): </a:t>
            </a:r>
            <a:r>
              <a:rPr lang="cs-CZ" sz="1100" dirty="0" err="1" smtClean="0"/>
              <a:t>Wikimedia</a:t>
            </a:r>
            <a:r>
              <a:rPr lang="cs-CZ" sz="1100" dirty="0" smtClean="0"/>
              <a:t> </a:t>
            </a:r>
            <a:r>
              <a:rPr lang="cs-CZ" sz="1100" dirty="0" err="1" smtClean="0"/>
              <a:t>Foundation</a:t>
            </a:r>
            <a:r>
              <a:rPr lang="cs-CZ" sz="1100" dirty="0" smtClean="0"/>
              <a:t>, 2001- [cit. 2013-08-27]. Dostupné z: </a:t>
            </a:r>
            <a:r>
              <a:rPr lang="cs-CZ" sz="1100" dirty="0" smtClean="0">
                <a:hlinkClick r:id="rId9"/>
              </a:rPr>
              <a:t>http://commons.wikimedia.org/wiki/File:UA_Flight_175_hits_WTC_south_tower_9-11_edit.jpe</a:t>
            </a:r>
            <a:r>
              <a:rPr lang="en-US" sz="1100" smtClean="0">
                <a:hlinkClick r:id="rId9"/>
              </a:rPr>
              <a:t>g</a:t>
            </a:r>
            <a:endParaRPr lang="cs-CZ" sz="1200" b="1" dirty="0" smtClean="0"/>
          </a:p>
          <a:p>
            <a:endParaRPr lang="en-US" sz="1100" dirty="0" smtClean="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214282" y="428604"/>
            <a:ext cx="7710518" cy="6286544"/>
          </a:xfrm>
        </p:spPr>
        <p:txBody>
          <a:bodyPr>
            <a:normAutofit fontScale="40000" lnSpcReduction="20000"/>
          </a:bodyPr>
          <a:lstStyle/>
          <a:p>
            <a:r>
              <a:rPr lang="cs-CZ" dirty="0" smtClean="0"/>
              <a:t>RANKIN, </a:t>
            </a:r>
            <a:r>
              <a:rPr lang="cs-CZ" dirty="0" err="1" smtClean="0"/>
              <a:t>Bill</a:t>
            </a:r>
            <a:r>
              <a:rPr lang="cs-CZ" dirty="0" smtClean="0"/>
              <a:t> — </a:t>
            </a:r>
            <a:r>
              <a:rPr lang="cs-CZ" dirty="0" err="1" smtClean="0"/>
              <a:t>Citynoise</a:t>
            </a:r>
            <a:r>
              <a:rPr lang="cs-CZ" dirty="0" smtClean="0"/>
              <a:t>. </a:t>
            </a:r>
            <a:r>
              <a:rPr lang="cs-CZ" dirty="0" err="1" smtClean="0"/>
              <a:t>Boswash</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2013-08-29]. Dostupné z: </a:t>
            </a:r>
            <a:r>
              <a:rPr lang="cs-CZ" dirty="0" smtClean="0">
                <a:hlinkClick r:id="rId2"/>
              </a:rPr>
              <a:t>http://en.wikipedia.org/wiki/File:Boswash.png</a:t>
            </a:r>
            <a:endParaRPr lang="cs-CZ" dirty="0" smtClean="0"/>
          </a:p>
          <a:p>
            <a:r>
              <a:rPr lang="cs-CZ" dirty="0" smtClean="0"/>
              <a:t>MUNS. Harvard University </a:t>
            </a:r>
            <a:r>
              <a:rPr lang="cs-CZ" dirty="0" err="1" smtClean="0"/>
              <a:t>Old</a:t>
            </a:r>
            <a:r>
              <a:rPr lang="cs-CZ" dirty="0" smtClean="0"/>
              <a:t> </a:t>
            </a:r>
            <a:r>
              <a:rPr lang="cs-CZ" dirty="0" err="1" smtClean="0"/>
              <a:t>Hall</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2013-08-29]. Dostupné z: </a:t>
            </a:r>
            <a:r>
              <a:rPr lang="cs-CZ" dirty="0" smtClean="0">
                <a:hlinkClick r:id="rId3"/>
              </a:rPr>
              <a:t>http://en.wikipedia.org/wiki/File:Harvard_University_Old_Hall.jpg</a:t>
            </a:r>
            <a:endParaRPr lang="en-US" dirty="0" smtClean="0"/>
          </a:p>
          <a:p>
            <a:r>
              <a:rPr lang="cs-CZ" dirty="0" smtClean="0"/>
              <a:t>FUSSAN, Stefan. Washington D.C. - </a:t>
            </a:r>
            <a:r>
              <a:rPr lang="cs-CZ" dirty="0" err="1" smtClean="0"/>
              <a:t>The</a:t>
            </a:r>
            <a:r>
              <a:rPr lang="cs-CZ" dirty="0" smtClean="0"/>
              <a:t> </a:t>
            </a:r>
            <a:r>
              <a:rPr lang="cs-CZ" dirty="0" err="1" smtClean="0"/>
              <a:t>Capitol</a:t>
            </a:r>
            <a:r>
              <a:rPr lang="cs-CZ" dirty="0" smtClean="0"/>
              <a:t> 0009.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2013-08-29]. Dostupné z: </a:t>
            </a:r>
            <a:r>
              <a:rPr lang="cs-CZ" dirty="0" smtClean="0">
                <a:hlinkClick r:id="rId4"/>
              </a:rPr>
              <a:t>http://commons.wikimedia.org/wiki/File:Washington_D.C._-_The_Capitol_0009.jp</a:t>
            </a:r>
            <a:r>
              <a:rPr lang="en-US" dirty="0" smtClean="0">
                <a:hlinkClick r:id="rId4"/>
              </a:rPr>
              <a:t>g</a:t>
            </a:r>
            <a:endParaRPr lang="en-US" dirty="0" smtClean="0"/>
          </a:p>
          <a:p>
            <a:r>
              <a:rPr lang="cs-CZ" dirty="0" smtClean="0"/>
              <a:t>NYC </a:t>
            </a:r>
            <a:r>
              <a:rPr lang="cs-CZ" dirty="0" err="1" smtClean="0"/>
              <a:t>Montage</a:t>
            </a:r>
            <a:r>
              <a:rPr lang="cs-CZ" dirty="0" smtClean="0"/>
              <a:t> 2011.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2013-08-29]. Dostupné z: </a:t>
            </a:r>
            <a:r>
              <a:rPr lang="cs-CZ" dirty="0" smtClean="0">
                <a:hlinkClick r:id="rId5"/>
              </a:rPr>
              <a:t>http://en.wikipedia.org/wiki/File:NYC_Montage_2011.jpg</a:t>
            </a:r>
            <a:endParaRPr lang="en-US" dirty="0" smtClean="0"/>
          </a:p>
          <a:p>
            <a:r>
              <a:rPr lang="cs-CZ" dirty="0" smtClean="0"/>
              <a:t> WATT, Justin. </a:t>
            </a:r>
            <a:r>
              <a:rPr lang="cs-CZ" dirty="0" err="1" smtClean="0"/>
              <a:t>Paddleboat</a:t>
            </a:r>
            <a:r>
              <a:rPr lang="cs-CZ" dirty="0" smtClean="0"/>
              <a:t> </a:t>
            </a:r>
            <a:r>
              <a:rPr lang="cs-CZ" dirty="0" err="1" smtClean="0"/>
              <a:t>Natchez</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2013-08-29]. Dostupné z: </a:t>
            </a:r>
            <a:r>
              <a:rPr lang="cs-CZ" dirty="0" smtClean="0">
                <a:hlinkClick r:id="rId6"/>
              </a:rPr>
              <a:t>http://en.wikipedia.org/wiki/File:Paddleboat_Natchez.jpg </a:t>
            </a:r>
            <a:r>
              <a:rPr lang="cs-CZ" dirty="0" smtClean="0"/>
              <a:t>REED, Benjamin. </a:t>
            </a:r>
            <a:r>
              <a:rPr lang="cs-CZ" dirty="0" err="1" smtClean="0"/>
              <a:t>Flying</a:t>
            </a:r>
            <a:r>
              <a:rPr lang="cs-CZ" dirty="0" smtClean="0"/>
              <a:t> </a:t>
            </a:r>
            <a:r>
              <a:rPr lang="cs-CZ" dirty="0" err="1" smtClean="0"/>
              <a:t>over</a:t>
            </a:r>
            <a:r>
              <a:rPr lang="cs-CZ" dirty="0" smtClean="0"/>
              <a:t> </a:t>
            </a:r>
            <a:r>
              <a:rPr lang="cs-CZ" dirty="0" err="1" smtClean="0"/>
              <a:t>the</a:t>
            </a:r>
            <a:r>
              <a:rPr lang="cs-CZ" dirty="0" smtClean="0"/>
              <a:t> </a:t>
            </a:r>
            <a:r>
              <a:rPr lang="cs-CZ" dirty="0" err="1" smtClean="0"/>
              <a:t>midwest</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7"/>
              </a:rPr>
              <a:t>http://commons.wikimedia.org/wiki/File:Flying_over_the_midwest.jpg?uselang=cs</a:t>
            </a:r>
            <a:endParaRPr lang="cs-CZ" dirty="0" smtClean="0"/>
          </a:p>
          <a:p>
            <a:r>
              <a:rPr lang="cs-CZ" dirty="0" smtClean="0"/>
              <a:t>SCHWEN, Daniel. Chicago </a:t>
            </a:r>
            <a:r>
              <a:rPr lang="cs-CZ" dirty="0" err="1" smtClean="0"/>
              <a:t>sunrise</a:t>
            </a:r>
            <a:r>
              <a:rPr lang="cs-CZ" dirty="0" smtClean="0"/>
              <a:t> 1.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8"/>
              </a:rPr>
              <a:t>http://commons.wikimedia.org/wiki/File:Chicago_sunrise_1.jpg</a:t>
            </a:r>
            <a:endParaRPr lang="cs-CZ" dirty="0" smtClean="0"/>
          </a:p>
          <a:p>
            <a:r>
              <a:rPr lang="cs-CZ" dirty="0" smtClean="0"/>
              <a:t>SCHWEN, Daniel. Seattle 7.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9"/>
              </a:rPr>
              <a:t>http://commons.wikimedia.org/wiki/File:Seattle_7.jpg</a:t>
            </a:r>
            <a:endParaRPr lang="cs-CZ" dirty="0" smtClean="0"/>
          </a:p>
          <a:p>
            <a:r>
              <a:rPr lang="cs-CZ" dirty="0" smtClean="0"/>
              <a:t>AUSTIN, </a:t>
            </a:r>
            <a:r>
              <a:rPr lang="cs-CZ" dirty="0" err="1" smtClean="0"/>
              <a:t>Ed</a:t>
            </a:r>
            <a:r>
              <a:rPr lang="cs-CZ" dirty="0" smtClean="0"/>
              <a:t> a </a:t>
            </a:r>
            <a:r>
              <a:rPr lang="cs-CZ" dirty="0" err="1" smtClean="0"/>
              <a:t>Herb</a:t>
            </a:r>
            <a:r>
              <a:rPr lang="cs-CZ" dirty="0" smtClean="0"/>
              <a:t> JONES. </a:t>
            </a:r>
            <a:r>
              <a:rPr lang="cs-CZ" dirty="0" err="1" smtClean="0"/>
              <a:t>Yellowstone</a:t>
            </a:r>
            <a:r>
              <a:rPr lang="cs-CZ" dirty="0" smtClean="0"/>
              <a:t> </a:t>
            </a:r>
            <a:r>
              <a:rPr lang="cs-CZ" dirty="0" err="1" smtClean="0"/>
              <a:t>River</a:t>
            </a:r>
            <a:r>
              <a:rPr lang="cs-CZ" dirty="0" smtClean="0"/>
              <a:t> in </a:t>
            </a:r>
            <a:r>
              <a:rPr lang="cs-CZ" dirty="0" err="1" smtClean="0"/>
              <a:t>Hayden</a:t>
            </a:r>
            <a:r>
              <a:rPr lang="cs-CZ" dirty="0" smtClean="0"/>
              <a:t> </a:t>
            </a:r>
            <a:r>
              <a:rPr lang="cs-CZ" dirty="0" err="1" smtClean="0"/>
              <a:t>Valley</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10"/>
              </a:rPr>
              <a:t>http://en.wikipedia.org/wiki/File:Yellowstone_River_in_Hayden_Valley.jpg</a:t>
            </a:r>
            <a:endParaRPr lang="cs-CZ" dirty="0" smtClean="0"/>
          </a:p>
          <a:p>
            <a:r>
              <a:rPr lang="cs-CZ" dirty="0" smtClean="0"/>
              <a:t>MAYER, Daniel. </a:t>
            </a:r>
            <a:r>
              <a:rPr lang="cs-CZ" dirty="0" err="1" smtClean="0"/>
              <a:t>Bison</a:t>
            </a:r>
            <a:r>
              <a:rPr lang="cs-CZ" dirty="0" smtClean="0"/>
              <a:t> </a:t>
            </a:r>
            <a:r>
              <a:rPr lang="cs-CZ" dirty="0" err="1" smtClean="0"/>
              <a:t>near</a:t>
            </a:r>
            <a:r>
              <a:rPr lang="cs-CZ" dirty="0" smtClean="0"/>
              <a:t> a </a:t>
            </a:r>
            <a:r>
              <a:rPr lang="cs-CZ" dirty="0" err="1" smtClean="0"/>
              <a:t>hot</a:t>
            </a:r>
            <a:r>
              <a:rPr lang="cs-CZ" dirty="0" smtClean="0"/>
              <a:t> </a:t>
            </a:r>
            <a:r>
              <a:rPr lang="cs-CZ" dirty="0" err="1" smtClean="0"/>
              <a:t>spring</a:t>
            </a:r>
            <a:r>
              <a:rPr lang="cs-CZ" dirty="0" smtClean="0"/>
              <a:t> in </a:t>
            </a:r>
            <a:r>
              <a:rPr lang="cs-CZ" dirty="0" err="1" smtClean="0"/>
              <a:t>Yellowstone</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11"/>
              </a:rPr>
              <a:t>http://en.wikipedia.org/wiki/File:Bison_near_a_hot_spring_in_Yellowstone.JPG</a:t>
            </a:r>
            <a:endParaRPr lang="cs-CZ" dirty="0" smtClean="0"/>
          </a:p>
          <a:p>
            <a:r>
              <a:rPr lang="cs-CZ" dirty="0" smtClean="0"/>
              <a:t>JEFFREYW. </a:t>
            </a:r>
            <a:r>
              <a:rPr lang="cs-CZ" dirty="0" err="1" smtClean="0"/>
              <a:t>Mmm</a:t>
            </a:r>
            <a:r>
              <a:rPr lang="cs-CZ" dirty="0" smtClean="0"/>
              <a:t>...</a:t>
            </a:r>
            <a:r>
              <a:rPr lang="cs-CZ" dirty="0" err="1" smtClean="0"/>
              <a:t>tacos</a:t>
            </a:r>
            <a:r>
              <a:rPr lang="cs-CZ" dirty="0" smtClean="0"/>
              <a:t> (4546245563).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2013-09-11]. Dostupné z: </a:t>
            </a:r>
            <a:r>
              <a:rPr lang="cs-CZ" dirty="0" smtClean="0">
                <a:hlinkClick r:id="rId12"/>
              </a:rPr>
              <a:t>http://commons.wikimedia.org/wiki/File:Mmm...tacos_(4546245563).jpg?uselang=cs</a:t>
            </a:r>
            <a:endParaRPr lang="cs-CZ" dirty="0" smtClean="0"/>
          </a:p>
          <a:p>
            <a:r>
              <a:rPr lang="cs-CZ" sz="2800" dirty="0" smtClean="0"/>
              <a:t>TOBIAS, Alt (</a:t>
            </a:r>
            <a:r>
              <a:rPr lang="cs-CZ" sz="2800" dirty="0" err="1" smtClean="0"/>
              <a:t>Tobi</a:t>
            </a:r>
            <a:r>
              <a:rPr lang="cs-CZ" sz="2800" dirty="0" smtClean="0"/>
              <a:t> 87). </a:t>
            </a:r>
            <a:r>
              <a:rPr lang="cs-CZ" sz="2800" dirty="0" err="1" smtClean="0"/>
              <a:t>Zabriskie</a:t>
            </a:r>
            <a:r>
              <a:rPr lang="cs-CZ" sz="2800" dirty="0" smtClean="0"/>
              <a:t> Point-</a:t>
            </a:r>
            <a:r>
              <a:rPr lang="cs-CZ" sz="2800" dirty="0" err="1" smtClean="0"/>
              <a:t>Death</a:t>
            </a:r>
            <a:r>
              <a:rPr lang="cs-CZ" sz="2800" dirty="0" smtClean="0"/>
              <a:t> </a:t>
            </a:r>
            <a:r>
              <a:rPr lang="cs-CZ" sz="2800" dirty="0" err="1" smtClean="0"/>
              <a:t>Valley</a:t>
            </a:r>
            <a:r>
              <a:rPr lang="cs-CZ" sz="2800" dirty="0" smtClean="0"/>
              <a:t> NP-</a:t>
            </a:r>
            <a:r>
              <a:rPr lang="cs-CZ" sz="2800" dirty="0" err="1" smtClean="0"/>
              <a:t>Kalifornien</a:t>
            </a:r>
            <a:r>
              <a:rPr lang="cs-CZ" sz="2800" dirty="0" smtClean="0"/>
              <a:t>. In:</a:t>
            </a:r>
            <a:r>
              <a:rPr lang="cs-CZ" sz="2800" i="1" dirty="0" smtClean="0"/>
              <a:t> </a:t>
            </a:r>
            <a:r>
              <a:rPr lang="cs-CZ" sz="2800" i="1" dirty="0" err="1" smtClean="0"/>
              <a:t>Wikipedia</a:t>
            </a:r>
            <a:r>
              <a:rPr lang="cs-CZ" sz="2800" i="1" dirty="0" smtClean="0"/>
              <a:t>: </a:t>
            </a:r>
            <a:r>
              <a:rPr lang="cs-CZ" sz="2800" i="1" dirty="0" err="1" smtClean="0"/>
              <a:t>the</a:t>
            </a:r>
            <a:r>
              <a:rPr lang="cs-CZ" sz="2800" i="1" dirty="0" smtClean="0"/>
              <a:t> free </a:t>
            </a:r>
            <a:r>
              <a:rPr lang="cs-CZ" sz="2800" i="1" dirty="0" err="1" smtClean="0"/>
              <a:t>encyclopedia</a:t>
            </a:r>
            <a:r>
              <a:rPr lang="cs-CZ" sz="2800" dirty="0" smtClean="0"/>
              <a:t> [online]. San </a:t>
            </a:r>
            <a:r>
              <a:rPr lang="cs-CZ" sz="2800" dirty="0" err="1" smtClean="0"/>
              <a:t>Francisco</a:t>
            </a:r>
            <a:r>
              <a:rPr lang="cs-CZ" sz="2800" dirty="0" smtClean="0"/>
              <a:t> (CA): </a:t>
            </a:r>
            <a:r>
              <a:rPr lang="cs-CZ" sz="2800" dirty="0" err="1" smtClean="0"/>
              <a:t>Wikimedia</a:t>
            </a:r>
            <a:r>
              <a:rPr lang="cs-CZ" sz="2800" dirty="0" smtClean="0"/>
              <a:t> </a:t>
            </a:r>
            <a:r>
              <a:rPr lang="cs-CZ" sz="2800" dirty="0" err="1" smtClean="0"/>
              <a:t>Foundation</a:t>
            </a:r>
            <a:r>
              <a:rPr lang="cs-CZ" sz="2800" dirty="0" smtClean="0"/>
              <a:t>, 2001- [cit. 2013-09-11]. Dostupné z: </a:t>
            </a:r>
            <a:r>
              <a:rPr lang="cs-CZ" sz="2800" dirty="0" smtClean="0">
                <a:hlinkClick r:id="rId13"/>
              </a:rPr>
              <a:t>http://commons.wikimedia.org/wiki/File:Zabriskie_Point-Death_Valley_NP-Kalifornien.jpg?uselang=cs</a:t>
            </a:r>
            <a:endParaRPr lang="cs-CZ" sz="2800" dirty="0" smtClean="0"/>
          </a:p>
          <a:p>
            <a:r>
              <a:rPr lang="cs-CZ" dirty="0" smtClean="0"/>
              <a:t>TAVENEAUX, </a:t>
            </a:r>
            <a:r>
              <a:rPr lang="cs-CZ" dirty="0" err="1" smtClean="0"/>
              <a:t>Antoine</a:t>
            </a:r>
            <a:r>
              <a:rPr lang="cs-CZ" dirty="0" smtClean="0"/>
              <a:t>. Grand </a:t>
            </a:r>
            <a:r>
              <a:rPr lang="cs-CZ" dirty="0" err="1" smtClean="0"/>
              <a:t>Canyon</a:t>
            </a:r>
            <a:r>
              <a:rPr lang="cs-CZ" dirty="0" smtClean="0"/>
              <a:t> 27.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14"/>
              </a:rPr>
              <a:t>http://commons.wikimedia.org/wiki/File:Grand_Canyon_27_.jpg?uselang=cs</a:t>
            </a:r>
            <a:endParaRPr lang="cs-CZ" dirty="0" smtClean="0"/>
          </a:p>
          <a:p>
            <a:r>
              <a:rPr lang="cs-CZ" sz="2800" dirty="0" smtClean="0"/>
              <a:t>ZIMMERMANN, </a:t>
            </a:r>
            <a:r>
              <a:rPr lang="cs-CZ" sz="2800" dirty="0" err="1" smtClean="0"/>
              <a:t>Moritz</a:t>
            </a:r>
            <a:r>
              <a:rPr lang="cs-CZ" sz="2800" dirty="0" smtClean="0"/>
              <a:t>. </a:t>
            </a:r>
            <a:r>
              <a:rPr lang="cs-CZ" sz="2800" dirty="0" err="1" smtClean="0"/>
              <a:t>Monumentvalley</a:t>
            </a:r>
            <a:r>
              <a:rPr lang="cs-CZ" sz="2800" dirty="0" smtClean="0"/>
              <a:t>. In:</a:t>
            </a:r>
            <a:r>
              <a:rPr lang="cs-CZ" sz="2800" i="1" dirty="0" smtClean="0"/>
              <a:t> </a:t>
            </a:r>
            <a:r>
              <a:rPr lang="cs-CZ" sz="2800" i="1" dirty="0" err="1" smtClean="0"/>
              <a:t>Wikipedia</a:t>
            </a:r>
            <a:r>
              <a:rPr lang="cs-CZ" sz="2800" i="1" dirty="0" smtClean="0"/>
              <a:t>: </a:t>
            </a:r>
            <a:r>
              <a:rPr lang="cs-CZ" sz="2800" i="1" dirty="0" err="1" smtClean="0"/>
              <a:t>the</a:t>
            </a:r>
            <a:r>
              <a:rPr lang="cs-CZ" sz="2800" i="1" dirty="0" smtClean="0"/>
              <a:t> free </a:t>
            </a:r>
            <a:r>
              <a:rPr lang="cs-CZ" sz="2800" i="1" dirty="0" err="1" smtClean="0"/>
              <a:t>encyclopedia</a:t>
            </a:r>
            <a:r>
              <a:rPr lang="cs-CZ" sz="2800" dirty="0" smtClean="0"/>
              <a:t> [online]. San </a:t>
            </a:r>
            <a:r>
              <a:rPr lang="cs-CZ" sz="2800" dirty="0" err="1" smtClean="0"/>
              <a:t>Francisco</a:t>
            </a:r>
            <a:r>
              <a:rPr lang="cs-CZ" sz="2800" dirty="0" smtClean="0"/>
              <a:t> (CA): </a:t>
            </a:r>
            <a:r>
              <a:rPr lang="cs-CZ" sz="2800" dirty="0" err="1" smtClean="0"/>
              <a:t>Wikimedia</a:t>
            </a:r>
            <a:r>
              <a:rPr lang="cs-CZ" sz="2800" dirty="0" smtClean="0"/>
              <a:t> </a:t>
            </a:r>
            <a:r>
              <a:rPr lang="cs-CZ" sz="2800" dirty="0" err="1" smtClean="0"/>
              <a:t>Foundation</a:t>
            </a:r>
            <a:r>
              <a:rPr lang="cs-CZ" sz="2800" dirty="0" smtClean="0"/>
              <a:t>, 2001- [cit. 2013-09-11]. Dostupné z: </a:t>
            </a:r>
            <a:r>
              <a:rPr lang="cs-CZ" sz="2800" dirty="0" smtClean="0">
                <a:hlinkClick r:id="rId15"/>
              </a:rPr>
              <a:t>http://commons.wikimedia.org/wiki/File:Monumentvalley.jpg</a:t>
            </a:r>
            <a:endParaRPr lang="cs-CZ" sz="2800" dirty="0" smtClean="0"/>
          </a:p>
          <a:p>
            <a:r>
              <a:rPr lang="cs-CZ" dirty="0" smtClean="0"/>
              <a:t>TAIFARIOUS1,MATTHIEW FIELD, ADRIAN104,OREOS AND NSERRANO. New LA </a:t>
            </a:r>
            <a:r>
              <a:rPr lang="cs-CZ" dirty="0" err="1" smtClean="0"/>
              <a:t>Infobox</a:t>
            </a:r>
            <a:r>
              <a:rPr lang="cs-CZ" dirty="0" smtClean="0"/>
              <a:t> Pic </a:t>
            </a:r>
            <a:r>
              <a:rPr lang="cs-CZ" dirty="0" err="1" smtClean="0"/>
              <a:t>Montage</a:t>
            </a:r>
            <a:r>
              <a:rPr lang="cs-CZ" dirty="0" smtClean="0"/>
              <a:t> 5.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16"/>
              </a:rPr>
              <a:t>http://en.wikipedia.org/wiki/File:New_LA_Infobox_Pic_Montage_5.jpg</a:t>
            </a:r>
            <a:endParaRPr lang="cs-CZ" dirty="0" smtClean="0"/>
          </a:p>
          <a:p>
            <a:r>
              <a:rPr lang="cs-CZ" dirty="0" smtClean="0"/>
              <a:t>VASQUEZ, David. </a:t>
            </a:r>
            <a:r>
              <a:rPr lang="cs-CZ" dirty="0" err="1" smtClean="0"/>
              <a:t>WelcomeToVegasNite</a:t>
            </a:r>
            <a:r>
              <a:rPr lang="cs-CZ" dirty="0" smtClean="0"/>
              <a:t>. In:</a:t>
            </a:r>
            <a:r>
              <a:rPr lang="cs-CZ" i="1" dirty="0" smtClean="0"/>
              <a:t> </a:t>
            </a:r>
            <a:r>
              <a:rPr lang="cs-CZ" i="1" dirty="0" err="1" smtClean="0"/>
              <a:t>Wikipedia</a:t>
            </a:r>
            <a:r>
              <a:rPr lang="cs-CZ" i="1" dirty="0" smtClean="0"/>
              <a:t>: </a:t>
            </a:r>
            <a:r>
              <a:rPr lang="cs-CZ" i="1" dirty="0" err="1" smtClean="0"/>
              <a:t>the</a:t>
            </a:r>
            <a:r>
              <a:rPr lang="cs-CZ" i="1" dirty="0" smtClean="0"/>
              <a:t> free </a:t>
            </a:r>
            <a:r>
              <a:rPr lang="cs-CZ" i="1" dirty="0" err="1" smtClean="0"/>
              <a:t>encyclopedia</a:t>
            </a:r>
            <a:r>
              <a:rPr lang="cs-CZ" dirty="0" smtClean="0"/>
              <a:t> [online]. San </a:t>
            </a:r>
            <a:r>
              <a:rPr lang="cs-CZ" dirty="0" err="1" smtClean="0"/>
              <a:t>Francisco</a:t>
            </a:r>
            <a:r>
              <a:rPr lang="cs-CZ" dirty="0" smtClean="0"/>
              <a:t> (CA): </a:t>
            </a:r>
            <a:r>
              <a:rPr lang="cs-CZ" dirty="0" err="1" smtClean="0"/>
              <a:t>Wikimedia</a:t>
            </a:r>
            <a:r>
              <a:rPr lang="cs-CZ" dirty="0" smtClean="0"/>
              <a:t> </a:t>
            </a:r>
            <a:r>
              <a:rPr lang="cs-CZ" dirty="0" err="1" smtClean="0"/>
              <a:t>Foundation</a:t>
            </a:r>
            <a:r>
              <a:rPr lang="cs-CZ" dirty="0" smtClean="0"/>
              <a:t>, 2001- [cit. 2013-09-04]. Dostupné z: </a:t>
            </a:r>
            <a:r>
              <a:rPr lang="cs-CZ" dirty="0" smtClean="0">
                <a:hlinkClick r:id="rId17"/>
              </a:rPr>
              <a:t>http://commons.wikimedia.org/wiki/File:WelcomeToVegasNite.JPG</a:t>
            </a:r>
            <a:endParaRPr lang="cs-CZ" dirty="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991</TotalTime>
  <Words>3761</Words>
  <Application>Microsoft Office PowerPoint</Application>
  <PresentationFormat>Předvádění na obrazovce (4:3)</PresentationFormat>
  <Paragraphs>184</Paragraphs>
  <Slides>23</Slides>
  <Notes>4</Notes>
  <HiddenSlides>0</HiddenSlides>
  <MMClips>0</MMClips>
  <ScaleCrop>false</ScaleCrop>
  <HeadingPairs>
    <vt:vector size="4" baseType="variant">
      <vt:variant>
        <vt:lpstr>Motiv</vt:lpstr>
      </vt:variant>
      <vt:variant>
        <vt:i4>1</vt:i4>
      </vt:variant>
      <vt:variant>
        <vt:lpstr>Nadpisy snímků</vt:lpstr>
      </vt:variant>
      <vt:variant>
        <vt:i4>23</vt:i4>
      </vt:variant>
    </vt:vector>
  </HeadingPairs>
  <TitlesOfParts>
    <vt:vector size="24" baseType="lpstr">
      <vt:lpstr>Bohatý</vt:lpstr>
      <vt:lpstr>Prezentace aplikace PowerPoint</vt:lpstr>
      <vt:lpstr>The United States of America: a satellite map</vt:lpstr>
      <vt:lpstr>The United States of America</vt:lpstr>
      <vt:lpstr>Prezentace aplikace PowerPoint</vt:lpstr>
      <vt:lpstr>History</vt:lpstr>
      <vt:lpstr>Prezentace aplikace PowerPoint</vt:lpstr>
      <vt:lpstr>The Native Americans</vt:lpstr>
      <vt:lpstr>Geography</vt:lpstr>
      <vt:lpstr>The Regions: The Northeast, the South, the Midwest, the West</vt:lpstr>
      <vt:lpstr>The Northeast: New England</vt:lpstr>
      <vt:lpstr>The Northeast: the mid-Atlantic</vt:lpstr>
      <vt:lpstr>Prezentace aplikace PowerPoint</vt:lpstr>
      <vt:lpstr>the South</vt:lpstr>
      <vt:lpstr>The Midwest</vt:lpstr>
      <vt:lpstr>Prezentace aplikace PowerPoint</vt:lpstr>
      <vt:lpstr>The West: The Northwest</vt:lpstr>
      <vt:lpstr>Prezentace aplikace PowerPoint</vt:lpstr>
      <vt:lpstr>The West: The Southwest</vt:lpstr>
      <vt:lpstr>Prezentace aplikace PowerPoint</vt:lpstr>
      <vt:lpstr>Prezentace aplikace PowerPoint</vt:lpstr>
      <vt:lpstr>Sports</vt:lpstr>
      <vt:lpstr>Použitý materiál</vt:lpstr>
      <vt:lpstr>Prezentace aplikace PowerPoint</vt:lpstr>
    </vt:vector>
  </TitlesOfParts>
  <Company>Dům</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Paula</dc:creator>
  <cp:lastModifiedBy>Antonín Zelený</cp:lastModifiedBy>
  <cp:revision>346</cp:revision>
  <dcterms:created xsi:type="dcterms:W3CDTF">2013-08-24T13:43:07Z</dcterms:created>
  <dcterms:modified xsi:type="dcterms:W3CDTF">2013-11-21T09:42:42Z</dcterms:modified>
</cp:coreProperties>
</file>