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2"/>
  </p:notesMasterIdLst>
  <p:sldIdLst>
    <p:sldId id="256" r:id="rId2"/>
    <p:sldId id="258" r:id="rId3"/>
    <p:sldId id="259" r:id="rId4"/>
    <p:sldId id="271" r:id="rId5"/>
    <p:sldId id="260" r:id="rId6"/>
    <p:sldId id="272" r:id="rId7"/>
    <p:sldId id="261" r:id="rId8"/>
    <p:sldId id="273" r:id="rId9"/>
    <p:sldId id="262" r:id="rId10"/>
    <p:sldId id="274" r:id="rId11"/>
    <p:sldId id="263" r:id="rId12"/>
    <p:sldId id="264" r:id="rId13"/>
    <p:sldId id="265" r:id="rId14"/>
    <p:sldId id="266" r:id="rId15"/>
    <p:sldId id="267" r:id="rId16"/>
    <p:sldId id="268" r:id="rId17"/>
    <p:sldId id="275" r:id="rId18"/>
    <p:sldId id="269" r:id="rId19"/>
    <p:sldId id="270" r:id="rId20"/>
    <p:sldId id="276"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242" y="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3A4748-0B58-435B-8297-E21C842A2B5B}" type="datetimeFigureOut">
              <a:rPr lang="cs-CZ" smtClean="0"/>
              <a:pPr/>
              <a:t>4.11.2013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6651D6-080E-40BF-A997-079231D1CF57}" type="slidenum">
              <a:rPr lang="cs-CZ" smtClean="0"/>
              <a:pPr/>
              <a:t>‹#›</a:t>
            </a:fld>
            <a:endParaRPr lang="cs-CZ"/>
          </a:p>
        </p:txBody>
      </p:sp>
    </p:spTree>
    <p:extLst>
      <p:ext uri="{BB962C8B-B14F-4D97-AF65-F5344CB8AC3E}">
        <p14:creationId xmlns:p14="http://schemas.microsoft.com/office/powerpoint/2010/main" val="32273956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66651D6-080E-40BF-A997-079231D1CF57}" type="slidenum">
              <a:rPr lang="cs-CZ" smtClean="0"/>
              <a:pPr/>
              <a:t>4</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Nadpis 28"/>
          <p:cNvSpPr>
            <a:spLocks noGrp="1"/>
          </p:cNvSpPr>
          <p:nvPr>
            <p:ph type="ctrTitle"/>
          </p:nvPr>
        </p:nvSpPr>
        <p:spPr>
          <a:xfrm>
            <a:off x="381000" y="4853411"/>
            <a:ext cx="8458200" cy="1222375"/>
          </a:xfrm>
        </p:spPr>
        <p:txBody>
          <a:bodyPr anchor="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16" name="Zástupný symbol pro datum 15"/>
          <p:cNvSpPr>
            <a:spLocks noGrp="1"/>
          </p:cNvSpPr>
          <p:nvPr>
            <p:ph type="dt" sz="half" idx="10"/>
          </p:nvPr>
        </p:nvSpPr>
        <p:spPr/>
        <p:txBody>
          <a:bodyPr/>
          <a:lstStyle/>
          <a:p>
            <a:fld id="{E2702480-A4EF-4CBB-8B94-155B2E6CAA6B}" type="datetimeFigureOut">
              <a:rPr lang="cs-CZ" smtClean="0"/>
              <a:pPr/>
              <a:t>4.11.2013</a:t>
            </a:fld>
            <a:endParaRPr lang="cs-CZ"/>
          </a:p>
        </p:txBody>
      </p:sp>
      <p:sp>
        <p:nvSpPr>
          <p:cNvPr id="2" name="Zástupný symbol pro zápatí 1"/>
          <p:cNvSpPr>
            <a:spLocks noGrp="1"/>
          </p:cNvSpPr>
          <p:nvPr>
            <p:ph type="ftr" sz="quarter" idx="11"/>
          </p:nvPr>
        </p:nvSpPr>
        <p:spPr/>
        <p:txBody>
          <a:bodyPr/>
          <a:lstStyle/>
          <a:p>
            <a:endParaRPr lang="cs-CZ"/>
          </a:p>
        </p:txBody>
      </p:sp>
      <p:sp>
        <p:nvSpPr>
          <p:cNvPr id="15" name="Zástupný symbol pro číslo snímku 14"/>
          <p:cNvSpPr>
            <a:spLocks noGrp="1"/>
          </p:cNvSpPr>
          <p:nvPr>
            <p:ph type="sldNum" sz="quarter" idx="12"/>
          </p:nvPr>
        </p:nvSpPr>
        <p:spPr>
          <a:xfrm>
            <a:off x="8229600" y="6473952"/>
            <a:ext cx="758952" cy="246888"/>
          </a:xfrm>
        </p:spPr>
        <p:txBody>
          <a:bodyPr/>
          <a:lstStyle/>
          <a:p>
            <a:fld id="{55A5B037-500D-4D9F-AF6E-D190BFB22328}"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kumimoji="0" lang="cs-CZ" smtClean="0"/>
              <a:t>Klepnutím lze upravit styl předlohy nadpisů.</a:t>
            </a:r>
            <a:endParaRPr kumimoji="0" lang="en-US"/>
          </a:p>
        </p:txBody>
      </p:sp>
      <p:sp>
        <p:nvSpPr>
          <p:cNvPr id="27" name="Zástupný symbol pro obsah 26"/>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E2702480-A4EF-4CBB-8B94-155B2E6CAA6B}" type="datetimeFigureOut">
              <a:rPr lang="cs-CZ" smtClean="0"/>
              <a:pPr/>
              <a:t>4.11.2013</a:t>
            </a:fld>
            <a:endParaRPr lang="cs-CZ"/>
          </a:p>
        </p:txBody>
      </p:sp>
      <p:sp>
        <p:nvSpPr>
          <p:cNvPr id="19" name="Zástupný symbol pro zápatí 18"/>
          <p:cNvSpPr>
            <a:spLocks noGrp="1"/>
          </p:cNvSpPr>
          <p:nvPr>
            <p:ph type="ftr" sz="quarter" idx="11"/>
          </p:nvPr>
        </p:nvSpPr>
        <p:spPr>
          <a:xfrm>
            <a:off x="3581400" y="76200"/>
            <a:ext cx="2895600" cy="288925"/>
          </a:xfrm>
        </p:spPr>
        <p:txBody>
          <a:bodyPr/>
          <a:lstStyle/>
          <a:p>
            <a:endParaRPr lang="cs-CZ"/>
          </a:p>
        </p:txBody>
      </p:sp>
      <p:sp>
        <p:nvSpPr>
          <p:cNvPr id="16" name="Zástupný symbol pro číslo snímku 15"/>
          <p:cNvSpPr>
            <a:spLocks noGrp="1"/>
          </p:cNvSpPr>
          <p:nvPr>
            <p:ph type="sldNum" sz="quarter" idx="12"/>
          </p:nvPr>
        </p:nvSpPr>
        <p:spPr>
          <a:xfrm>
            <a:off x="8229600" y="6473952"/>
            <a:ext cx="758952" cy="246888"/>
          </a:xfrm>
        </p:spPr>
        <p:txBody>
          <a:bodyPr/>
          <a:lstStyle/>
          <a:p>
            <a:fld id="{55A5B037-500D-4D9F-AF6E-D190BFB22328}"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19" name="Zástupný symbol pro datum 18"/>
          <p:cNvSpPr>
            <a:spLocks noGrp="1"/>
          </p:cNvSpPr>
          <p:nvPr>
            <p:ph type="dt" sz="half" idx="10"/>
          </p:nvPr>
        </p:nvSpPr>
        <p:spPr/>
        <p:txBody>
          <a:bodyPr/>
          <a:lstStyle/>
          <a:p>
            <a:fld id="{E2702480-A4EF-4CBB-8B94-155B2E6CAA6B}" type="datetimeFigureOut">
              <a:rPr lang="cs-CZ" smtClean="0"/>
              <a:pPr/>
              <a:t>4.11.2013</a:t>
            </a:fld>
            <a:endParaRPr lang="cs-CZ"/>
          </a:p>
        </p:txBody>
      </p:sp>
      <p:sp>
        <p:nvSpPr>
          <p:cNvPr id="11" name="Zástupný symbol pro zápatí 10"/>
          <p:cNvSpPr>
            <a:spLocks noGrp="1"/>
          </p:cNvSpPr>
          <p:nvPr>
            <p:ph type="ftr" sz="quarter" idx="11"/>
          </p:nvPr>
        </p:nvSpPr>
        <p:spPr/>
        <p:txBody>
          <a:bodyPr/>
          <a:lstStyle/>
          <a:p>
            <a:endParaRPr lang="cs-CZ"/>
          </a:p>
        </p:txBody>
      </p:sp>
      <p:sp>
        <p:nvSpPr>
          <p:cNvPr id="16" name="Zástupný symbol pro číslo snímku 15"/>
          <p:cNvSpPr>
            <a:spLocks noGrp="1"/>
          </p:cNvSpPr>
          <p:nvPr>
            <p:ph type="sldNum" sz="quarter" idx="12"/>
          </p:nvPr>
        </p:nvSpPr>
        <p:spPr/>
        <p:txBody>
          <a:bodyPr/>
          <a:lstStyle/>
          <a:p>
            <a:fld id="{55A5B037-500D-4D9F-AF6E-D190BFB22328}" type="slidenum">
              <a:rPr lang="cs-CZ" smtClean="0"/>
              <a:pPr/>
              <a:t>‹#›</a:t>
            </a:fld>
            <a:endParaRPr lang="cs-CZ"/>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0"/>
          </p:nvPr>
        </p:nvSpPr>
        <p:spPr/>
        <p:txBody>
          <a:bodyPr/>
          <a:lstStyle/>
          <a:p>
            <a:fld id="{E2702480-A4EF-4CBB-8B94-155B2E6CAA6B}" type="datetimeFigureOut">
              <a:rPr lang="cs-CZ" smtClean="0"/>
              <a:pPr/>
              <a:t>4.11.2013</a:t>
            </a:fld>
            <a:endParaRPr lang="cs-CZ"/>
          </a:p>
        </p:txBody>
      </p:sp>
      <p:sp>
        <p:nvSpPr>
          <p:cNvPr id="10" name="Zástupný symbol pro zápatí 9"/>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55A5B037-500D-4D9F-AF6E-D190BFB22328}"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9" name="Nadpis 28"/>
          <p:cNvSpPr>
            <a:spLocks noGrp="1"/>
          </p:cNvSpPr>
          <p:nvPr>
            <p:ph type="title"/>
          </p:nvPr>
        </p:nvSpPr>
        <p:spPr>
          <a:xfrm>
            <a:off x="304800" y="5410200"/>
            <a:ext cx="8610600" cy="882650"/>
          </a:xfrm>
        </p:spPr>
        <p:txBody>
          <a:bodyPr anchor="ctr"/>
          <a:lstStyle>
            <a:lvl1pPr>
              <a:defRPr/>
            </a:lvl1p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0"/>
          </p:nvPr>
        </p:nvSpPr>
        <p:spPr/>
        <p:txBody>
          <a:bodyPr/>
          <a:lstStyle/>
          <a:p>
            <a:fld id="{E2702480-A4EF-4CBB-8B94-155B2E6CAA6B}" type="datetimeFigureOut">
              <a:rPr lang="cs-CZ" smtClean="0"/>
              <a:pPr/>
              <a:t>4.11.2013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229600" y="6477000"/>
            <a:ext cx="762000" cy="246888"/>
          </a:xfrm>
        </p:spPr>
        <p:txBody>
          <a:bodyPr/>
          <a:lstStyle/>
          <a:p>
            <a:fld id="{55A5B037-500D-4D9F-AF6E-D190BFB22328}" type="slidenum">
              <a:rPr lang="cs-CZ" smtClean="0"/>
              <a:pPr/>
              <a:t>‹#›</a:t>
            </a:fld>
            <a:endParaRPr lang="cs-CZ"/>
          </a:p>
        </p:txBody>
      </p:sp>
      <p:sp>
        <p:nvSpPr>
          <p:cNvPr id="11" name="Přímá spojovací čára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fld id="{E2702480-A4EF-4CBB-8B94-155B2E6CAA6B}" type="datetimeFigureOut">
              <a:rPr lang="cs-CZ" smtClean="0"/>
              <a:pPr/>
              <a:t>4.11.2013</a:t>
            </a:fld>
            <a:endParaRPr lang="cs-CZ"/>
          </a:p>
        </p:txBody>
      </p:sp>
      <p:sp>
        <p:nvSpPr>
          <p:cNvPr id="21" name="Zástupný symbol pro zápatí 20"/>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A5B037-500D-4D9F-AF6E-D190BFB22328}"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E2702480-A4EF-4CBB-8B94-155B2E6CAA6B}" type="datetimeFigureOut">
              <a:rPr lang="cs-CZ" smtClean="0"/>
              <a:pPr/>
              <a:t>4.11.2013</a:t>
            </a:fld>
            <a:endParaRPr lang="cs-CZ"/>
          </a:p>
        </p:txBody>
      </p:sp>
      <p:sp>
        <p:nvSpPr>
          <p:cNvPr id="24" name="Zástupný symbol pro zápatí 23"/>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5A5B037-500D-4D9F-AF6E-D190BFB22328}"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Přímá spojovací čára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Nadpis 11"/>
          <p:cNvSpPr>
            <a:spLocks noGrp="1"/>
          </p:cNvSpPr>
          <p:nvPr>
            <p:ph type="title"/>
          </p:nvPr>
        </p:nvSpPr>
        <p:spPr>
          <a:xfrm>
            <a:off x="457200" y="5486400"/>
            <a:ext cx="8458200" cy="520700"/>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E2702480-A4EF-4CBB-8B94-155B2E6CAA6B}" type="datetimeFigureOut">
              <a:rPr lang="cs-CZ" smtClean="0"/>
              <a:pPr/>
              <a:t>4.11.2013</a:t>
            </a:fld>
            <a:endParaRPr lang="cs-CZ"/>
          </a:p>
        </p:txBody>
      </p:sp>
      <p:sp>
        <p:nvSpPr>
          <p:cNvPr id="29" name="Zástupný symbol pro zápatí 28"/>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5A5B037-500D-4D9F-AF6E-D190BFB22328}"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cs-CZ" smtClean="0"/>
              <a:t>Klepnutím na ikonu přidáte obrázek.</a:t>
            </a:r>
            <a:endParaRPr kumimoji="0" lang="en-US" dirty="0"/>
          </a:p>
        </p:txBody>
      </p:sp>
      <p:sp>
        <p:nvSpPr>
          <p:cNvPr id="7" name="Zástupný symbol pro datum 6"/>
          <p:cNvSpPr>
            <a:spLocks noGrp="1"/>
          </p:cNvSpPr>
          <p:nvPr>
            <p:ph type="dt" sz="half" idx="10"/>
          </p:nvPr>
        </p:nvSpPr>
        <p:spPr/>
        <p:txBody>
          <a:bodyPr/>
          <a:lstStyle/>
          <a:p>
            <a:fld id="{E2702480-A4EF-4CBB-8B94-155B2E6CAA6B}" type="datetimeFigureOut">
              <a:rPr lang="cs-CZ" smtClean="0"/>
              <a:pPr/>
              <a:t>4.11.2013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55A5B037-500D-4D9F-AF6E-D190BFB22328}" type="slidenum">
              <a:rPr lang="cs-CZ" smtClean="0"/>
              <a:pPr/>
              <a:t>‹#›</a:t>
            </a:fld>
            <a:endParaRPr lang="cs-CZ"/>
          </a:p>
        </p:txBody>
      </p:sp>
      <p:sp>
        <p:nvSpPr>
          <p:cNvPr id="17" name="Nadpis 16"/>
          <p:cNvSpPr>
            <a:spLocks noGrp="1"/>
          </p:cNvSpPr>
          <p:nvPr>
            <p:ph type="title"/>
          </p:nvPr>
        </p:nvSpPr>
        <p:spPr>
          <a:xfrm>
            <a:off x="381000" y="4993760"/>
            <a:ext cx="5867400" cy="522288"/>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E2702480-A4EF-4CBB-8B94-155B2E6CAA6B}" type="datetimeFigureOut">
              <a:rPr lang="cs-CZ" smtClean="0"/>
              <a:pPr/>
              <a:t>4.11.2013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A5B037-500D-4D9F-AF6E-D190BFB22328}"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E2702480-A4EF-4CBB-8B94-155B2E6CAA6B}" type="datetimeFigureOut">
              <a:rPr lang="cs-CZ" smtClean="0"/>
              <a:pPr/>
              <a:t>4.11.2013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5A5B037-500D-4D9F-AF6E-D190BFB22328}"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Zástupný symbol pro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2702480-A4EF-4CBB-8B94-155B2E6CAA6B}" type="datetimeFigureOut">
              <a:rPr lang="cs-CZ" smtClean="0"/>
              <a:pPr/>
              <a:t>4.11.2013</a:t>
            </a:fld>
            <a:endParaRPr lang="cs-CZ"/>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cs-CZ"/>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55A5B037-500D-4D9F-AF6E-D190BFB22328}" type="slidenum">
              <a:rPr lang="cs-CZ" smtClean="0"/>
              <a:pPr/>
              <a:t>‹#›</a:t>
            </a:fld>
            <a:endParaRPr lang="cs-CZ"/>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kumimoji="0" lang="cs-CZ" smtClean="0"/>
              <a:t>Klepnutím lze upravit styl předlohy nadpisů.</a:t>
            </a:r>
            <a:endParaRPr kumimoji="0" lang="en-US"/>
          </a:p>
        </p:txBody>
      </p:sp>
      <p:sp>
        <p:nvSpPr>
          <p:cNvPr id="9" name="Přímá spojovací čára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římá spojovací čára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commons.wikimedia.org/wiki/File:Irish_clover.jpg"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commons.wikimedia.org/wiki/File:2013-07-04_President_Obama's_Weekly_Address.ogv?uselang=cs" TargetMode="External"/><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jpeg"/></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commons.wikimedia.org/wiki/File:Irish_clover.jpg" TargetMode="External"/><Relationship Id="rId13" Type="http://schemas.openxmlformats.org/officeDocument/2006/relationships/hyperlink" Target="http://commons.wikimedia.org/wiki/File:English_Festival,_St._George's_Day,_RIverside,_Medway_George.jpg?uselang=cs" TargetMode="External"/><Relationship Id="rId3" Type="http://schemas.openxmlformats.org/officeDocument/2006/relationships/hyperlink" Target="http://commons.wikimedia.org/wiki/File:Martin_Luther_King_-_March_on_Washington.jpg" TargetMode="External"/><Relationship Id="rId7" Type="http://schemas.openxmlformats.org/officeDocument/2006/relationships/hyperlink" Target="http://commons.wikimedia.org/wiki/File:The_Treaty_is_a_Fraud.jpg" TargetMode="External"/><Relationship Id="rId12" Type="http://schemas.openxmlformats.org/officeDocument/2006/relationships/hyperlink" Target="http://commons.wikimedia.org/wiki/File:Washing_of_the_Lions.jpg" TargetMode="External"/><Relationship Id="rId2" Type="http://schemas.openxmlformats.org/officeDocument/2006/relationships/hyperlink" Target="http://commons.wikimedia.org/wiki/File:2013-07-04_President_Obama's_Weekly_Address.ogv?uselang=cs" TargetMode="External"/><Relationship Id="rId1" Type="http://schemas.openxmlformats.org/officeDocument/2006/relationships/slideLayout" Target="../slideLayouts/slideLayout2.xml"/><Relationship Id="rId6" Type="http://schemas.openxmlformats.org/officeDocument/2006/relationships/hyperlink" Target="http://commons.wikimedia.org/wiki/File:New_Zealand_Navy_by_the_flag_post_-_Waitangi_Day.jpg?uselang=cs" TargetMode="External"/><Relationship Id="rId11" Type="http://schemas.openxmlformats.org/officeDocument/2006/relationships/hyperlink" Target="http://commons.wikimedia.org/wiki/File:Mother's_day_card.jpg" TargetMode="External"/><Relationship Id="rId5" Type="http://schemas.openxmlformats.org/officeDocument/2006/relationships/hyperlink" Target="http://commons.wikimedia.org/wiki/File:Stuart-george-washington-constable-1797.jpg" TargetMode="External"/><Relationship Id="rId15" Type="http://schemas.openxmlformats.org/officeDocument/2006/relationships/hyperlink" Target="http://commons.wikimedia.org/wiki/File:Anzac_Day_2011_game_2.jpg?uselang=cs" TargetMode="External"/><Relationship Id="rId10" Type="http://schemas.openxmlformats.org/officeDocument/2006/relationships/hyperlink" Target="http://commons.wikimedia.org/wiki/File:Chicago_River_dyed_green,_buildings_more_prominent.jpG" TargetMode="External"/><Relationship Id="rId4" Type="http://schemas.openxmlformats.org/officeDocument/2006/relationships/hyperlink" Target="http://commons.wikimedia.org/wiki/File:Australia_Day_2010.jpg?uselang=cs" TargetMode="External"/><Relationship Id="rId9" Type="http://schemas.openxmlformats.org/officeDocument/2006/relationships/hyperlink" Target="http://commons.wikimedia.org/wiki/File:St._Patricks_Festival,_Dublin_(6844464826).jpg?uselang=cs" TargetMode="External"/><Relationship Id="rId14" Type="http://schemas.openxmlformats.org/officeDocument/2006/relationships/hyperlink" Target="http://en.wikipedia.org/wiki/File:Coloured_illustration_of_Anzac_troops_after_the_fighting_at_Gallipoli_during_World_War_I_(1).jp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commons.wikimedia.org/wiki/File:Trooping_the_Colour_June_2013.JPG?uselang=cs" TargetMode="External"/><Relationship Id="rId7" Type="http://schemas.openxmlformats.org/officeDocument/2006/relationships/hyperlink" Target="http://commons.wikimedia.org/wiki/File:FIAT_Topolino_1948.JPG?uselang=cs" TargetMode="External"/><Relationship Id="rId2" Type="http://schemas.openxmlformats.org/officeDocument/2006/relationships/hyperlink" Target="http://commons.wikimedia.org/wiki/File:Red_Arrows_June_2013.JPG?uselang=cs" TargetMode="External"/><Relationship Id="rId1" Type="http://schemas.openxmlformats.org/officeDocument/2006/relationships/slideLayout" Target="../slideLayouts/slideLayout2.xml"/><Relationship Id="rId6" Type="http://schemas.openxmlformats.org/officeDocument/2006/relationships/hyperlink" Target="http://commons.wikimedia.org/wiki/File:Lincoln_Memorial_-_fireworks.jpg" TargetMode="External"/><Relationship Id="rId5" Type="http://schemas.openxmlformats.org/officeDocument/2006/relationships/hyperlink" Target="http://commons.wikimedia.org/wiki/File:Armed_Forces_Day_National_Event_in_Plymouth_MOD_45154079.jpg?uselang=cs" TargetMode="External"/><Relationship Id="rId4" Type="http://schemas.openxmlformats.org/officeDocument/2006/relationships/hyperlink" Target="http://commons.wikimedia.org/wiki/File:Kate_and_William,_Canada_Day,_2011,_Ottawa,_Ontario,_Canada.jpg?uselang=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381000" y="5072074"/>
            <a:ext cx="8458200" cy="1500198"/>
          </a:xfrm>
        </p:spPr>
        <p:txBody>
          <a:bodyPr>
            <a:normAutofit/>
          </a:bodyPr>
          <a:lstStyle/>
          <a:p>
            <a:r>
              <a:rPr lang="en-US" dirty="0" smtClean="0"/>
              <a:t/>
            </a:r>
            <a:br>
              <a:rPr lang="en-US" dirty="0" smtClean="0"/>
            </a:br>
            <a:r>
              <a:rPr lang="cs-CZ" dirty="0" err="1" smtClean="0"/>
              <a:t>Holidays</a:t>
            </a:r>
            <a:r>
              <a:rPr lang="cs-CZ" dirty="0" smtClean="0"/>
              <a:t> </a:t>
            </a:r>
            <a:r>
              <a:rPr lang="cs-CZ" dirty="0" err="1" smtClean="0"/>
              <a:t>and</a:t>
            </a:r>
            <a:r>
              <a:rPr lang="cs-CZ" dirty="0" smtClean="0"/>
              <a:t> </a:t>
            </a:r>
            <a:r>
              <a:rPr lang="cs-CZ" dirty="0" err="1" smtClean="0"/>
              <a:t>celebrations</a:t>
            </a:r>
            <a:r>
              <a:rPr lang="cs-CZ" dirty="0" smtClean="0"/>
              <a:t/>
            </a:r>
            <a:br>
              <a:rPr lang="cs-CZ" dirty="0" smtClean="0"/>
            </a:br>
            <a:r>
              <a:rPr lang="cs-CZ" sz="2000" dirty="0" smtClean="0"/>
              <a:t>in </a:t>
            </a:r>
            <a:r>
              <a:rPr lang="cs-CZ" sz="2000" dirty="0" err="1" smtClean="0"/>
              <a:t>the</a:t>
            </a:r>
            <a:r>
              <a:rPr lang="cs-CZ" sz="2000" dirty="0" smtClean="0"/>
              <a:t> </a:t>
            </a:r>
            <a:r>
              <a:rPr lang="cs-CZ" sz="2000" dirty="0" err="1" smtClean="0"/>
              <a:t>English</a:t>
            </a:r>
            <a:r>
              <a:rPr lang="cs-CZ" sz="2000" dirty="0" smtClean="0"/>
              <a:t>-</a:t>
            </a:r>
            <a:r>
              <a:rPr lang="cs-CZ" sz="2000" dirty="0" err="1" smtClean="0"/>
              <a:t>speaking</a:t>
            </a:r>
            <a:r>
              <a:rPr lang="cs-CZ" sz="2000" dirty="0" smtClean="0"/>
              <a:t> </a:t>
            </a:r>
            <a:r>
              <a:rPr lang="cs-CZ" sz="2000" dirty="0" err="1" smtClean="0"/>
              <a:t>world</a:t>
            </a:r>
            <a:endParaRPr lang="cs-CZ" sz="2000" dirty="0"/>
          </a:p>
        </p:txBody>
      </p:sp>
      <p:pic>
        <p:nvPicPr>
          <p:cNvPr id="4" name="Picture 2"/>
          <p:cNvPicPr>
            <a:picLocks noChangeAspect="1" noChangeArrowheads="1"/>
          </p:cNvPicPr>
          <p:nvPr/>
        </p:nvPicPr>
        <p:blipFill>
          <a:blip r:embed="rId2" cstate="print"/>
          <a:srcRect/>
          <a:stretch>
            <a:fillRect/>
          </a:stretch>
        </p:blipFill>
        <p:spPr bwMode="auto">
          <a:xfrm>
            <a:off x="1857356" y="142852"/>
            <a:ext cx="5572164" cy="1230596"/>
          </a:xfrm>
          <a:prstGeom prst="rect">
            <a:avLst/>
          </a:prstGeom>
          <a:noFill/>
          <a:ln w="9525">
            <a:noFill/>
            <a:miter lim="800000"/>
            <a:headEnd/>
            <a:tailEnd/>
          </a:ln>
          <a:effectLst/>
        </p:spPr>
      </p:pic>
      <p:graphicFrame>
        <p:nvGraphicFramePr>
          <p:cNvPr id="5" name="Zástupný symbol pro obsah 4"/>
          <p:cNvGraphicFramePr>
            <a:graphicFrameLocks/>
          </p:cNvGraphicFramePr>
          <p:nvPr>
            <p:extLst>
              <p:ext uri="{D42A27DB-BD31-4B8C-83A1-F6EECF244321}">
                <p14:modId xmlns:p14="http://schemas.microsoft.com/office/powerpoint/2010/main" val="3873966795"/>
              </p:ext>
            </p:extLst>
          </p:nvPr>
        </p:nvGraphicFramePr>
        <p:xfrm>
          <a:off x="1000100" y="1500174"/>
          <a:ext cx="7000924" cy="3586027"/>
        </p:xfrm>
        <a:graphic>
          <a:graphicData uri="http://schemas.openxmlformats.org/drawingml/2006/table">
            <a:tbl>
              <a:tblPr firstRow="1" firstCol="1" bandRow="1">
                <a:tableStyleId>{5C22544A-7EE6-4342-B048-85BDC9FD1C3A}</a:tableStyleId>
              </a:tblPr>
              <a:tblGrid>
                <a:gridCol w="1913626"/>
                <a:gridCol w="5087298"/>
              </a:tblGrid>
              <a:tr h="208536">
                <a:tc>
                  <a:txBody>
                    <a:bodyPr/>
                    <a:lstStyle/>
                    <a:p>
                      <a:pPr algn="l">
                        <a:lnSpc>
                          <a:spcPct val="150000"/>
                        </a:lnSpc>
                        <a:spcAft>
                          <a:spcPts val="0"/>
                        </a:spcAft>
                      </a:pPr>
                      <a:r>
                        <a:rPr lang="cs-CZ" sz="900" dirty="0">
                          <a:effectLst/>
                        </a:rPr>
                        <a:t>Škola</a:t>
                      </a:r>
                      <a:endParaRPr lang="cs-CZ" sz="9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Katolické gymnázium Třebíč, Otmarova 22, Třebíč 674 01</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dirty="0">
                          <a:effectLst/>
                        </a:rPr>
                        <a:t>Název </a:t>
                      </a:r>
                      <a:r>
                        <a:rPr lang="cs-CZ" sz="900" dirty="0" smtClean="0">
                          <a:effectLst/>
                        </a:rPr>
                        <a:t>projektu</a:t>
                      </a:r>
                      <a:endParaRPr lang="cs-CZ" sz="9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Moderní škola</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dirty="0">
                          <a:effectLst/>
                        </a:rPr>
                        <a:t>Číslo projektu</a:t>
                      </a:r>
                      <a:endParaRPr lang="cs-CZ" sz="9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CZ.1.07/1.5.00/34.0464</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dirty="0">
                          <a:effectLst/>
                        </a:rPr>
                        <a:t>Šablona</a:t>
                      </a:r>
                      <a:endParaRPr lang="cs-CZ" sz="9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III/2 Inovace a zkvalitnění výuky prostřednictvím ICT</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a:effectLst/>
                        </a:rPr>
                        <a:t>Autor DUM</a:t>
                      </a:r>
                      <a:endParaRPr lang="cs-CZ" sz="90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tabLst>
                          <a:tab pos="2056765" algn="ctr"/>
                        </a:tabLst>
                      </a:pPr>
                      <a:r>
                        <a:rPr lang="cs-CZ" sz="900" dirty="0">
                          <a:effectLst/>
                        </a:rPr>
                        <a:t> </a:t>
                      </a:r>
                      <a:r>
                        <a:rPr lang="cs-CZ" sz="900" dirty="0" smtClean="0">
                          <a:effectLst/>
                        </a:rPr>
                        <a:t>Paula </a:t>
                      </a:r>
                      <a:r>
                        <a:rPr lang="cs-CZ" sz="900" dirty="0" err="1" smtClean="0">
                          <a:effectLst/>
                        </a:rPr>
                        <a:t>Torresan</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dirty="0">
                          <a:effectLst/>
                        </a:rPr>
                        <a:t>Název DUM</a:t>
                      </a:r>
                      <a:endParaRPr lang="cs-CZ" sz="900" dirty="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 </a:t>
                      </a:r>
                      <a:r>
                        <a:rPr lang="cs-CZ" sz="900" dirty="0" err="1" smtClean="0">
                          <a:effectLst/>
                        </a:rPr>
                        <a:t>Holidays</a:t>
                      </a:r>
                      <a:r>
                        <a:rPr lang="cs-CZ" sz="900" baseline="0" dirty="0" smtClean="0">
                          <a:effectLst/>
                        </a:rPr>
                        <a:t> </a:t>
                      </a:r>
                      <a:r>
                        <a:rPr lang="cs-CZ" sz="900" baseline="0" dirty="0" err="1" smtClean="0">
                          <a:effectLst/>
                        </a:rPr>
                        <a:t>and</a:t>
                      </a:r>
                      <a:r>
                        <a:rPr lang="cs-CZ" sz="900" baseline="0" dirty="0" smtClean="0">
                          <a:effectLst/>
                        </a:rPr>
                        <a:t> </a:t>
                      </a:r>
                      <a:r>
                        <a:rPr lang="cs-CZ" sz="900" baseline="0" dirty="0" err="1" smtClean="0">
                          <a:effectLst/>
                        </a:rPr>
                        <a:t>celebrations</a:t>
                      </a:r>
                      <a:r>
                        <a:rPr lang="cs-CZ" sz="900" baseline="0" dirty="0" smtClean="0">
                          <a:effectLst/>
                        </a:rPr>
                        <a:t> in </a:t>
                      </a:r>
                      <a:r>
                        <a:rPr lang="cs-CZ" sz="900" baseline="0" dirty="0" err="1" smtClean="0">
                          <a:effectLst/>
                        </a:rPr>
                        <a:t>the</a:t>
                      </a:r>
                      <a:r>
                        <a:rPr lang="cs-CZ" sz="900" baseline="0" dirty="0" smtClean="0">
                          <a:effectLst/>
                        </a:rPr>
                        <a:t> </a:t>
                      </a:r>
                      <a:r>
                        <a:rPr lang="cs-CZ" sz="900" baseline="0" dirty="0" err="1" smtClean="0">
                          <a:effectLst/>
                        </a:rPr>
                        <a:t>English</a:t>
                      </a:r>
                      <a:r>
                        <a:rPr lang="cs-CZ" sz="900" baseline="0" dirty="0" smtClean="0">
                          <a:effectLst/>
                        </a:rPr>
                        <a:t>-</a:t>
                      </a:r>
                      <a:r>
                        <a:rPr lang="cs-CZ" sz="900" baseline="0" dirty="0" err="1" smtClean="0">
                          <a:effectLst/>
                        </a:rPr>
                        <a:t>speaking</a:t>
                      </a:r>
                      <a:r>
                        <a:rPr lang="cs-CZ" sz="900" baseline="0" dirty="0" smtClean="0">
                          <a:effectLst/>
                        </a:rPr>
                        <a:t> </a:t>
                      </a:r>
                      <a:r>
                        <a:rPr lang="cs-CZ" sz="900" baseline="0" dirty="0" err="1" smtClean="0">
                          <a:effectLst/>
                        </a:rPr>
                        <a:t>world</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marL="0" algn="l" defTabSz="914400" rtl="0" eaLnBrk="1" latinLnBrk="0" hangingPunct="1">
                        <a:lnSpc>
                          <a:spcPct val="150000"/>
                        </a:lnSpc>
                        <a:spcAft>
                          <a:spcPts val="0"/>
                        </a:spcAft>
                      </a:pPr>
                      <a:r>
                        <a:rPr lang="cs-CZ" sz="900" b="1" kern="1200" dirty="0" smtClean="0">
                          <a:solidFill>
                            <a:schemeClr val="lt1"/>
                          </a:solidFill>
                          <a:effectLst/>
                          <a:latin typeface="+mn-lt"/>
                          <a:ea typeface="+mn-ea"/>
                          <a:cs typeface="+mn-cs"/>
                        </a:rPr>
                        <a:t>Kód DUM</a:t>
                      </a:r>
                      <a:endParaRPr lang="cs-CZ" sz="900" b="1" kern="1200" dirty="0">
                        <a:solidFill>
                          <a:schemeClr val="lt1"/>
                        </a:solidFill>
                        <a:effectLst/>
                        <a:latin typeface="+mn-lt"/>
                        <a:ea typeface="+mn-ea"/>
                        <a:cs typeface="+mn-cs"/>
                      </a:endParaRPr>
                    </a:p>
                  </a:txBody>
                  <a:tcPr marL="68580" marR="68580" marT="0" marB="0"/>
                </a:tc>
                <a:tc>
                  <a:txBody>
                    <a:bodyPr/>
                    <a:lstStyle/>
                    <a:p>
                      <a:pPr algn="l">
                        <a:lnSpc>
                          <a:spcPct val="150000"/>
                        </a:lnSpc>
                        <a:spcAft>
                          <a:spcPts val="0"/>
                        </a:spcAft>
                      </a:pPr>
                      <a:r>
                        <a:rPr lang="cs-CZ" sz="900" kern="1200" dirty="0" smtClean="0">
                          <a:solidFill>
                            <a:schemeClr val="dk1"/>
                          </a:solidFill>
                          <a:effectLst/>
                          <a:latin typeface="+mn-lt"/>
                          <a:ea typeface="+mn-ea"/>
                          <a:cs typeface="+mn-cs"/>
                        </a:rPr>
                        <a:t>VY_32_INOVACE_</a:t>
                      </a:r>
                      <a:r>
                        <a:rPr lang="cs-CZ" sz="900" kern="1200" baseline="0" dirty="0" smtClean="0">
                          <a:solidFill>
                            <a:schemeClr val="dk1"/>
                          </a:solidFill>
                          <a:effectLst/>
                          <a:latin typeface="+mn-lt"/>
                          <a:ea typeface="+mn-ea"/>
                          <a:cs typeface="+mn-cs"/>
                        </a:rPr>
                        <a:t> </a:t>
                      </a:r>
                      <a:r>
                        <a:rPr lang="cs-CZ" sz="900" kern="1200" baseline="0" dirty="0" smtClean="0">
                          <a:solidFill>
                            <a:schemeClr val="dk1"/>
                          </a:solidFill>
                          <a:effectLst/>
                          <a:latin typeface="+mn-lt"/>
                          <a:ea typeface="+mn-ea"/>
                          <a:cs typeface="+mn-cs"/>
                        </a:rPr>
                        <a:t>1.1.9_Holidays_and_celebrations</a:t>
                      </a:r>
                      <a:endParaRPr lang="cs-CZ" sz="900" kern="1200" dirty="0">
                        <a:solidFill>
                          <a:schemeClr val="dk1"/>
                        </a:solidFill>
                        <a:effectLst/>
                        <a:latin typeface="+mn-lt"/>
                        <a:ea typeface="+mn-ea"/>
                        <a:cs typeface="+mn-cs"/>
                      </a:endParaRPr>
                    </a:p>
                  </a:txBody>
                  <a:tcPr marL="68580" marR="68580" marT="0" marB="0"/>
                </a:tc>
              </a:tr>
              <a:tr h="208536">
                <a:tc>
                  <a:txBody>
                    <a:bodyPr/>
                    <a:lstStyle/>
                    <a:p>
                      <a:pPr marL="0" algn="l" defTabSz="914400" rtl="0" eaLnBrk="1" latinLnBrk="0" hangingPunct="1">
                        <a:lnSpc>
                          <a:spcPct val="150000"/>
                        </a:lnSpc>
                        <a:spcAft>
                          <a:spcPts val="0"/>
                        </a:spcAft>
                      </a:pPr>
                      <a:r>
                        <a:rPr lang="cs-CZ" sz="900" b="1" kern="1200" dirty="0">
                          <a:solidFill>
                            <a:schemeClr val="lt1"/>
                          </a:solidFill>
                          <a:effectLst/>
                          <a:latin typeface="+mn-lt"/>
                          <a:ea typeface="+mn-ea"/>
                          <a:cs typeface="+mn-cs"/>
                        </a:rPr>
                        <a:t>Datum vytvoření </a:t>
                      </a:r>
                    </a:p>
                  </a:txBody>
                  <a:tcPr marL="68580" marR="68580" marT="0" marB="0"/>
                </a:tc>
                <a:tc>
                  <a:txBody>
                    <a:bodyPr/>
                    <a:lstStyle/>
                    <a:p>
                      <a:pPr algn="l">
                        <a:lnSpc>
                          <a:spcPct val="150000"/>
                        </a:lnSpc>
                        <a:spcAft>
                          <a:spcPts val="0"/>
                        </a:spcAft>
                      </a:pPr>
                      <a:r>
                        <a:rPr lang="cs-CZ" sz="900" dirty="0">
                          <a:effectLst/>
                        </a:rPr>
                        <a:t> </a:t>
                      </a:r>
                      <a:r>
                        <a:rPr lang="cs-CZ" sz="900" dirty="0" smtClean="0">
                          <a:effectLst/>
                        </a:rPr>
                        <a:t>31/08/2013</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a:effectLst/>
                        </a:rPr>
                        <a:t>Předmět</a:t>
                      </a:r>
                      <a:endParaRPr lang="cs-CZ" sz="90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 </a:t>
                      </a:r>
                      <a:r>
                        <a:rPr lang="cs-CZ" sz="900" kern="1200" dirty="0" smtClean="0">
                          <a:solidFill>
                            <a:schemeClr val="dk1"/>
                          </a:solidFill>
                          <a:latin typeface="+mn-lt"/>
                          <a:ea typeface="+mn-ea"/>
                          <a:cs typeface="+mn-cs"/>
                        </a:rPr>
                        <a:t>Anglický jazyk </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a:effectLst/>
                        </a:rPr>
                        <a:t>Tematická oblast</a:t>
                      </a:r>
                      <a:endParaRPr lang="cs-CZ" sz="90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 </a:t>
                      </a:r>
                      <a:r>
                        <a:rPr lang="cs-CZ" sz="900" kern="1200" dirty="0" smtClean="0">
                          <a:solidFill>
                            <a:schemeClr val="dk1"/>
                          </a:solidFill>
                          <a:latin typeface="+mn-lt"/>
                          <a:ea typeface="+mn-ea"/>
                          <a:cs typeface="+mn-cs"/>
                        </a:rPr>
                        <a:t>Anglicky mluvicí země </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a:effectLst/>
                        </a:rPr>
                        <a:t>Výstup ŠVP</a:t>
                      </a:r>
                      <a:endParaRPr lang="cs-CZ" sz="900">
                        <a:solidFill>
                          <a:srgbClr val="365F91"/>
                        </a:solidFill>
                        <a:effectLst/>
                        <a:latin typeface="Calibri"/>
                        <a:ea typeface="Calibri"/>
                        <a:cs typeface="Times New Roman"/>
                      </a:endParaRPr>
                    </a:p>
                  </a:txBody>
                  <a:tcPr marL="68580" marR="68580" marT="0" marB="0"/>
                </a:tc>
                <a:tc>
                  <a:txBody>
                    <a:bodyPr/>
                    <a:lstStyle/>
                    <a:p>
                      <a:pPr algn="l">
                        <a:lnSpc>
                          <a:spcPct val="150000"/>
                        </a:lnSpc>
                        <a:spcAft>
                          <a:spcPts val="0"/>
                        </a:spcAft>
                      </a:pPr>
                      <a:r>
                        <a:rPr lang="cs-CZ" sz="900" dirty="0">
                          <a:effectLst/>
                        </a:rPr>
                        <a:t> </a:t>
                      </a:r>
                      <a:r>
                        <a:rPr lang="cs-CZ" sz="900" dirty="0" smtClean="0">
                          <a:effectLst/>
                        </a:rPr>
                        <a:t>Reálie</a:t>
                      </a:r>
                      <a:r>
                        <a:rPr lang="cs-CZ" sz="900" baseline="0" dirty="0" smtClean="0">
                          <a:effectLst/>
                        </a:rPr>
                        <a:t> anglicky mluvících zemí</a:t>
                      </a:r>
                      <a:endParaRPr lang="cs-CZ" sz="90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a:effectLst/>
                        </a:rPr>
                        <a:t>Anotace DUM</a:t>
                      </a:r>
                      <a:endParaRPr lang="cs-CZ" sz="900">
                        <a:solidFill>
                          <a:srgbClr val="365F91"/>
                        </a:solidFill>
                        <a:effectLst/>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cs-CZ" sz="900" b="0" dirty="0">
                          <a:effectLst/>
                        </a:rPr>
                        <a:t> </a:t>
                      </a:r>
                      <a:r>
                        <a:rPr lang="cs-CZ" sz="900" b="0" dirty="0" smtClean="0">
                          <a:effectLst/>
                        </a:rPr>
                        <a:t>PowerPoint</a:t>
                      </a:r>
                      <a:r>
                        <a:rPr lang="cs-CZ" sz="900" b="0" baseline="0" dirty="0" smtClean="0">
                          <a:effectLst/>
                        </a:rPr>
                        <a:t> p</a:t>
                      </a:r>
                      <a:r>
                        <a:rPr lang="cs-CZ" sz="900" b="0" dirty="0" smtClean="0">
                          <a:effectLst/>
                        </a:rPr>
                        <a:t>rezentace o</a:t>
                      </a:r>
                      <a:r>
                        <a:rPr kumimoji="0" lang="cs-CZ" sz="900" b="0" i="0" kern="1200" dirty="0" smtClean="0">
                          <a:solidFill>
                            <a:schemeClr val="dk1"/>
                          </a:solidFill>
                          <a:latin typeface="+mn-lt"/>
                          <a:ea typeface="+mn-ea"/>
                          <a:cs typeface="+mn-cs"/>
                        </a:rPr>
                        <a:t> svátky v anglicky mluvících zemích.</a:t>
                      </a:r>
                    </a:p>
                  </a:txBody>
                  <a:tcPr marL="68580" marR="68580" marT="0" marB="0"/>
                </a:tc>
              </a:tr>
              <a:tr h="397354">
                <a:tc>
                  <a:txBody>
                    <a:bodyPr/>
                    <a:lstStyle/>
                    <a:p>
                      <a:pPr algn="l">
                        <a:lnSpc>
                          <a:spcPct val="150000"/>
                        </a:lnSpc>
                        <a:spcAft>
                          <a:spcPts val="0"/>
                        </a:spcAft>
                      </a:pPr>
                      <a:r>
                        <a:rPr lang="cs-CZ" sz="900">
                          <a:effectLst/>
                        </a:rPr>
                        <a:t>Metodický popis</a:t>
                      </a:r>
                      <a:endParaRPr lang="cs-CZ" sz="900">
                        <a:solidFill>
                          <a:srgbClr val="365F91"/>
                        </a:solidFill>
                        <a:effectLst/>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cs-CZ" sz="900" b="0" dirty="0">
                          <a:effectLst/>
                        </a:rPr>
                        <a:t> </a:t>
                      </a:r>
                      <a:r>
                        <a:rPr lang="cs-CZ" sz="900" b="0" dirty="0" smtClean="0"/>
                        <a:t>Prezentace slouží k seznámení studentů s nejdůležitějšími informacemi o </a:t>
                      </a:r>
                      <a:r>
                        <a:rPr kumimoji="0" lang="cs-CZ" sz="900" b="0" i="0" kern="1200" dirty="0" smtClean="0">
                          <a:solidFill>
                            <a:schemeClr val="dk1"/>
                          </a:solidFill>
                          <a:latin typeface="+mn-lt"/>
                          <a:ea typeface="+mn-ea"/>
                          <a:cs typeface="+mn-cs"/>
                        </a:rPr>
                        <a:t>svátky v anglicky mluvících zemích.</a:t>
                      </a:r>
                      <a:endParaRPr lang="cs-CZ" sz="900" b="0" dirty="0">
                        <a:solidFill>
                          <a:srgbClr val="365F91"/>
                        </a:solidFill>
                        <a:effectLst/>
                        <a:latin typeface="Calibri"/>
                        <a:ea typeface="Calibri"/>
                        <a:cs typeface="Times New Roman"/>
                      </a:endParaRPr>
                    </a:p>
                  </a:txBody>
                  <a:tcPr marL="68580" marR="68580" marT="0" marB="0"/>
                </a:tc>
              </a:tr>
              <a:tr h="208536">
                <a:tc>
                  <a:txBody>
                    <a:bodyPr/>
                    <a:lstStyle/>
                    <a:p>
                      <a:pPr algn="l">
                        <a:lnSpc>
                          <a:spcPct val="150000"/>
                        </a:lnSpc>
                        <a:spcAft>
                          <a:spcPts val="0"/>
                        </a:spcAft>
                      </a:pPr>
                      <a:r>
                        <a:rPr lang="cs-CZ" sz="900">
                          <a:effectLst/>
                        </a:rPr>
                        <a:t>Hodnocení</a:t>
                      </a:r>
                      <a:endParaRPr lang="cs-CZ" sz="900">
                        <a:solidFill>
                          <a:srgbClr val="365F91"/>
                        </a:solidFill>
                        <a:effectLst/>
                        <a:latin typeface="Calibri"/>
                        <a:ea typeface="Calibri"/>
                        <a:cs typeface="Times New Roman"/>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cs-CZ" sz="900" dirty="0">
                          <a:effectLst/>
                        </a:rPr>
                        <a:t> </a:t>
                      </a:r>
                      <a:r>
                        <a:rPr lang="cs-CZ" sz="900" dirty="0" smtClean="0">
                          <a:effectLst/>
                        </a:rPr>
                        <a:t>DUM </a:t>
                      </a:r>
                      <a:r>
                        <a:rPr lang="cs-CZ" sz="900" kern="1200" dirty="0" smtClean="0">
                          <a:solidFill>
                            <a:schemeClr val="dk1"/>
                          </a:solidFill>
                          <a:latin typeface="+mn-lt"/>
                          <a:ea typeface="+mn-ea"/>
                          <a:cs typeface="+mn-cs"/>
                        </a:rPr>
                        <a:t>přispěl k hlubšímu zapamatování či procvičení učiva.</a:t>
                      </a:r>
                    </a:p>
                  </a:txBody>
                  <a:tcPr marL="68580" marR="68580" marT="0" marB="0"/>
                </a:tc>
              </a:tr>
              <a:tr h="463579">
                <a:tc gridSpan="2">
                  <a:txBody>
                    <a:bodyPr/>
                    <a:lstStyle/>
                    <a:p>
                      <a:pPr algn="ctr">
                        <a:lnSpc>
                          <a:spcPct val="150000"/>
                        </a:lnSpc>
                        <a:spcAft>
                          <a:spcPts val="0"/>
                        </a:spcAft>
                      </a:pPr>
                      <a:r>
                        <a:rPr lang="cs-CZ" sz="900" dirty="0">
                          <a:effectLst/>
                        </a:rPr>
                        <a:t>Autor prohlašuje, že řádně uvedl všechny použité zdroje. Pokud není uvedeno jinak, použitý materiál je z vlastních zdrojů autora.</a:t>
                      </a:r>
                      <a:endParaRPr lang="cs-CZ" sz="900" dirty="0">
                        <a:solidFill>
                          <a:srgbClr val="365F91"/>
                        </a:solidFill>
                        <a:effectLst/>
                        <a:latin typeface="Calibri"/>
                        <a:ea typeface="Calibri"/>
                        <a:cs typeface="Times New Roman"/>
                      </a:endParaRPr>
                    </a:p>
                  </a:txBody>
                  <a:tcPr marL="68580" marR="68580" marT="0" marB="0"/>
                </a:tc>
                <a:tc hMerge="1">
                  <a:txBody>
                    <a:bodyPr/>
                    <a:lstStyle/>
                    <a:p>
                      <a:endParaRPr lang="cs-CZ"/>
                    </a:p>
                  </a:txBody>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274638"/>
            <a:ext cx="4943484" cy="868346"/>
          </a:xfrm>
        </p:spPr>
        <p:txBody>
          <a:bodyPr/>
          <a:lstStyle/>
          <a:p>
            <a:r>
              <a:rPr lang="cs-CZ" dirty="0" err="1" smtClean="0"/>
              <a:t>January</a:t>
            </a:r>
            <a:endParaRPr lang="cs-CZ" dirty="0"/>
          </a:p>
        </p:txBody>
      </p:sp>
      <p:sp>
        <p:nvSpPr>
          <p:cNvPr id="3" name="Zástupný symbol pro obsah 2"/>
          <p:cNvSpPr>
            <a:spLocks noGrp="1"/>
          </p:cNvSpPr>
          <p:nvPr>
            <p:ph idx="1"/>
          </p:nvPr>
        </p:nvSpPr>
        <p:spPr>
          <a:xfrm>
            <a:off x="571472" y="1214422"/>
            <a:ext cx="4857784" cy="2428892"/>
          </a:xfrm>
        </p:spPr>
        <p:txBody>
          <a:bodyPr>
            <a:normAutofit/>
          </a:bodyPr>
          <a:lstStyle/>
          <a:p>
            <a:pPr>
              <a:buNone/>
            </a:pPr>
            <a:r>
              <a:rPr lang="cs-CZ" sz="1600" b="1" dirty="0" smtClean="0"/>
              <a:t>USA</a:t>
            </a:r>
            <a:r>
              <a:rPr lang="cs-CZ" sz="1600" dirty="0" smtClean="0"/>
              <a:t> </a:t>
            </a:r>
            <a:r>
              <a:rPr lang="en-US" sz="1600" dirty="0" smtClean="0"/>
              <a:t>3</a:t>
            </a:r>
            <a:r>
              <a:rPr lang="en-US" sz="1600" baseline="30000" dirty="0" smtClean="0"/>
              <a:t>rd</a:t>
            </a:r>
            <a:r>
              <a:rPr lang="en-US" sz="1600" dirty="0" smtClean="0"/>
              <a:t> </a:t>
            </a:r>
            <a:r>
              <a:rPr lang="cs-CZ" sz="1600" dirty="0" err="1" smtClean="0"/>
              <a:t>Monday</a:t>
            </a:r>
            <a:r>
              <a:rPr lang="en-US" sz="1600" dirty="0" smtClean="0"/>
              <a:t> in January</a:t>
            </a:r>
            <a:r>
              <a:rPr lang="cs-CZ" sz="1600" dirty="0" smtClean="0"/>
              <a:t>: </a:t>
            </a:r>
            <a:r>
              <a:rPr lang="cs-CZ" sz="1600" b="1" i="1" dirty="0" smtClean="0"/>
              <a:t>Martin </a:t>
            </a:r>
            <a:r>
              <a:rPr lang="cs-CZ" sz="1600" b="1" i="1" dirty="0" err="1" smtClean="0"/>
              <a:t>Luther</a:t>
            </a:r>
            <a:r>
              <a:rPr lang="cs-CZ" sz="1600" b="1" i="1" dirty="0" smtClean="0"/>
              <a:t> </a:t>
            </a:r>
            <a:r>
              <a:rPr lang="cs-CZ" sz="1600" b="1" i="1" dirty="0" err="1" smtClean="0"/>
              <a:t>Day</a:t>
            </a:r>
            <a:r>
              <a:rPr lang="cs-CZ" sz="1600" dirty="0" smtClean="0"/>
              <a:t>. Martin</a:t>
            </a:r>
            <a:r>
              <a:rPr lang="en-US" sz="1600" dirty="0" smtClean="0"/>
              <a:t> </a:t>
            </a:r>
            <a:r>
              <a:rPr lang="cs-CZ" sz="1600" dirty="0" err="1" smtClean="0"/>
              <a:t>Luther</a:t>
            </a:r>
            <a:r>
              <a:rPr lang="cs-CZ" sz="1600" dirty="0" smtClean="0"/>
              <a:t> King </a:t>
            </a:r>
            <a:r>
              <a:rPr lang="cs-CZ" sz="1600" dirty="0" err="1" smtClean="0"/>
              <a:t>Jr</a:t>
            </a:r>
            <a:r>
              <a:rPr lang="cs-CZ" sz="1600" dirty="0" smtClean="0"/>
              <a:t>., </a:t>
            </a:r>
            <a:r>
              <a:rPr lang="cs-CZ" sz="1600" dirty="0" err="1" smtClean="0"/>
              <a:t>the</a:t>
            </a:r>
            <a:r>
              <a:rPr lang="cs-CZ" sz="1600" dirty="0" smtClean="0"/>
              <a:t> </a:t>
            </a:r>
            <a:r>
              <a:rPr lang="cs-CZ" sz="1600" dirty="0" err="1" smtClean="0"/>
              <a:t>clergyman</a:t>
            </a:r>
            <a:r>
              <a:rPr lang="cs-CZ" sz="1600" dirty="0" smtClean="0"/>
              <a:t> </a:t>
            </a:r>
            <a:r>
              <a:rPr lang="cs-CZ" sz="1600" dirty="0" err="1" smtClean="0"/>
              <a:t>and</a:t>
            </a:r>
            <a:r>
              <a:rPr lang="cs-CZ" sz="1600" dirty="0" smtClean="0"/>
              <a:t> </a:t>
            </a:r>
            <a:r>
              <a:rPr lang="cs-CZ" sz="1600" dirty="0" err="1" smtClean="0"/>
              <a:t>famous</a:t>
            </a:r>
            <a:r>
              <a:rPr lang="cs-CZ" sz="1600" dirty="0" smtClean="0"/>
              <a:t> Afro-</a:t>
            </a:r>
            <a:r>
              <a:rPr lang="cs-CZ" sz="1600" dirty="0" err="1" smtClean="0"/>
              <a:t>American</a:t>
            </a:r>
            <a:r>
              <a:rPr lang="cs-CZ" sz="1600" dirty="0" smtClean="0"/>
              <a:t> civil </a:t>
            </a:r>
            <a:r>
              <a:rPr lang="cs-CZ" sz="1600" dirty="0" err="1" smtClean="0"/>
              <a:t>rights</a:t>
            </a:r>
            <a:r>
              <a:rPr lang="cs-CZ" sz="1600" dirty="0" smtClean="0"/>
              <a:t> </a:t>
            </a:r>
            <a:r>
              <a:rPr lang="cs-CZ" sz="1600" dirty="0" err="1" smtClean="0"/>
              <a:t>activist</a:t>
            </a:r>
            <a:r>
              <a:rPr lang="en-US" sz="1600" dirty="0" smtClean="0"/>
              <a:t>,</a:t>
            </a:r>
            <a:r>
              <a:rPr lang="cs-CZ" sz="1600" dirty="0" smtClean="0"/>
              <a:t>  </a:t>
            </a:r>
            <a:r>
              <a:rPr lang="cs-CZ" sz="1600" dirty="0" err="1" smtClean="0"/>
              <a:t>was</a:t>
            </a:r>
            <a:r>
              <a:rPr lang="cs-CZ" sz="1600" dirty="0" smtClean="0"/>
              <a:t> </a:t>
            </a:r>
            <a:r>
              <a:rPr lang="cs-CZ" sz="1600" dirty="0" err="1" smtClean="0"/>
              <a:t>born</a:t>
            </a:r>
            <a:r>
              <a:rPr lang="cs-CZ" sz="1600" dirty="0" smtClean="0"/>
              <a:t> </a:t>
            </a:r>
            <a:r>
              <a:rPr lang="cs-CZ" sz="1600" dirty="0" err="1" smtClean="0"/>
              <a:t>this</a:t>
            </a:r>
            <a:r>
              <a:rPr lang="cs-CZ" sz="1600" dirty="0" smtClean="0"/>
              <a:t> </a:t>
            </a:r>
            <a:r>
              <a:rPr lang="cs-CZ" sz="1600" dirty="0" err="1" smtClean="0"/>
              <a:t>day</a:t>
            </a:r>
            <a:r>
              <a:rPr lang="cs-CZ" sz="1600" dirty="0" smtClean="0"/>
              <a:t>. He</a:t>
            </a:r>
            <a:r>
              <a:rPr lang="en-US" sz="1600" dirty="0" smtClean="0"/>
              <a:t>’s widely known thanks to his “I have a dream” speech, in which he demanded the end of racism. He received the Nobel Peace Prize in 1964. He was assassinated in 1968. Nowadays </a:t>
            </a:r>
            <a:r>
              <a:rPr lang="cs-CZ" sz="1600" dirty="0" smtClean="0"/>
              <a:t>US </a:t>
            </a:r>
            <a:r>
              <a:rPr lang="en-US" sz="1600" dirty="0" smtClean="0"/>
              <a:t>citizens are asked to celebrate taking part in action volunteer service.</a:t>
            </a:r>
            <a:endParaRPr lang="cs-CZ" sz="1600" dirty="0" smtClean="0"/>
          </a:p>
        </p:txBody>
      </p:sp>
      <p:pic>
        <p:nvPicPr>
          <p:cNvPr id="13314" name="Picture 2" descr="File:Martin Luther King - March on Washington.jpg"/>
          <p:cNvPicPr>
            <a:picLocks noChangeAspect="1" noChangeArrowheads="1"/>
          </p:cNvPicPr>
          <p:nvPr/>
        </p:nvPicPr>
        <p:blipFill>
          <a:blip r:embed="rId2"/>
          <a:srcRect/>
          <a:stretch>
            <a:fillRect/>
          </a:stretch>
        </p:blipFill>
        <p:spPr bwMode="auto">
          <a:xfrm>
            <a:off x="5572132" y="142852"/>
            <a:ext cx="2928958" cy="3071651"/>
          </a:xfrm>
          <a:prstGeom prst="rect">
            <a:avLst/>
          </a:prstGeom>
          <a:noFill/>
        </p:spPr>
      </p:pic>
      <p:sp>
        <p:nvSpPr>
          <p:cNvPr id="5" name="Obdélník 4"/>
          <p:cNvSpPr/>
          <p:nvPr/>
        </p:nvSpPr>
        <p:spPr>
          <a:xfrm>
            <a:off x="5572132" y="3214686"/>
            <a:ext cx="3143272" cy="461665"/>
          </a:xfrm>
          <a:prstGeom prst="rect">
            <a:avLst/>
          </a:prstGeom>
        </p:spPr>
        <p:txBody>
          <a:bodyPr wrap="square">
            <a:spAutoFit/>
          </a:bodyPr>
          <a:lstStyle/>
          <a:p>
            <a:r>
              <a:rPr lang="cs-CZ" sz="600" dirty="0" smtClean="0"/>
              <a:t>Martin </a:t>
            </a:r>
            <a:r>
              <a:rPr lang="cs-CZ" sz="600" dirty="0" err="1" smtClean="0"/>
              <a:t>Luther</a:t>
            </a:r>
            <a:r>
              <a:rPr lang="cs-CZ" sz="600" dirty="0" smtClean="0"/>
              <a:t> King - </a:t>
            </a:r>
            <a:r>
              <a:rPr lang="cs-CZ" sz="600" dirty="0" err="1" smtClean="0"/>
              <a:t>March</a:t>
            </a:r>
            <a:r>
              <a:rPr lang="cs-CZ" sz="600" dirty="0" smtClean="0"/>
              <a:t> on Washington.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http://commons.wikimedia.org/wiki/File:Martin_Luther_King_-_March_on_Washington.jpg </a:t>
            </a:r>
            <a:endParaRPr lang="cs-CZ" sz="600" dirty="0"/>
          </a:p>
        </p:txBody>
      </p:sp>
      <p:pic>
        <p:nvPicPr>
          <p:cNvPr id="13320" name="Picture 8" descr="File:Australia Day 2010.jpg"/>
          <p:cNvPicPr>
            <a:picLocks noChangeAspect="1" noChangeArrowheads="1"/>
          </p:cNvPicPr>
          <p:nvPr/>
        </p:nvPicPr>
        <p:blipFill>
          <a:blip r:embed="rId3"/>
          <a:srcRect/>
          <a:stretch>
            <a:fillRect/>
          </a:stretch>
        </p:blipFill>
        <p:spPr bwMode="auto">
          <a:xfrm>
            <a:off x="142844" y="3714752"/>
            <a:ext cx="4362371" cy="2846447"/>
          </a:xfrm>
          <a:prstGeom prst="rect">
            <a:avLst/>
          </a:prstGeom>
          <a:noFill/>
        </p:spPr>
      </p:pic>
      <p:sp>
        <p:nvSpPr>
          <p:cNvPr id="9" name="Obdélník 8"/>
          <p:cNvSpPr/>
          <p:nvPr/>
        </p:nvSpPr>
        <p:spPr>
          <a:xfrm>
            <a:off x="4714876" y="6286520"/>
            <a:ext cx="4071966" cy="369332"/>
          </a:xfrm>
          <a:prstGeom prst="rect">
            <a:avLst/>
          </a:prstGeom>
        </p:spPr>
        <p:txBody>
          <a:bodyPr wrap="square">
            <a:spAutoFit/>
          </a:bodyPr>
          <a:lstStyle/>
          <a:p>
            <a:r>
              <a:rPr lang="cs-CZ" sz="600" dirty="0" smtClean="0"/>
              <a:t>TRAVIS SIMON. </a:t>
            </a:r>
            <a:r>
              <a:rPr lang="cs-CZ" sz="600" dirty="0" err="1" smtClean="0"/>
              <a:t>Australia</a:t>
            </a:r>
            <a:r>
              <a:rPr lang="cs-CZ" sz="600" dirty="0" smtClean="0"/>
              <a:t> </a:t>
            </a:r>
            <a:r>
              <a:rPr lang="cs-CZ" sz="600" dirty="0" err="1" smtClean="0"/>
              <a:t>Day</a:t>
            </a:r>
            <a:r>
              <a:rPr lang="cs-CZ" sz="600" dirty="0" smtClean="0"/>
              <a:t> 2010.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http://commons.wikimedia.org/wiki/File:Australia_Day_2010.jpg?uselang=cs </a:t>
            </a:r>
            <a:endParaRPr lang="cs-CZ" sz="600" dirty="0"/>
          </a:p>
        </p:txBody>
      </p:sp>
      <p:sp>
        <p:nvSpPr>
          <p:cNvPr id="8" name="Obdélník 7"/>
          <p:cNvSpPr/>
          <p:nvPr/>
        </p:nvSpPr>
        <p:spPr>
          <a:xfrm>
            <a:off x="4786314" y="4000504"/>
            <a:ext cx="4143372" cy="2286016"/>
          </a:xfrm>
          <a:prstGeom prst="rect">
            <a:avLst/>
          </a:prstGeom>
        </p:spPr>
        <p:txBody>
          <a:bodyPr wrap="square">
            <a:spAutoFit/>
          </a:bodyPr>
          <a:lstStyle/>
          <a:p>
            <a:r>
              <a:rPr lang="en-US" sz="1600" b="1" dirty="0" smtClean="0"/>
              <a:t>AUS </a:t>
            </a:r>
            <a:r>
              <a:rPr lang="en-US" sz="1600" dirty="0" smtClean="0"/>
              <a:t>26 January:</a:t>
            </a:r>
            <a:r>
              <a:rPr lang="cs-CZ" sz="1600" dirty="0" smtClean="0"/>
              <a:t> </a:t>
            </a:r>
            <a:r>
              <a:rPr lang="cs-CZ" sz="1600" b="1" i="1" dirty="0" err="1" smtClean="0"/>
              <a:t>Australia</a:t>
            </a:r>
            <a:r>
              <a:rPr lang="cs-CZ" sz="1600" b="1" i="1" dirty="0" smtClean="0"/>
              <a:t> </a:t>
            </a:r>
            <a:r>
              <a:rPr lang="cs-CZ" sz="1600" b="1" i="1" dirty="0" err="1" smtClean="0"/>
              <a:t>Day</a:t>
            </a:r>
            <a:r>
              <a:rPr lang="en-US" sz="1600" dirty="0" smtClean="0"/>
              <a:t>. Australians celebrate the arrival of the First Fleet at Sydney from Britain in 1788. Captain Arthur Phillip took possession of the land in the name of the British Crown. It is celebrated with music festivals, fireworks and citizenship ceremonies, when foreigners are given the Australian citizenship. </a:t>
            </a:r>
            <a:endParaRPr lang="cs-CZ" sz="16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February</a:t>
            </a:r>
            <a:endParaRPr lang="cs-CZ" dirty="0"/>
          </a:p>
        </p:txBody>
      </p:sp>
      <p:sp>
        <p:nvSpPr>
          <p:cNvPr id="3" name="Zástupný symbol pro obsah 2"/>
          <p:cNvSpPr>
            <a:spLocks noGrp="1"/>
          </p:cNvSpPr>
          <p:nvPr>
            <p:ph idx="1"/>
          </p:nvPr>
        </p:nvSpPr>
        <p:spPr>
          <a:xfrm>
            <a:off x="304800" y="1428736"/>
            <a:ext cx="4981580" cy="1571637"/>
          </a:xfrm>
        </p:spPr>
        <p:txBody>
          <a:bodyPr>
            <a:normAutofit fontScale="70000" lnSpcReduction="20000"/>
          </a:bodyPr>
          <a:lstStyle/>
          <a:p>
            <a:pPr>
              <a:buNone/>
            </a:pPr>
            <a:r>
              <a:rPr lang="en-US" sz="2300" dirty="0" smtClean="0"/>
              <a:t>14 February: </a:t>
            </a:r>
            <a:r>
              <a:rPr lang="en-US" sz="2300" b="1" i="1" dirty="0" smtClean="0"/>
              <a:t>Valentine’s Day</a:t>
            </a:r>
            <a:r>
              <a:rPr lang="en-US" sz="2300" dirty="0" smtClean="0"/>
              <a:t>.</a:t>
            </a:r>
            <a:r>
              <a:rPr lang="en-US" sz="2300" b="1" i="1" dirty="0" smtClean="0"/>
              <a:t> </a:t>
            </a:r>
            <a:r>
              <a:rPr lang="en-US" sz="2300" dirty="0" smtClean="0"/>
              <a:t>Saint Valentine was a Roman priest who was arrested because he married Christian couples</a:t>
            </a:r>
            <a:r>
              <a:rPr lang="cs-CZ" sz="2300" dirty="0" smtClean="0"/>
              <a:t>,</a:t>
            </a:r>
            <a:r>
              <a:rPr lang="en-US" sz="2300" dirty="0" smtClean="0"/>
              <a:t> although it had been forbidden by the emperor. He died on 14 February. Today lovers exchange romantic greeting cards, and give each other gifts such as chocolates and red roses.</a:t>
            </a:r>
            <a:r>
              <a:rPr lang="cs-CZ" sz="2300" dirty="0" smtClean="0"/>
              <a:t> </a:t>
            </a:r>
            <a:endParaRPr lang="en-US" sz="2300" dirty="0" smtClean="0"/>
          </a:p>
        </p:txBody>
      </p:sp>
      <p:pic>
        <p:nvPicPr>
          <p:cNvPr id="12290" name="Picture 2" descr="File:Victorian Valentine GT Little.jpg"/>
          <p:cNvPicPr>
            <a:picLocks noChangeAspect="1" noChangeArrowheads="1"/>
          </p:cNvPicPr>
          <p:nvPr/>
        </p:nvPicPr>
        <p:blipFill>
          <a:blip r:embed="rId2"/>
          <a:srcRect/>
          <a:stretch>
            <a:fillRect/>
          </a:stretch>
        </p:blipFill>
        <p:spPr bwMode="auto">
          <a:xfrm>
            <a:off x="142844" y="3000372"/>
            <a:ext cx="2643061" cy="3694981"/>
          </a:xfrm>
          <a:prstGeom prst="rect">
            <a:avLst/>
          </a:prstGeom>
          <a:noFill/>
        </p:spPr>
      </p:pic>
      <p:pic>
        <p:nvPicPr>
          <p:cNvPr id="12292" name="Picture 4" descr="File:Stuart-george-washington-constable-1797.jpg"/>
          <p:cNvPicPr>
            <a:picLocks noChangeAspect="1" noChangeArrowheads="1"/>
          </p:cNvPicPr>
          <p:nvPr/>
        </p:nvPicPr>
        <p:blipFill>
          <a:blip r:embed="rId3"/>
          <a:srcRect/>
          <a:stretch>
            <a:fillRect/>
          </a:stretch>
        </p:blipFill>
        <p:spPr bwMode="auto">
          <a:xfrm>
            <a:off x="5929322" y="714356"/>
            <a:ext cx="3132299" cy="4000528"/>
          </a:xfrm>
          <a:prstGeom prst="rect">
            <a:avLst/>
          </a:prstGeom>
          <a:noFill/>
        </p:spPr>
      </p:pic>
      <p:sp>
        <p:nvSpPr>
          <p:cNvPr id="7" name="Obdélník 6"/>
          <p:cNvSpPr/>
          <p:nvPr/>
        </p:nvSpPr>
        <p:spPr>
          <a:xfrm>
            <a:off x="5929322" y="4786322"/>
            <a:ext cx="3214678" cy="461665"/>
          </a:xfrm>
          <a:prstGeom prst="rect">
            <a:avLst/>
          </a:prstGeom>
        </p:spPr>
        <p:txBody>
          <a:bodyPr wrap="square">
            <a:spAutoFit/>
          </a:bodyPr>
          <a:lstStyle/>
          <a:p>
            <a:r>
              <a:rPr lang="cs-CZ" sz="600" dirty="0" smtClean="0"/>
              <a:t>STUART, Gilbert. </a:t>
            </a:r>
            <a:r>
              <a:rPr lang="cs-CZ" sz="600" dirty="0" err="1" smtClean="0"/>
              <a:t>Stuart</a:t>
            </a:r>
            <a:r>
              <a:rPr lang="cs-CZ" sz="600" dirty="0" smtClean="0"/>
              <a:t>-</a:t>
            </a:r>
            <a:r>
              <a:rPr lang="cs-CZ" sz="600" dirty="0" err="1" smtClean="0"/>
              <a:t>george</a:t>
            </a:r>
            <a:r>
              <a:rPr lang="cs-CZ" sz="600" dirty="0" smtClean="0"/>
              <a:t>-</a:t>
            </a:r>
            <a:r>
              <a:rPr lang="cs-CZ" sz="600" dirty="0" err="1" smtClean="0"/>
              <a:t>washington</a:t>
            </a:r>
            <a:r>
              <a:rPr lang="cs-CZ" sz="600" dirty="0" smtClean="0"/>
              <a:t>-</a:t>
            </a:r>
            <a:r>
              <a:rPr lang="cs-CZ" sz="600" dirty="0" err="1" smtClean="0"/>
              <a:t>constable</a:t>
            </a:r>
            <a:r>
              <a:rPr lang="cs-CZ" sz="600" dirty="0" smtClean="0"/>
              <a:t>-1797.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http://commons.wikimedia.org/wiki/File:Stuart-george-washington-constable-1797.jpg </a:t>
            </a:r>
            <a:endParaRPr lang="cs-CZ" sz="600" dirty="0"/>
          </a:p>
        </p:txBody>
      </p:sp>
      <p:sp>
        <p:nvSpPr>
          <p:cNvPr id="10" name="Obdélník 9"/>
          <p:cNvSpPr/>
          <p:nvPr/>
        </p:nvSpPr>
        <p:spPr>
          <a:xfrm>
            <a:off x="3286116" y="5500702"/>
            <a:ext cx="5715040" cy="1077218"/>
          </a:xfrm>
          <a:prstGeom prst="rect">
            <a:avLst/>
          </a:prstGeom>
        </p:spPr>
        <p:txBody>
          <a:bodyPr wrap="square">
            <a:spAutoFit/>
          </a:bodyPr>
          <a:lstStyle/>
          <a:p>
            <a:pPr>
              <a:buNone/>
            </a:pPr>
            <a:r>
              <a:rPr lang="cs-CZ" sz="1600" b="1" dirty="0" smtClean="0"/>
              <a:t>USA</a:t>
            </a:r>
            <a:r>
              <a:rPr lang="cs-CZ" sz="1600" dirty="0" smtClean="0"/>
              <a:t> </a:t>
            </a:r>
            <a:r>
              <a:rPr lang="en-US" sz="1600" dirty="0" smtClean="0"/>
              <a:t>3</a:t>
            </a:r>
            <a:r>
              <a:rPr lang="en-US" sz="1600" baseline="30000" dirty="0" smtClean="0"/>
              <a:t>rd</a:t>
            </a:r>
            <a:r>
              <a:rPr lang="en-US" sz="1600" dirty="0" smtClean="0"/>
              <a:t> Monday </a:t>
            </a:r>
            <a:r>
              <a:rPr lang="cs-CZ" sz="1600" b="1" i="1" dirty="0" smtClean="0"/>
              <a:t>President</a:t>
            </a:r>
            <a:r>
              <a:rPr lang="en-US" sz="1600" b="1" i="1" dirty="0" smtClean="0"/>
              <a:t>s’ Day/Washington’s Birthday</a:t>
            </a:r>
            <a:r>
              <a:rPr lang="en-US" sz="1600" dirty="0" smtClean="0"/>
              <a:t>.</a:t>
            </a:r>
            <a:r>
              <a:rPr lang="en-US" sz="1600" b="1" i="1" dirty="0" smtClean="0"/>
              <a:t> </a:t>
            </a:r>
            <a:r>
              <a:rPr lang="en-US" sz="1600" dirty="0" smtClean="0"/>
              <a:t>It celebrates the birthday of the American president, George Washington, and the work of all American presidents. Community celebrations take place all over the country.</a:t>
            </a:r>
          </a:p>
        </p:txBody>
      </p:sp>
      <p:sp>
        <p:nvSpPr>
          <p:cNvPr id="13" name="Obdélník 12"/>
          <p:cNvSpPr/>
          <p:nvPr/>
        </p:nvSpPr>
        <p:spPr>
          <a:xfrm>
            <a:off x="2786050" y="3000372"/>
            <a:ext cx="2786082" cy="553998"/>
          </a:xfrm>
          <a:prstGeom prst="rect">
            <a:avLst/>
          </a:prstGeom>
        </p:spPr>
        <p:txBody>
          <a:bodyPr wrap="square">
            <a:spAutoFit/>
          </a:bodyPr>
          <a:lstStyle/>
          <a:p>
            <a:pPr>
              <a:buNone/>
            </a:pPr>
            <a:r>
              <a:rPr lang="en-US" sz="600" dirty="0" smtClean="0"/>
              <a:t>Left: </a:t>
            </a:r>
            <a:r>
              <a:rPr lang="cs-CZ" sz="600" dirty="0" err="1" smtClean="0"/>
              <a:t>Victorian</a:t>
            </a:r>
            <a:r>
              <a:rPr lang="cs-CZ" sz="600" dirty="0" smtClean="0"/>
              <a:t> Valentine GT </a:t>
            </a:r>
            <a:r>
              <a:rPr lang="cs-CZ" sz="600" dirty="0" err="1" smtClean="0"/>
              <a:t>Little</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http://commons.wikimedia.org/wiki/File:Victorian_Valentine_GT_Little.jpg?uselang=cs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February </a:t>
            </a:r>
            <a:r>
              <a:rPr lang="en-US" sz="2000" dirty="0" smtClean="0"/>
              <a:t>(continue</a:t>
            </a:r>
            <a:r>
              <a:rPr lang="cs-CZ" sz="2000" dirty="0" smtClean="0"/>
              <a:t>D</a:t>
            </a:r>
            <a:r>
              <a:rPr lang="en-US" sz="2000" dirty="0" smtClean="0"/>
              <a:t>)</a:t>
            </a:r>
            <a:endParaRPr lang="cs-CZ" sz="2000" dirty="0"/>
          </a:p>
        </p:txBody>
      </p:sp>
      <p:sp>
        <p:nvSpPr>
          <p:cNvPr id="3" name="Zástupný symbol pro obsah 2"/>
          <p:cNvSpPr>
            <a:spLocks noGrp="1"/>
          </p:cNvSpPr>
          <p:nvPr>
            <p:ph idx="1"/>
          </p:nvPr>
        </p:nvSpPr>
        <p:spPr>
          <a:xfrm>
            <a:off x="304800" y="1554163"/>
            <a:ext cx="3481382" cy="3589350"/>
          </a:xfrm>
        </p:spPr>
        <p:txBody>
          <a:bodyPr>
            <a:normAutofit/>
          </a:bodyPr>
          <a:lstStyle/>
          <a:p>
            <a:pPr>
              <a:buNone/>
            </a:pPr>
            <a:r>
              <a:rPr lang="en-US" sz="1600" b="1" dirty="0" smtClean="0"/>
              <a:t>New Zealand </a:t>
            </a:r>
            <a:r>
              <a:rPr lang="en-US" sz="1600" dirty="0" smtClean="0"/>
              <a:t>6 February: </a:t>
            </a:r>
            <a:r>
              <a:rPr lang="en-US" sz="1600" b="1" i="1" dirty="0" smtClean="0"/>
              <a:t>Waitangi Day</a:t>
            </a:r>
            <a:r>
              <a:rPr lang="en-US" sz="1600" dirty="0" smtClean="0"/>
              <a:t>.  It commemorates the day in 1840 when the Treaty of Waitangi was signed. The treaty was signed between the British and the </a:t>
            </a:r>
            <a:r>
              <a:rPr lang="en-US" sz="1600" dirty="0" err="1" smtClean="0"/>
              <a:t>Māoris</a:t>
            </a:r>
            <a:r>
              <a:rPr lang="en-US" sz="1600" dirty="0" smtClean="0"/>
              <a:t>, making New Zealand a British colony but granting the </a:t>
            </a:r>
            <a:r>
              <a:rPr lang="en-US" sz="1600" dirty="0" err="1" smtClean="0"/>
              <a:t>Māoris</a:t>
            </a:r>
            <a:r>
              <a:rPr lang="en-US" sz="1600" dirty="0" smtClean="0"/>
              <a:t> rights to their land. Nowadays the holiday is celebrated around a flagpole, with a naval salute, a </a:t>
            </a:r>
            <a:r>
              <a:rPr lang="en-US" sz="1600" dirty="0" err="1" smtClean="0"/>
              <a:t>Māori</a:t>
            </a:r>
            <a:r>
              <a:rPr lang="en-US" sz="1600" dirty="0" smtClean="0"/>
              <a:t> cultural performance, and speeches from a range of notables.</a:t>
            </a:r>
          </a:p>
          <a:p>
            <a:pPr>
              <a:buNone/>
            </a:pPr>
            <a:endParaRPr lang="en-US" sz="1600" dirty="0" smtClean="0"/>
          </a:p>
          <a:p>
            <a:endParaRPr lang="cs-CZ" sz="1600" dirty="0"/>
          </a:p>
        </p:txBody>
      </p:sp>
      <p:pic>
        <p:nvPicPr>
          <p:cNvPr id="4" name="Picture 6" descr="File:The Treaty is a Fraud.jpg"/>
          <p:cNvPicPr>
            <a:picLocks noChangeAspect="1" noChangeArrowheads="1"/>
          </p:cNvPicPr>
          <p:nvPr/>
        </p:nvPicPr>
        <p:blipFill>
          <a:blip r:embed="rId3"/>
          <a:srcRect/>
          <a:stretch>
            <a:fillRect/>
          </a:stretch>
        </p:blipFill>
        <p:spPr bwMode="auto">
          <a:xfrm>
            <a:off x="6715140" y="4143356"/>
            <a:ext cx="2035983" cy="2714644"/>
          </a:xfrm>
          <a:prstGeom prst="rect">
            <a:avLst/>
          </a:prstGeom>
          <a:noFill/>
        </p:spPr>
      </p:pic>
      <p:sp>
        <p:nvSpPr>
          <p:cNvPr id="5" name="Obdélník 4"/>
          <p:cNvSpPr/>
          <p:nvPr/>
        </p:nvSpPr>
        <p:spPr>
          <a:xfrm>
            <a:off x="2143108" y="6215082"/>
            <a:ext cx="4429156" cy="276999"/>
          </a:xfrm>
          <a:prstGeom prst="rect">
            <a:avLst/>
          </a:prstGeom>
        </p:spPr>
        <p:txBody>
          <a:bodyPr wrap="square">
            <a:spAutoFit/>
          </a:bodyPr>
          <a:lstStyle/>
          <a:p>
            <a:r>
              <a:rPr lang="cs-CZ" sz="600" dirty="0" smtClean="0"/>
              <a:t>ULANWP. </a:t>
            </a:r>
            <a:r>
              <a:rPr lang="cs-CZ" sz="600" dirty="0" err="1" smtClean="0"/>
              <a:t>The</a:t>
            </a:r>
            <a:r>
              <a:rPr lang="cs-CZ" sz="600" dirty="0" smtClean="0"/>
              <a:t> </a:t>
            </a:r>
            <a:r>
              <a:rPr lang="cs-CZ" sz="600" dirty="0" err="1" smtClean="0"/>
              <a:t>Treaty</a:t>
            </a:r>
            <a:r>
              <a:rPr lang="cs-CZ" sz="600" dirty="0" smtClean="0"/>
              <a:t> </a:t>
            </a:r>
            <a:r>
              <a:rPr lang="cs-CZ" sz="600" dirty="0" err="1" smtClean="0"/>
              <a:t>is</a:t>
            </a:r>
            <a:r>
              <a:rPr lang="cs-CZ" sz="600" dirty="0" smtClean="0"/>
              <a:t> a </a:t>
            </a:r>
            <a:r>
              <a:rPr lang="cs-CZ" sz="600" dirty="0" err="1" smtClean="0"/>
              <a:t>Fraud</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http://commons.wikimedia.org/wiki/File:The_Treaty_is_a_Fraud.jpg </a:t>
            </a:r>
            <a:endParaRPr lang="cs-CZ" sz="600" dirty="0"/>
          </a:p>
        </p:txBody>
      </p:sp>
      <p:pic>
        <p:nvPicPr>
          <p:cNvPr id="1026" name="Picture 2" descr="File:New Zealand Navy by the flag post - Waitangi Day.jpg"/>
          <p:cNvPicPr>
            <a:picLocks noChangeAspect="1" noChangeArrowheads="1"/>
          </p:cNvPicPr>
          <p:nvPr/>
        </p:nvPicPr>
        <p:blipFill>
          <a:blip r:embed="rId4"/>
          <a:srcRect/>
          <a:stretch>
            <a:fillRect/>
          </a:stretch>
        </p:blipFill>
        <p:spPr bwMode="auto">
          <a:xfrm>
            <a:off x="4500562" y="214290"/>
            <a:ext cx="4548166" cy="3411125"/>
          </a:xfrm>
          <a:prstGeom prst="rect">
            <a:avLst/>
          </a:prstGeom>
          <a:noFill/>
        </p:spPr>
      </p:pic>
      <p:sp>
        <p:nvSpPr>
          <p:cNvPr id="7" name="Obdélník 6"/>
          <p:cNvSpPr/>
          <p:nvPr/>
        </p:nvSpPr>
        <p:spPr>
          <a:xfrm>
            <a:off x="4429124" y="3571876"/>
            <a:ext cx="4572000" cy="369332"/>
          </a:xfrm>
          <a:prstGeom prst="rect">
            <a:avLst/>
          </a:prstGeom>
        </p:spPr>
        <p:txBody>
          <a:bodyPr>
            <a:spAutoFit/>
          </a:bodyPr>
          <a:lstStyle/>
          <a:p>
            <a:r>
              <a:rPr lang="cs-CZ" sz="600" dirty="0" smtClean="0"/>
              <a:t>BREWER, Charlie. New </a:t>
            </a:r>
            <a:r>
              <a:rPr lang="cs-CZ" sz="600" dirty="0" err="1" smtClean="0"/>
              <a:t>Zealand</a:t>
            </a:r>
            <a:r>
              <a:rPr lang="cs-CZ" sz="600" dirty="0" smtClean="0"/>
              <a:t> Navy by </a:t>
            </a:r>
            <a:r>
              <a:rPr lang="cs-CZ" sz="600" dirty="0" err="1" smtClean="0"/>
              <a:t>the</a:t>
            </a:r>
            <a:r>
              <a:rPr lang="cs-CZ" sz="600" dirty="0" smtClean="0"/>
              <a:t> flag post - </a:t>
            </a:r>
            <a:r>
              <a:rPr lang="cs-CZ" sz="600" dirty="0" err="1" smtClean="0"/>
              <a:t>Waitangi</a:t>
            </a:r>
            <a:r>
              <a:rPr lang="cs-CZ" sz="600" dirty="0" smtClean="0"/>
              <a:t> </a:t>
            </a:r>
            <a:r>
              <a:rPr lang="cs-CZ" sz="600" dirty="0" err="1" smtClean="0"/>
              <a:t>Day</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2013-09-14]. Dostupné z: http://commons.wikimedia.org/wiki/File:New_Zealand_Navy_by_the_flag_post_-_Waitangi_Day.jpg?uselang=cs </a:t>
            </a:r>
            <a:endParaRPr lang="cs-CZ" sz="600" dirty="0"/>
          </a:p>
        </p:txBody>
      </p:sp>
      <p:sp>
        <p:nvSpPr>
          <p:cNvPr id="8" name="Obdélník 7"/>
          <p:cNvSpPr/>
          <p:nvPr/>
        </p:nvSpPr>
        <p:spPr>
          <a:xfrm>
            <a:off x="2071670" y="5357826"/>
            <a:ext cx="4572000" cy="830997"/>
          </a:xfrm>
          <a:prstGeom prst="rect">
            <a:avLst/>
          </a:prstGeom>
        </p:spPr>
        <p:txBody>
          <a:bodyPr wrap="square">
            <a:spAutoFit/>
          </a:bodyPr>
          <a:lstStyle/>
          <a:p>
            <a:pPr>
              <a:buNone/>
            </a:pPr>
            <a:r>
              <a:rPr lang="en-US" sz="1600" dirty="0" smtClean="0">
                <a:solidFill>
                  <a:schemeClr val="tx2"/>
                </a:solidFill>
              </a:rPr>
              <a:t>In the 1970s and 1980s many protests were made by </a:t>
            </a:r>
            <a:r>
              <a:rPr lang="en-US" sz="1600" dirty="0" err="1" smtClean="0">
                <a:solidFill>
                  <a:schemeClr val="tx2"/>
                </a:solidFill>
              </a:rPr>
              <a:t>Māori</a:t>
            </a:r>
            <a:r>
              <a:rPr lang="en-US" sz="1600" dirty="0" smtClean="0">
                <a:solidFill>
                  <a:schemeClr val="tx2"/>
                </a:solidFill>
              </a:rPr>
              <a:t> activists who found that the Treaty had been unjust.</a:t>
            </a:r>
            <a:endParaRPr lang="cs-CZ" sz="1600" dirty="0" smtClean="0">
              <a:solidFill>
                <a:schemeClr val="tx2"/>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March</a:t>
            </a:r>
            <a:endParaRPr lang="cs-CZ" dirty="0"/>
          </a:p>
        </p:txBody>
      </p:sp>
      <p:sp>
        <p:nvSpPr>
          <p:cNvPr id="3" name="Zástupný symbol pro obsah 2"/>
          <p:cNvSpPr>
            <a:spLocks noGrp="1"/>
          </p:cNvSpPr>
          <p:nvPr>
            <p:ph idx="1"/>
          </p:nvPr>
        </p:nvSpPr>
        <p:spPr>
          <a:xfrm>
            <a:off x="357158" y="1714488"/>
            <a:ext cx="4500594" cy="5000660"/>
          </a:xfrm>
        </p:spPr>
        <p:txBody>
          <a:bodyPr>
            <a:normAutofit/>
          </a:bodyPr>
          <a:lstStyle/>
          <a:p>
            <a:pPr>
              <a:buNone/>
            </a:pPr>
            <a:r>
              <a:rPr lang="en-US" sz="1600" b="1" dirty="0" smtClean="0"/>
              <a:t>Ireland/USA</a:t>
            </a:r>
            <a:r>
              <a:rPr lang="en-US" sz="1600" dirty="0" smtClean="0"/>
              <a:t> 17 March </a:t>
            </a:r>
            <a:r>
              <a:rPr lang="en-US" sz="1600" b="1" i="1" dirty="0" smtClean="0"/>
              <a:t>St. Patrick’s Day</a:t>
            </a:r>
          </a:p>
          <a:p>
            <a:pPr>
              <a:buNone/>
            </a:pPr>
            <a:r>
              <a:rPr lang="en-US" sz="1600" dirty="0" smtClean="0"/>
              <a:t>St. Patrick is the patron saint of Ireland who is believed to have died on 17 March. He brought Christianity to the island in the fifth century. His symbol is the shamrock, which he used to explain the Holy Trinity.</a:t>
            </a:r>
          </a:p>
          <a:p>
            <a:pPr>
              <a:buNone/>
            </a:pPr>
            <a:r>
              <a:rPr lang="en-US" sz="1600" dirty="0" smtClean="0"/>
              <a:t>St. Patrick’s Day is celebrated also in the USA because of the presence of huge communities of Irish immigrants.</a:t>
            </a:r>
          </a:p>
          <a:p>
            <a:pPr>
              <a:buNone/>
            </a:pPr>
            <a:r>
              <a:rPr lang="en-US" sz="1600" dirty="0" smtClean="0"/>
              <a:t>Green is a </a:t>
            </a:r>
            <a:r>
              <a:rPr lang="en-US" sz="1600" dirty="0" err="1" smtClean="0"/>
              <a:t>colour</a:t>
            </a:r>
            <a:r>
              <a:rPr lang="en-US" sz="1600" dirty="0" smtClean="0"/>
              <a:t> associated with Ireland and that’s why on St. Patrick’s Day people wear green clothes, dye their hair green and drink green Guinness. Chicago was the first city to dye its river green, and has since been imitated by other places in the USA.</a:t>
            </a:r>
          </a:p>
          <a:p>
            <a:pPr>
              <a:buNone/>
            </a:pPr>
            <a:r>
              <a:rPr lang="en-US" sz="1600" dirty="0" smtClean="0"/>
              <a:t>Parades take place in many cities, both in Ireland and in the US.</a:t>
            </a:r>
          </a:p>
        </p:txBody>
      </p:sp>
      <p:pic>
        <p:nvPicPr>
          <p:cNvPr id="11268" name="Picture 4" descr="File:Chicago River dyed green, buildings more prominent.jpg"/>
          <p:cNvPicPr>
            <a:picLocks noChangeAspect="1" noChangeArrowheads="1"/>
          </p:cNvPicPr>
          <p:nvPr/>
        </p:nvPicPr>
        <p:blipFill>
          <a:blip r:embed="rId2"/>
          <a:srcRect/>
          <a:stretch>
            <a:fillRect/>
          </a:stretch>
        </p:blipFill>
        <p:spPr bwMode="auto">
          <a:xfrm>
            <a:off x="5095879" y="3357562"/>
            <a:ext cx="3619525" cy="2714644"/>
          </a:xfrm>
          <a:prstGeom prst="rect">
            <a:avLst/>
          </a:prstGeom>
          <a:noFill/>
        </p:spPr>
      </p:pic>
      <p:sp>
        <p:nvSpPr>
          <p:cNvPr id="7" name="Obdélník 6"/>
          <p:cNvSpPr/>
          <p:nvPr/>
        </p:nvSpPr>
        <p:spPr>
          <a:xfrm>
            <a:off x="5072066" y="6143644"/>
            <a:ext cx="4071934" cy="369332"/>
          </a:xfrm>
          <a:prstGeom prst="rect">
            <a:avLst/>
          </a:prstGeom>
        </p:spPr>
        <p:txBody>
          <a:bodyPr wrap="square">
            <a:spAutoFit/>
          </a:bodyPr>
          <a:lstStyle/>
          <a:p>
            <a:r>
              <a:rPr lang="cs-CZ" sz="600" dirty="0" smtClean="0"/>
              <a:t>KNOWLEDGE SEEKER. Chicago </a:t>
            </a:r>
            <a:r>
              <a:rPr lang="cs-CZ" sz="600" dirty="0" err="1" smtClean="0"/>
              <a:t>River</a:t>
            </a:r>
            <a:r>
              <a:rPr lang="cs-CZ" sz="600" dirty="0" smtClean="0"/>
              <a:t> </a:t>
            </a:r>
            <a:r>
              <a:rPr lang="cs-CZ" sz="600" dirty="0" err="1" smtClean="0"/>
              <a:t>dyed</a:t>
            </a:r>
            <a:r>
              <a:rPr lang="cs-CZ" sz="600" dirty="0" smtClean="0"/>
              <a:t> green, </a:t>
            </a:r>
            <a:r>
              <a:rPr lang="cs-CZ" sz="600" dirty="0" err="1" smtClean="0"/>
              <a:t>buildings</a:t>
            </a:r>
            <a:r>
              <a:rPr lang="cs-CZ" sz="600" dirty="0" smtClean="0"/>
              <a:t> more prominent.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http://commons.wikimedia.org/wiki/File:Chicago_River_dyed_green,_buildings_more_prominent.jpg </a:t>
            </a:r>
            <a:endParaRPr lang="cs-CZ" sz="600" dirty="0"/>
          </a:p>
        </p:txBody>
      </p:sp>
      <p:pic>
        <p:nvPicPr>
          <p:cNvPr id="11270" name="Picture 6" descr="File:St. Patricks Festival, Dublin (6844464826).jpg"/>
          <p:cNvPicPr>
            <a:picLocks noChangeAspect="1" noChangeArrowheads="1"/>
          </p:cNvPicPr>
          <p:nvPr/>
        </p:nvPicPr>
        <p:blipFill>
          <a:blip r:embed="rId3"/>
          <a:srcRect/>
          <a:stretch>
            <a:fillRect/>
          </a:stretch>
        </p:blipFill>
        <p:spPr bwMode="auto">
          <a:xfrm>
            <a:off x="5072066" y="96774"/>
            <a:ext cx="3714776" cy="2474970"/>
          </a:xfrm>
          <a:prstGeom prst="rect">
            <a:avLst/>
          </a:prstGeom>
          <a:noFill/>
        </p:spPr>
      </p:pic>
      <p:sp>
        <p:nvSpPr>
          <p:cNvPr id="9" name="Obdélník 8"/>
          <p:cNvSpPr/>
          <p:nvPr/>
        </p:nvSpPr>
        <p:spPr>
          <a:xfrm>
            <a:off x="5143504" y="2643182"/>
            <a:ext cx="3857652" cy="553998"/>
          </a:xfrm>
          <a:prstGeom prst="rect">
            <a:avLst/>
          </a:prstGeom>
        </p:spPr>
        <p:txBody>
          <a:bodyPr wrap="square">
            <a:spAutoFit/>
          </a:bodyPr>
          <a:lstStyle/>
          <a:p>
            <a:r>
              <a:rPr lang="en-US" sz="600" dirty="0" smtClean="0"/>
              <a:t>Left: </a:t>
            </a:r>
            <a:r>
              <a:rPr lang="cs-CZ" sz="600" dirty="0" err="1" smtClean="0"/>
              <a:t>Irish</a:t>
            </a:r>
            <a:r>
              <a:rPr lang="cs-CZ" sz="600" dirty="0" smtClean="0"/>
              <a:t> </a:t>
            </a:r>
            <a:r>
              <a:rPr lang="cs-CZ" sz="600" dirty="0" err="1" smtClean="0"/>
              <a:t>clover</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a:t>
            </a:r>
            <a:r>
              <a:rPr lang="cs-CZ" sz="600" dirty="0" smtClean="0">
                <a:hlinkClick r:id="rId4"/>
              </a:rPr>
              <a:t>http://commons.wikimedia.org/wiki/File:Irish_clover.jpg</a:t>
            </a:r>
            <a:endParaRPr lang="en-US" sz="600" dirty="0" smtClean="0"/>
          </a:p>
          <a:p>
            <a:r>
              <a:rPr lang="en-US" sz="600" dirty="0" smtClean="0"/>
              <a:t>Right: </a:t>
            </a:r>
            <a:r>
              <a:rPr lang="cs-CZ" sz="600" dirty="0" smtClean="0"/>
              <a:t>MENDEZ, </a:t>
            </a:r>
            <a:r>
              <a:rPr lang="cs-CZ" sz="600" dirty="0" err="1" smtClean="0"/>
              <a:t>Miguel</a:t>
            </a:r>
            <a:r>
              <a:rPr lang="cs-CZ" sz="600" dirty="0" smtClean="0"/>
              <a:t>. St. </a:t>
            </a:r>
            <a:r>
              <a:rPr lang="cs-CZ" sz="600" dirty="0" err="1" smtClean="0"/>
              <a:t>Patricks</a:t>
            </a:r>
            <a:r>
              <a:rPr lang="cs-CZ" sz="600" dirty="0" smtClean="0"/>
              <a:t> Festival, Dublin (6844464826).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http://commons.wikimedia.org/wiki/File:St._Patricks_Festival,_Dublin_(6844464826).jpg?uselang=cs </a:t>
            </a:r>
            <a:endParaRPr lang="cs-CZ" sz="600" dirty="0"/>
          </a:p>
        </p:txBody>
      </p:sp>
      <p:pic>
        <p:nvPicPr>
          <p:cNvPr id="11272" name="Picture 8" descr="File:Irish clover.jpg"/>
          <p:cNvPicPr>
            <a:picLocks noChangeAspect="1" noChangeArrowheads="1"/>
          </p:cNvPicPr>
          <p:nvPr/>
        </p:nvPicPr>
        <p:blipFill>
          <a:blip r:embed="rId5"/>
          <a:srcRect/>
          <a:stretch>
            <a:fillRect/>
          </a:stretch>
        </p:blipFill>
        <p:spPr bwMode="auto">
          <a:xfrm>
            <a:off x="3571868" y="642918"/>
            <a:ext cx="934844" cy="928694"/>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March </a:t>
            </a:r>
            <a:r>
              <a:rPr lang="en-US" sz="2000" dirty="0" smtClean="0"/>
              <a:t>(continue</a:t>
            </a:r>
            <a:r>
              <a:rPr lang="cs-CZ" sz="2000" dirty="0" smtClean="0"/>
              <a:t>D</a:t>
            </a:r>
            <a:r>
              <a:rPr lang="en-US" sz="2000" dirty="0" smtClean="0"/>
              <a:t>)</a:t>
            </a:r>
            <a:endParaRPr lang="cs-CZ" sz="2000" dirty="0"/>
          </a:p>
        </p:txBody>
      </p:sp>
      <p:sp>
        <p:nvSpPr>
          <p:cNvPr id="3" name="Zástupný symbol pro obsah 2"/>
          <p:cNvSpPr>
            <a:spLocks noGrp="1"/>
          </p:cNvSpPr>
          <p:nvPr>
            <p:ph idx="1"/>
          </p:nvPr>
        </p:nvSpPr>
        <p:spPr>
          <a:xfrm>
            <a:off x="214282" y="1554163"/>
            <a:ext cx="8777318" cy="1660523"/>
          </a:xfrm>
        </p:spPr>
        <p:txBody>
          <a:bodyPr>
            <a:normAutofit fontScale="62500" lnSpcReduction="20000"/>
          </a:bodyPr>
          <a:lstStyle/>
          <a:p>
            <a:pPr>
              <a:buNone/>
            </a:pPr>
            <a:r>
              <a:rPr lang="en-US" sz="2600" b="1" dirty="0" smtClean="0"/>
              <a:t>UK</a:t>
            </a:r>
            <a:r>
              <a:rPr lang="en-US" sz="2600" dirty="0" smtClean="0"/>
              <a:t> 4</a:t>
            </a:r>
            <a:r>
              <a:rPr lang="en-US" sz="2600" baseline="30000" dirty="0" smtClean="0"/>
              <a:t>th</a:t>
            </a:r>
            <a:r>
              <a:rPr lang="en-US" sz="2600" dirty="0" smtClean="0"/>
              <a:t> Sunday in Lent (usually in March) </a:t>
            </a:r>
            <a:r>
              <a:rPr lang="en-US" sz="2600" b="1" i="1" dirty="0" smtClean="0"/>
              <a:t>Mothering Sunday</a:t>
            </a:r>
          </a:p>
          <a:p>
            <a:pPr>
              <a:buNone/>
            </a:pPr>
            <a:r>
              <a:rPr lang="en-US" sz="2600" b="1" dirty="0" smtClean="0"/>
              <a:t>USA,AUS, New Zealand </a:t>
            </a:r>
            <a:r>
              <a:rPr lang="en-US" sz="2600" dirty="0" smtClean="0"/>
              <a:t>2</a:t>
            </a:r>
            <a:r>
              <a:rPr lang="en-US" sz="2600" baseline="30000" dirty="0" smtClean="0"/>
              <a:t>nd</a:t>
            </a:r>
            <a:r>
              <a:rPr lang="en-US" sz="2600" dirty="0" smtClean="0"/>
              <a:t> Sunday in May </a:t>
            </a:r>
            <a:r>
              <a:rPr lang="en-US" sz="2600" b="1" i="1" dirty="0" smtClean="0"/>
              <a:t>Mothers’ Day</a:t>
            </a:r>
          </a:p>
          <a:p>
            <a:pPr>
              <a:buNone/>
            </a:pPr>
            <a:r>
              <a:rPr lang="en-US" sz="2600" dirty="0" smtClean="0"/>
              <a:t>The two celebrations are mixed up nowadays because they take place on the same day.</a:t>
            </a:r>
          </a:p>
          <a:p>
            <a:pPr>
              <a:buNone/>
            </a:pPr>
            <a:r>
              <a:rPr lang="en-US" sz="2600" dirty="0" smtClean="0"/>
              <a:t>Mothering Sunday was an occasion on which believers visited their mother church (original church).</a:t>
            </a:r>
          </a:p>
          <a:p>
            <a:pPr>
              <a:buNone/>
            </a:pPr>
            <a:r>
              <a:rPr lang="en-US" sz="2600" dirty="0" smtClean="0"/>
              <a:t>However, Mothers’ Day is now a celebration in </a:t>
            </a:r>
            <a:r>
              <a:rPr lang="en-US" sz="2600" dirty="0" err="1" smtClean="0"/>
              <a:t>honour</a:t>
            </a:r>
            <a:r>
              <a:rPr lang="en-US" sz="2600" dirty="0" smtClean="0"/>
              <a:t> of all mothers. Mothers are presented with thank-you cards and small gifts.</a:t>
            </a:r>
          </a:p>
          <a:p>
            <a:pPr>
              <a:buNone/>
            </a:pPr>
            <a:endParaRPr lang="en-US" dirty="0" smtClean="0"/>
          </a:p>
          <a:p>
            <a:endParaRPr lang="cs-CZ" dirty="0"/>
          </a:p>
        </p:txBody>
      </p:sp>
      <p:pic>
        <p:nvPicPr>
          <p:cNvPr id="4" name="Picture 2" descr="File:Mother's day card.jpg"/>
          <p:cNvPicPr>
            <a:picLocks noChangeAspect="1" noChangeArrowheads="1"/>
          </p:cNvPicPr>
          <p:nvPr/>
        </p:nvPicPr>
        <p:blipFill>
          <a:blip r:embed="rId2"/>
          <a:srcRect/>
          <a:stretch>
            <a:fillRect/>
          </a:stretch>
        </p:blipFill>
        <p:spPr bwMode="auto">
          <a:xfrm>
            <a:off x="2000232" y="3286124"/>
            <a:ext cx="4608020" cy="3064334"/>
          </a:xfrm>
          <a:prstGeom prst="rect">
            <a:avLst/>
          </a:prstGeom>
          <a:noFill/>
        </p:spPr>
      </p:pic>
      <p:sp>
        <p:nvSpPr>
          <p:cNvPr id="5" name="Obdélník 4"/>
          <p:cNvSpPr/>
          <p:nvPr/>
        </p:nvSpPr>
        <p:spPr>
          <a:xfrm>
            <a:off x="214282" y="6429396"/>
            <a:ext cx="8786874" cy="184666"/>
          </a:xfrm>
          <a:prstGeom prst="rect">
            <a:avLst/>
          </a:prstGeom>
        </p:spPr>
        <p:txBody>
          <a:bodyPr wrap="square">
            <a:spAutoFit/>
          </a:bodyPr>
          <a:lstStyle/>
          <a:p>
            <a:r>
              <a:rPr lang="cs-CZ" sz="600" dirty="0" smtClean="0"/>
              <a:t>PARKER, Dave. </a:t>
            </a:r>
            <a:r>
              <a:rPr lang="cs-CZ" sz="600" dirty="0" err="1" smtClean="0"/>
              <a:t>Mother</a:t>
            </a:r>
            <a:r>
              <a:rPr lang="cs-CZ" sz="600" dirty="0" smtClean="0"/>
              <a:t>'s </a:t>
            </a:r>
            <a:r>
              <a:rPr lang="cs-CZ" sz="600" dirty="0" err="1" smtClean="0"/>
              <a:t>day</a:t>
            </a:r>
            <a:r>
              <a:rPr lang="cs-CZ" sz="600" dirty="0" smtClean="0"/>
              <a:t> </a:t>
            </a:r>
            <a:r>
              <a:rPr lang="cs-CZ" sz="600" dirty="0" err="1" smtClean="0"/>
              <a:t>card</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http://commons.wikimedia.org/wiki/File:Mother%27s_day_card.jpg </a:t>
            </a:r>
            <a:endParaRPr lang="cs-CZ" sz="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April</a:t>
            </a:r>
            <a:endParaRPr lang="cs-CZ" dirty="0"/>
          </a:p>
        </p:txBody>
      </p:sp>
      <p:sp>
        <p:nvSpPr>
          <p:cNvPr id="3" name="Zástupný symbol pro obsah 2"/>
          <p:cNvSpPr>
            <a:spLocks noGrp="1"/>
          </p:cNvSpPr>
          <p:nvPr>
            <p:ph idx="1"/>
          </p:nvPr>
        </p:nvSpPr>
        <p:spPr>
          <a:xfrm>
            <a:off x="214282" y="1643050"/>
            <a:ext cx="5143536" cy="4786346"/>
          </a:xfrm>
        </p:spPr>
        <p:txBody>
          <a:bodyPr>
            <a:noAutofit/>
          </a:bodyPr>
          <a:lstStyle/>
          <a:p>
            <a:pPr>
              <a:buNone/>
            </a:pPr>
            <a:r>
              <a:rPr lang="en-US" sz="1600" b="1" dirty="0" smtClean="0"/>
              <a:t>UK/French-speaking Canada </a:t>
            </a:r>
            <a:r>
              <a:rPr lang="en-US" sz="1600" dirty="0" smtClean="0"/>
              <a:t>1 April </a:t>
            </a:r>
            <a:r>
              <a:rPr lang="en-US" sz="1600" b="1" i="1" dirty="0" smtClean="0"/>
              <a:t>April Fools’ Day</a:t>
            </a:r>
          </a:p>
          <a:p>
            <a:pPr>
              <a:buNone/>
            </a:pPr>
            <a:r>
              <a:rPr lang="en-US" sz="1600" dirty="0" smtClean="0"/>
              <a:t>In the UK, people play pranks on each other, an April fool joke, which is then revealed by shouting "April fool!" at the victim, who becomes the "April fool". </a:t>
            </a:r>
            <a:endParaRPr lang="en-US" sz="1600" b="1" dirty="0" smtClean="0"/>
          </a:p>
          <a:p>
            <a:pPr>
              <a:buNone/>
            </a:pPr>
            <a:r>
              <a:rPr lang="en-US" sz="1600" dirty="0" smtClean="0"/>
              <a:t>In French/speaking Canada children and adults attempt to attach a paper fish (</a:t>
            </a:r>
            <a:r>
              <a:rPr lang="en-US" sz="1600" i="1" dirty="0" err="1" smtClean="0"/>
              <a:t>poisson</a:t>
            </a:r>
            <a:r>
              <a:rPr lang="en-US" sz="1600" i="1" dirty="0" smtClean="0"/>
              <a:t> </a:t>
            </a:r>
            <a:r>
              <a:rPr lang="en-US" sz="1600" i="1" dirty="0" err="1" smtClean="0"/>
              <a:t>d’avril</a:t>
            </a:r>
            <a:r>
              <a:rPr lang="en-US" sz="1600" dirty="0" smtClean="0"/>
              <a:t>,</a:t>
            </a:r>
            <a:r>
              <a:rPr lang="en-US" sz="1600" i="1" dirty="0" smtClean="0"/>
              <a:t> </a:t>
            </a:r>
            <a:r>
              <a:rPr lang="en-US" sz="1600" dirty="0" smtClean="0"/>
              <a:t>literally “April’s fish) to somebody's back without being noticed.</a:t>
            </a:r>
          </a:p>
          <a:p>
            <a:pPr>
              <a:buNone/>
            </a:pPr>
            <a:endParaRPr lang="en-US" sz="1600" dirty="0" smtClean="0"/>
          </a:p>
          <a:p>
            <a:pPr>
              <a:buNone/>
            </a:pPr>
            <a:endParaRPr lang="en-US" sz="1600" dirty="0" smtClean="0"/>
          </a:p>
          <a:p>
            <a:pPr>
              <a:buNone/>
            </a:pPr>
            <a:r>
              <a:rPr lang="en-US" sz="1600" b="1" dirty="0" smtClean="0"/>
              <a:t>UK</a:t>
            </a:r>
            <a:r>
              <a:rPr lang="en-US" sz="1600" dirty="0" smtClean="0"/>
              <a:t> 23 April </a:t>
            </a:r>
            <a:r>
              <a:rPr lang="en-US" sz="1600" b="1" i="1" dirty="0" smtClean="0"/>
              <a:t>St. George’s Day </a:t>
            </a:r>
            <a:r>
              <a:rPr lang="en-US" sz="1600" dirty="0" smtClean="0"/>
              <a:t>St. George is the patron saint of England, who died on 23 April. The saint is often portrayed while slaying the dragon, according to the famous legend. A traditional custom on this day was to wear a red rose in one's lapel.</a:t>
            </a:r>
            <a:endParaRPr lang="en-US" sz="1600" b="1" i="1" dirty="0" smtClean="0"/>
          </a:p>
        </p:txBody>
      </p:sp>
      <p:pic>
        <p:nvPicPr>
          <p:cNvPr id="10242" name="Picture 2" descr="File:Washing of the Lions.jpg"/>
          <p:cNvPicPr>
            <a:picLocks noChangeAspect="1" noChangeArrowheads="1"/>
          </p:cNvPicPr>
          <p:nvPr/>
        </p:nvPicPr>
        <p:blipFill>
          <a:blip r:embed="rId2"/>
          <a:srcRect/>
          <a:stretch>
            <a:fillRect/>
          </a:stretch>
        </p:blipFill>
        <p:spPr bwMode="auto">
          <a:xfrm>
            <a:off x="5502826" y="285728"/>
            <a:ext cx="3390620" cy="2271715"/>
          </a:xfrm>
          <a:prstGeom prst="rect">
            <a:avLst/>
          </a:prstGeom>
          <a:noFill/>
        </p:spPr>
      </p:pic>
      <p:sp>
        <p:nvSpPr>
          <p:cNvPr id="5" name="Obdélník 4"/>
          <p:cNvSpPr/>
          <p:nvPr/>
        </p:nvSpPr>
        <p:spPr>
          <a:xfrm>
            <a:off x="5500694" y="2571744"/>
            <a:ext cx="3429024" cy="369332"/>
          </a:xfrm>
          <a:prstGeom prst="rect">
            <a:avLst/>
          </a:prstGeom>
        </p:spPr>
        <p:txBody>
          <a:bodyPr wrap="square">
            <a:spAutoFit/>
          </a:bodyPr>
          <a:lstStyle/>
          <a:p>
            <a:r>
              <a:rPr lang="cs-CZ" sz="600" dirty="0" err="1" smtClean="0"/>
              <a:t>Washing</a:t>
            </a:r>
            <a:r>
              <a:rPr lang="cs-CZ" sz="600" dirty="0" smtClean="0"/>
              <a:t> </a:t>
            </a:r>
            <a:r>
              <a:rPr lang="cs-CZ" sz="600" dirty="0" err="1" smtClean="0"/>
              <a:t>of</a:t>
            </a:r>
            <a:r>
              <a:rPr lang="cs-CZ" sz="600" dirty="0" smtClean="0"/>
              <a:t> </a:t>
            </a:r>
            <a:r>
              <a:rPr lang="cs-CZ" sz="600" dirty="0" err="1" smtClean="0"/>
              <a:t>the</a:t>
            </a:r>
            <a:r>
              <a:rPr lang="cs-CZ" sz="600" dirty="0" smtClean="0"/>
              <a:t> </a:t>
            </a:r>
            <a:r>
              <a:rPr lang="cs-CZ" sz="600" dirty="0" err="1" smtClean="0"/>
              <a:t>Lions</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http://commons.wikimedia.org/wiki/File:Washing_of_the_Lions.jpg </a:t>
            </a:r>
            <a:endParaRPr lang="cs-CZ" sz="600" dirty="0"/>
          </a:p>
        </p:txBody>
      </p:sp>
      <p:pic>
        <p:nvPicPr>
          <p:cNvPr id="10244" name="Picture 4" descr="File:English Festival, St. George's Day, RIverside, Medway George.jpg"/>
          <p:cNvPicPr>
            <a:picLocks noChangeAspect="1" noChangeArrowheads="1"/>
          </p:cNvPicPr>
          <p:nvPr/>
        </p:nvPicPr>
        <p:blipFill>
          <a:blip r:embed="rId3"/>
          <a:srcRect/>
          <a:stretch>
            <a:fillRect/>
          </a:stretch>
        </p:blipFill>
        <p:spPr bwMode="auto">
          <a:xfrm>
            <a:off x="5572132" y="3357562"/>
            <a:ext cx="3428971" cy="2571728"/>
          </a:xfrm>
          <a:prstGeom prst="rect">
            <a:avLst/>
          </a:prstGeom>
          <a:noFill/>
        </p:spPr>
      </p:pic>
      <p:sp>
        <p:nvSpPr>
          <p:cNvPr id="7" name="Obdélník 6"/>
          <p:cNvSpPr/>
          <p:nvPr/>
        </p:nvSpPr>
        <p:spPr>
          <a:xfrm>
            <a:off x="5500694" y="5929330"/>
            <a:ext cx="3643306" cy="461665"/>
          </a:xfrm>
          <a:prstGeom prst="rect">
            <a:avLst/>
          </a:prstGeom>
        </p:spPr>
        <p:txBody>
          <a:bodyPr wrap="square">
            <a:spAutoFit/>
          </a:bodyPr>
          <a:lstStyle/>
          <a:p>
            <a:r>
              <a:rPr lang="cs-CZ" sz="600" dirty="0" err="1" smtClean="0"/>
              <a:t>English</a:t>
            </a:r>
            <a:r>
              <a:rPr lang="cs-CZ" sz="600" dirty="0" smtClean="0"/>
              <a:t> Festival, St. </a:t>
            </a:r>
            <a:r>
              <a:rPr lang="cs-CZ" sz="600" dirty="0" err="1" smtClean="0"/>
              <a:t>George</a:t>
            </a:r>
            <a:r>
              <a:rPr lang="cs-CZ" sz="600" dirty="0" smtClean="0"/>
              <a:t>'s </a:t>
            </a:r>
            <a:r>
              <a:rPr lang="cs-CZ" sz="600" dirty="0" err="1" smtClean="0"/>
              <a:t>Day</a:t>
            </a:r>
            <a:r>
              <a:rPr lang="cs-CZ" sz="600" dirty="0" smtClean="0"/>
              <a:t>, </a:t>
            </a:r>
            <a:r>
              <a:rPr lang="cs-CZ" sz="600" dirty="0" err="1" smtClean="0"/>
              <a:t>RIverside</a:t>
            </a:r>
            <a:r>
              <a:rPr lang="cs-CZ" sz="600" dirty="0" smtClean="0"/>
              <a:t>, </a:t>
            </a:r>
            <a:r>
              <a:rPr lang="cs-CZ" sz="600" dirty="0" err="1" smtClean="0"/>
              <a:t>Medway</a:t>
            </a:r>
            <a:r>
              <a:rPr lang="cs-CZ" sz="600" dirty="0" smtClean="0"/>
              <a:t> </a:t>
            </a:r>
            <a:r>
              <a:rPr lang="cs-CZ" sz="600" dirty="0" err="1" smtClean="0"/>
              <a:t>George</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http://commons.wikimedia.org/wiki/File:English_Festival,_St._George%27s_Day,_RIverside,_Medway_George.jpg?uselang=cs </a:t>
            </a:r>
            <a:endParaRPr lang="cs-CZ" sz="6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April </a:t>
            </a:r>
            <a:r>
              <a:rPr lang="en-US" sz="2000" dirty="0" smtClean="0"/>
              <a:t>(continue</a:t>
            </a:r>
            <a:r>
              <a:rPr lang="cs-CZ" sz="2000" dirty="0" smtClean="0"/>
              <a:t>D</a:t>
            </a:r>
            <a:r>
              <a:rPr lang="en-US" sz="2000" dirty="0" smtClean="0"/>
              <a:t>)</a:t>
            </a:r>
            <a:endParaRPr lang="cs-CZ" sz="2000" dirty="0"/>
          </a:p>
        </p:txBody>
      </p:sp>
      <p:sp>
        <p:nvSpPr>
          <p:cNvPr id="3" name="Zástupný symbol pro obsah 2"/>
          <p:cNvSpPr>
            <a:spLocks noGrp="1"/>
          </p:cNvSpPr>
          <p:nvPr>
            <p:ph idx="1"/>
          </p:nvPr>
        </p:nvSpPr>
        <p:spPr>
          <a:xfrm>
            <a:off x="357158" y="1714488"/>
            <a:ext cx="3357586" cy="4365637"/>
          </a:xfrm>
        </p:spPr>
        <p:txBody>
          <a:bodyPr>
            <a:normAutofit fontScale="85000" lnSpcReduction="20000"/>
          </a:bodyPr>
          <a:lstStyle/>
          <a:p>
            <a:pPr>
              <a:buNone/>
            </a:pPr>
            <a:r>
              <a:rPr lang="en-US" sz="2100" b="1" dirty="0" smtClean="0"/>
              <a:t>AUS/New Zealand </a:t>
            </a:r>
            <a:r>
              <a:rPr lang="en-US" sz="2100" dirty="0" smtClean="0"/>
              <a:t>25 April</a:t>
            </a:r>
            <a:r>
              <a:rPr lang="en-US" sz="2100" b="1" dirty="0" smtClean="0"/>
              <a:t> </a:t>
            </a:r>
            <a:r>
              <a:rPr lang="en-US" sz="2100" b="1" i="1" dirty="0" smtClean="0"/>
              <a:t>Anzac Day  </a:t>
            </a:r>
            <a:r>
              <a:rPr lang="en-US" sz="2100" dirty="0" smtClean="0"/>
              <a:t>Originally it </a:t>
            </a:r>
            <a:r>
              <a:rPr lang="en-US" sz="2100" dirty="0" err="1" smtClean="0"/>
              <a:t>honoured</a:t>
            </a:r>
            <a:r>
              <a:rPr lang="en-US" sz="2100" dirty="0" smtClean="0"/>
              <a:t> the troops (ANZAC) fighting in the First World War at the battle of Gallipoli, Turkey.</a:t>
            </a:r>
          </a:p>
          <a:p>
            <a:pPr>
              <a:buNone/>
            </a:pPr>
            <a:endParaRPr lang="en-US" sz="2100" dirty="0" smtClean="0"/>
          </a:p>
          <a:p>
            <a:pPr>
              <a:buNone/>
            </a:pPr>
            <a:r>
              <a:rPr lang="en-US" sz="2100" dirty="0" smtClean="0"/>
              <a:t>Nowadays, it commemorates all Australians and New Zealanders who have fought in wars.</a:t>
            </a:r>
            <a:r>
              <a:rPr lang="cs-CZ" sz="2100" dirty="0" smtClean="0"/>
              <a:t> </a:t>
            </a:r>
            <a:r>
              <a:rPr lang="en-US" sz="2100" dirty="0" smtClean="0"/>
              <a:t>Marches by veterans from all past war take place.</a:t>
            </a:r>
          </a:p>
          <a:p>
            <a:pPr>
              <a:buNone/>
            </a:pPr>
            <a:endParaRPr lang="en-US" sz="2100" dirty="0" smtClean="0"/>
          </a:p>
          <a:p>
            <a:pPr>
              <a:buNone/>
            </a:pPr>
            <a:r>
              <a:rPr lang="en-US" sz="2100" dirty="0" smtClean="0"/>
              <a:t>On this day there is the annual Australian rules football match between Collingwood and </a:t>
            </a:r>
            <a:r>
              <a:rPr lang="en-US" sz="2100" dirty="0" err="1" smtClean="0"/>
              <a:t>Essendon</a:t>
            </a:r>
            <a:r>
              <a:rPr lang="en-US" sz="2100" dirty="0" smtClean="0"/>
              <a:t> at the Melbourne Cricket Ground. </a:t>
            </a:r>
            <a:endParaRPr lang="en-US" sz="2100" b="1" i="1" dirty="0" smtClean="0"/>
          </a:p>
          <a:p>
            <a:endParaRPr lang="cs-CZ" dirty="0"/>
          </a:p>
        </p:txBody>
      </p:sp>
      <p:pic>
        <p:nvPicPr>
          <p:cNvPr id="4" name="Picture 8" descr="File:Coloured illustration of Anzac troops after the fighting at Gallipoli during World War I (1).jpg"/>
          <p:cNvPicPr>
            <a:picLocks noChangeAspect="1" noChangeArrowheads="1"/>
          </p:cNvPicPr>
          <p:nvPr/>
        </p:nvPicPr>
        <p:blipFill>
          <a:blip r:embed="rId2"/>
          <a:srcRect/>
          <a:stretch>
            <a:fillRect/>
          </a:stretch>
        </p:blipFill>
        <p:spPr bwMode="auto">
          <a:xfrm>
            <a:off x="5000628" y="0"/>
            <a:ext cx="2428892" cy="3255887"/>
          </a:xfrm>
          <a:prstGeom prst="rect">
            <a:avLst/>
          </a:prstGeom>
          <a:noFill/>
        </p:spPr>
      </p:pic>
      <p:sp>
        <p:nvSpPr>
          <p:cNvPr id="5" name="Obdélník 4"/>
          <p:cNvSpPr/>
          <p:nvPr/>
        </p:nvSpPr>
        <p:spPr>
          <a:xfrm>
            <a:off x="7500958" y="2143116"/>
            <a:ext cx="1500198" cy="1015663"/>
          </a:xfrm>
          <a:prstGeom prst="rect">
            <a:avLst/>
          </a:prstGeom>
        </p:spPr>
        <p:txBody>
          <a:bodyPr wrap="square">
            <a:spAutoFit/>
          </a:bodyPr>
          <a:lstStyle/>
          <a:p>
            <a:r>
              <a:rPr lang="cs-CZ" sz="600" dirty="0" err="1" smtClean="0"/>
              <a:t>Coloured</a:t>
            </a:r>
            <a:r>
              <a:rPr lang="cs-CZ" sz="600" dirty="0" smtClean="0"/>
              <a:t> </a:t>
            </a:r>
            <a:r>
              <a:rPr lang="cs-CZ" sz="600" dirty="0" err="1" smtClean="0"/>
              <a:t>illustration</a:t>
            </a:r>
            <a:r>
              <a:rPr lang="cs-CZ" sz="600" dirty="0" smtClean="0"/>
              <a:t> </a:t>
            </a:r>
            <a:r>
              <a:rPr lang="cs-CZ" sz="600" dirty="0" err="1" smtClean="0"/>
              <a:t>of</a:t>
            </a:r>
            <a:r>
              <a:rPr lang="cs-CZ" sz="600" dirty="0" smtClean="0"/>
              <a:t> </a:t>
            </a:r>
            <a:r>
              <a:rPr lang="cs-CZ" sz="600" dirty="0" err="1" smtClean="0"/>
              <a:t>Anzac</a:t>
            </a:r>
            <a:r>
              <a:rPr lang="cs-CZ" sz="600" dirty="0" smtClean="0"/>
              <a:t> </a:t>
            </a:r>
            <a:r>
              <a:rPr lang="cs-CZ" sz="600" dirty="0" err="1" smtClean="0"/>
              <a:t>troops</a:t>
            </a:r>
            <a:r>
              <a:rPr lang="cs-CZ" sz="600" dirty="0" smtClean="0"/>
              <a:t> </a:t>
            </a:r>
            <a:r>
              <a:rPr lang="cs-CZ" sz="600" dirty="0" err="1" smtClean="0"/>
              <a:t>after</a:t>
            </a:r>
            <a:r>
              <a:rPr lang="cs-CZ" sz="600" dirty="0" smtClean="0"/>
              <a:t> </a:t>
            </a:r>
            <a:r>
              <a:rPr lang="cs-CZ" sz="600" dirty="0" err="1" smtClean="0"/>
              <a:t>the</a:t>
            </a:r>
            <a:r>
              <a:rPr lang="cs-CZ" sz="600" dirty="0" smtClean="0"/>
              <a:t> </a:t>
            </a:r>
            <a:r>
              <a:rPr lang="cs-CZ" sz="600" dirty="0" err="1" smtClean="0"/>
              <a:t>fighting</a:t>
            </a:r>
            <a:r>
              <a:rPr lang="cs-CZ" sz="600" dirty="0" smtClean="0"/>
              <a:t> </a:t>
            </a:r>
            <a:r>
              <a:rPr lang="cs-CZ" sz="600" dirty="0" err="1" smtClean="0"/>
              <a:t>at</a:t>
            </a:r>
            <a:r>
              <a:rPr lang="cs-CZ" sz="600" dirty="0" smtClean="0"/>
              <a:t> Gallipoli </a:t>
            </a:r>
            <a:r>
              <a:rPr lang="cs-CZ" sz="600" dirty="0" err="1" smtClean="0"/>
              <a:t>during</a:t>
            </a:r>
            <a:r>
              <a:rPr lang="cs-CZ" sz="600" dirty="0" smtClean="0"/>
              <a:t> </a:t>
            </a:r>
            <a:r>
              <a:rPr lang="cs-CZ" sz="600" dirty="0" err="1" smtClean="0"/>
              <a:t>World</a:t>
            </a:r>
            <a:r>
              <a:rPr lang="cs-CZ" sz="600" dirty="0" smtClean="0"/>
              <a:t> </a:t>
            </a:r>
            <a:r>
              <a:rPr lang="cs-CZ" sz="600" dirty="0" err="1" smtClean="0"/>
              <a:t>War</a:t>
            </a:r>
            <a:r>
              <a:rPr lang="cs-CZ" sz="600" dirty="0" smtClean="0"/>
              <a:t> I (1).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http://en.wikipedia.org/wiki/File:Coloured_illustration_of_Anzac_troops_after_the_fighting_at_Gallipoli_during_World_War_I_(1).jpg </a:t>
            </a:r>
            <a:endParaRPr lang="cs-CZ" sz="600" dirty="0"/>
          </a:p>
        </p:txBody>
      </p:sp>
      <p:pic>
        <p:nvPicPr>
          <p:cNvPr id="28674" name="Picture 2" descr="File:Anzac Day 2011 game 2.jpg"/>
          <p:cNvPicPr>
            <a:picLocks noChangeAspect="1" noChangeArrowheads="1"/>
          </p:cNvPicPr>
          <p:nvPr/>
        </p:nvPicPr>
        <p:blipFill>
          <a:blip r:embed="rId3"/>
          <a:srcRect/>
          <a:stretch>
            <a:fillRect/>
          </a:stretch>
        </p:blipFill>
        <p:spPr bwMode="auto">
          <a:xfrm>
            <a:off x="4286248" y="3429000"/>
            <a:ext cx="4357718" cy="3268289"/>
          </a:xfrm>
          <a:prstGeom prst="rect">
            <a:avLst/>
          </a:prstGeom>
          <a:noFill/>
        </p:spPr>
      </p:pic>
      <p:sp>
        <p:nvSpPr>
          <p:cNvPr id="7" name="Obdélník 6"/>
          <p:cNvSpPr/>
          <p:nvPr/>
        </p:nvSpPr>
        <p:spPr>
          <a:xfrm>
            <a:off x="357158" y="6357958"/>
            <a:ext cx="4071966" cy="369332"/>
          </a:xfrm>
          <a:prstGeom prst="rect">
            <a:avLst/>
          </a:prstGeom>
        </p:spPr>
        <p:txBody>
          <a:bodyPr wrap="square">
            <a:spAutoFit/>
          </a:bodyPr>
          <a:lstStyle/>
          <a:p>
            <a:r>
              <a:rPr lang="cs-CZ" sz="600" dirty="0" smtClean="0"/>
              <a:t>ORDERINCHAOS. </a:t>
            </a:r>
            <a:r>
              <a:rPr lang="cs-CZ" sz="600" dirty="0" err="1" smtClean="0"/>
              <a:t>Anzac</a:t>
            </a:r>
            <a:r>
              <a:rPr lang="cs-CZ" sz="600" dirty="0" smtClean="0"/>
              <a:t> </a:t>
            </a:r>
            <a:r>
              <a:rPr lang="cs-CZ" sz="600" dirty="0" err="1" smtClean="0"/>
              <a:t>Day</a:t>
            </a:r>
            <a:r>
              <a:rPr lang="cs-CZ" sz="600" dirty="0" smtClean="0"/>
              <a:t> 2011 game 2.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2013-09-14]. Dostupné z: http://commons.wikimedia.org/wiki/File:Anzac_Day_2011_game_2.jpg?uselang=cs </a:t>
            </a:r>
            <a:endParaRPr lang="cs-CZ" sz="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274638"/>
            <a:ext cx="7772400" cy="654032"/>
          </a:xfrm>
        </p:spPr>
        <p:txBody>
          <a:bodyPr/>
          <a:lstStyle/>
          <a:p>
            <a:r>
              <a:rPr lang="cs-CZ" dirty="0" smtClean="0"/>
              <a:t>May</a:t>
            </a:r>
            <a:endParaRPr lang="cs-CZ" dirty="0"/>
          </a:p>
        </p:txBody>
      </p:sp>
      <p:sp>
        <p:nvSpPr>
          <p:cNvPr id="3" name="Zástupný symbol pro obsah 2"/>
          <p:cNvSpPr>
            <a:spLocks noGrp="1"/>
          </p:cNvSpPr>
          <p:nvPr>
            <p:ph idx="1"/>
          </p:nvPr>
        </p:nvSpPr>
        <p:spPr>
          <a:xfrm>
            <a:off x="214282" y="1071546"/>
            <a:ext cx="4786346" cy="3429024"/>
          </a:xfrm>
        </p:spPr>
        <p:txBody>
          <a:bodyPr>
            <a:noAutofit/>
          </a:bodyPr>
          <a:lstStyle/>
          <a:p>
            <a:pPr>
              <a:buNone/>
            </a:pPr>
            <a:r>
              <a:rPr lang="en-US" sz="1500" b="1" dirty="0" smtClean="0"/>
              <a:t>UK</a:t>
            </a:r>
            <a:r>
              <a:rPr lang="en-US" sz="1500" dirty="0" smtClean="0"/>
              <a:t> </a:t>
            </a:r>
            <a:r>
              <a:rPr lang="cs-CZ" sz="1500" dirty="0" smtClean="0"/>
              <a:t>1 May </a:t>
            </a:r>
            <a:r>
              <a:rPr lang="en-US" sz="1500" b="1" i="1" dirty="0" smtClean="0"/>
              <a:t>May Day</a:t>
            </a:r>
            <a:endParaRPr lang="cs-CZ" sz="1500" dirty="0" smtClean="0"/>
          </a:p>
          <a:p>
            <a:pPr>
              <a:buNone/>
            </a:pPr>
            <a:r>
              <a:rPr lang="cs-CZ" sz="1500" dirty="0" err="1" smtClean="0"/>
              <a:t>It</a:t>
            </a:r>
            <a:r>
              <a:rPr lang="cs-CZ" sz="1500" dirty="0" smtClean="0"/>
              <a:t> </a:t>
            </a:r>
            <a:r>
              <a:rPr lang="cs-CZ" sz="1500" dirty="0" err="1" smtClean="0"/>
              <a:t>is</a:t>
            </a:r>
            <a:r>
              <a:rPr lang="cs-CZ" sz="1500" dirty="0" smtClean="0"/>
              <a:t> a </a:t>
            </a:r>
            <a:r>
              <a:rPr lang="cs-CZ" sz="1500" dirty="0" err="1" smtClean="0"/>
              <a:t>spring</a:t>
            </a:r>
            <a:r>
              <a:rPr lang="cs-CZ" sz="1500" dirty="0" smtClean="0"/>
              <a:t> festival </a:t>
            </a:r>
            <a:r>
              <a:rPr lang="cs-CZ" sz="1500" dirty="0" err="1" smtClean="0"/>
              <a:t>which</a:t>
            </a:r>
            <a:r>
              <a:rPr lang="cs-CZ" sz="1500" dirty="0" smtClean="0"/>
              <a:t> </a:t>
            </a:r>
            <a:r>
              <a:rPr lang="cs-CZ" sz="1500" dirty="0" err="1" smtClean="0"/>
              <a:t>coincides</a:t>
            </a:r>
            <a:r>
              <a:rPr lang="cs-CZ" sz="1500" dirty="0" smtClean="0"/>
              <a:t> </a:t>
            </a:r>
            <a:r>
              <a:rPr lang="cs-CZ" sz="1500" dirty="0" err="1" smtClean="0"/>
              <a:t>with</a:t>
            </a:r>
            <a:r>
              <a:rPr lang="cs-CZ" sz="1500" dirty="0" smtClean="0"/>
              <a:t> </a:t>
            </a:r>
            <a:r>
              <a:rPr lang="cs-CZ" sz="1500" i="1" dirty="0" err="1" smtClean="0"/>
              <a:t>International</a:t>
            </a:r>
            <a:r>
              <a:rPr lang="cs-CZ" sz="1500" i="1" dirty="0" smtClean="0"/>
              <a:t> </a:t>
            </a:r>
            <a:r>
              <a:rPr lang="cs-CZ" sz="1500" i="1" dirty="0" err="1" smtClean="0"/>
              <a:t>Workers</a:t>
            </a:r>
            <a:r>
              <a:rPr lang="en-US" sz="1500" i="1" dirty="0" smtClean="0"/>
              <a:t>’s Day</a:t>
            </a:r>
            <a:r>
              <a:rPr lang="en-US" sz="1500" dirty="0" smtClean="0"/>
              <a:t>. The celebrations in the UK includes Morris dance, the crowning of a May Queen and dancing around a maypole.</a:t>
            </a:r>
          </a:p>
          <a:p>
            <a:pPr>
              <a:buNone/>
            </a:pPr>
            <a:r>
              <a:rPr lang="en-US" sz="1500" dirty="0" smtClean="0"/>
              <a:t>The Morris dance is a traditional folk dance, performed by men wearing traditional costumes and bell pads, while  stepping and moving sticks, swords or handkerchiefs.</a:t>
            </a:r>
            <a:endParaRPr lang="cs-CZ" sz="1500" dirty="0" smtClean="0"/>
          </a:p>
          <a:p>
            <a:pPr>
              <a:buNone/>
            </a:pPr>
            <a:r>
              <a:rPr lang="en-US" sz="1500" dirty="0" smtClean="0"/>
              <a:t>Each year a May Queen is chosen among young girls. She begins the May Day celebrations and walks at the front of May Day parades.</a:t>
            </a:r>
          </a:p>
          <a:p>
            <a:pPr>
              <a:buNone/>
            </a:pPr>
            <a:r>
              <a:rPr lang="cs-CZ" sz="1500" dirty="0" smtClean="0"/>
              <a:t>May </a:t>
            </a:r>
            <a:r>
              <a:rPr lang="cs-CZ" sz="1500" dirty="0" err="1" smtClean="0"/>
              <a:t>Day</a:t>
            </a:r>
            <a:r>
              <a:rPr lang="cs-CZ" sz="1500" dirty="0" smtClean="0"/>
              <a:t> </a:t>
            </a:r>
            <a:r>
              <a:rPr lang="cs-CZ" sz="1500" dirty="0" err="1" smtClean="0"/>
              <a:t>is</a:t>
            </a:r>
            <a:r>
              <a:rPr lang="cs-CZ" sz="1500" dirty="0" smtClean="0"/>
              <a:t> </a:t>
            </a:r>
            <a:r>
              <a:rPr lang="cs-CZ" sz="1500" dirty="0" err="1" smtClean="0"/>
              <a:t>also</a:t>
            </a:r>
            <a:r>
              <a:rPr lang="cs-CZ" sz="1500" dirty="0" smtClean="0"/>
              <a:t> </a:t>
            </a:r>
            <a:r>
              <a:rPr lang="cs-CZ" sz="1500" dirty="0" err="1" smtClean="0"/>
              <a:t>celebrated</a:t>
            </a:r>
            <a:r>
              <a:rPr lang="cs-CZ" sz="1500" dirty="0" smtClean="0"/>
              <a:t> in </a:t>
            </a:r>
            <a:r>
              <a:rPr lang="cs-CZ" sz="1500" dirty="0" err="1" smtClean="0"/>
              <a:t>some</a:t>
            </a:r>
            <a:r>
              <a:rPr lang="cs-CZ" sz="1500" dirty="0" smtClean="0"/>
              <a:t> </a:t>
            </a:r>
            <a:r>
              <a:rPr lang="cs-CZ" sz="1500" dirty="0" err="1" smtClean="0"/>
              <a:t>parts</a:t>
            </a:r>
            <a:r>
              <a:rPr lang="cs-CZ" sz="1500" dirty="0" smtClean="0"/>
              <a:t> </a:t>
            </a:r>
            <a:r>
              <a:rPr lang="cs-CZ" sz="1500" dirty="0" err="1" smtClean="0"/>
              <a:t>of</a:t>
            </a:r>
            <a:r>
              <a:rPr lang="cs-CZ" sz="1500" dirty="0" smtClean="0"/>
              <a:t> </a:t>
            </a:r>
            <a:r>
              <a:rPr lang="cs-CZ" sz="1500" dirty="0" err="1" smtClean="0"/>
              <a:t>Canada</a:t>
            </a:r>
            <a:r>
              <a:rPr lang="cs-CZ" sz="1500" dirty="0" smtClean="0"/>
              <a:t> </a:t>
            </a:r>
            <a:r>
              <a:rPr lang="cs-CZ" sz="1500" dirty="0" err="1" smtClean="0"/>
              <a:t>and</a:t>
            </a:r>
            <a:r>
              <a:rPr lang="cs-CZ" sz="1500" dirty="0" smtClean="0"/>
              <a:t> </a:t>
            </a:r>
            <a:r>
              <a:rPr lang="cs-CZ" sz="1500" dirty="0" err="1" smtClean="0"/>
              <a:t>the</a:t>
            </a:r>
            <a:r>
              <a:rPr lang="cs-CZ" sz="1500" dirty="0" smtClean="0"/>
              <a:t> USA.</a:t>
            </a:r>
            <a:endParaRPr lang="en-US" sz="1500" dirty="0" smtClean="0"/>
          </a:p>
        </p:txBody>
      </p:sp>
      <p:pic>
        <p:nvPicPr>
          <p:cNvPr id="9220" name="Picture 4" descr="File:Melmerby May Queen on Village Green - geograph.org.uk - 233648.jpg"/>
          <p:cNvPicPr>
            <a:picLocks noChangeAspect="1" noChangeArrowheads="1"/>
          </p:cNvPicPr>
          <p:nvPr/>
        </p:nvPicPr>
        <p:blipFill>
          <a:blip r:embed="rId2"/>
          <a:srcRect/>
          <a:stretch>
            <a:fillRect/>
          </a:stretch>
        </p:blipFill>
        <p:spPr bwMode="auto">
          <a:xfrm>
            <a:off x="6500826" y="3285839"/>
            <a:ext cx="2286016" cy="3433579"/>
          </a:xfrm>
          <a:prstGeom prst="rect">
            <a:avLst/>
          </a:prstGeom>
          <a:noFill/>
        </p:spPr>
      </p:pic>
      <p:sp>
        <p:nvSpPr>
          <p:cNvPr id="7" name="Obdélník 6"/>
          <p:cNvSpPr/>
          <p:nvPr/>
        </p:nvSpPr>
        <p:spPr>
          <a:xfrm>
            <a:off x="4929190" y="4429132"/>
            <a:ext cx="1643074" cy="923330"/>
          </a:xfrm>
          <a:prstGeom prst="rect">
            <a:avLst/>
          </a:prstGeom>
        </p:spPr>
        <p:txBody>
          <a:bodyPr wrap="square">
            <a:spAutoFit/>
          </a:bodyPr>
          <a:lstStyle/>
          <a:p>
            <a:r>
              <a:rPr lang="cs-CZ" sz="600" dirty="0" smtClean="0"/>
              <a:t>RISPIN, Charles. </a:t>
            </a:r>
            <a:r>
              <a:rPr lang="cs-CZ" sz="600" dirty="0" err="1" smtClean="0"/>
              <a:t>Melmerby</a:t>
            </a:r>
            <a:r>
              <a:rPr lang="cs-CZ" sz="600" dirty="0" smtClean="0"/>
              <a:t> May </a:t>
            </a:r>
            <a:r>
              <a:rPr lang="cs-CZ" sz="600" dirty="0" err="1" smtClean="0"/>
              <a:t>Queen</a:t>
            </a:r>
            <a:r>
              <a:rPr lang="cs-CZ" sz="600" dirty="0" smtClean="0"/>
              <a:t> on </a:t>
            </a:r>
            <a:r>
              <a:rPr lang="cs-CZ" sz="600" dirty="0" err="1" smtClean="0"/>
              <a:t>Village</a:t>
            </a:r>
            <a:r>
              <a:rPr lang="cs-CZ" sz="600" dirty="0" smtClean="0"/>
              <a:t> Green - </a:t>
            </a:r>
            <a:r>
              <a:rPr lang="cs-CZ" sz="600" dirty="0" err="1" smtClean="0"/>
              <a:t>geograph.org.uk</a:t>
            </a:r>
            <a:r>
              <a:rPr lang="cs-CZ" sz="600" dirty="0" smtClean="0"/>
              <a:t> - 233648.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http://commons.wikimedia.org/wiki/File:Melmerby_May_Queen_on_Village_Green_-_geograph.org.uk_-_233648.jpg </a:t>
            </a:r>
            <a:endParaRPr lang="cs-CZ" sz="600" dirty="0"/>
          </a:p>
        </p:txBody>
      </p:sp>
      <p:pic>
        <p:nvPicPr>
          <p:cNvPr id="9222" name="Picture 6" descr="File:Cider Festival Jersey 2011 0006.jpg"/>
          <p:cNvPicPr>
            <a:picLocks noChangeAspect="1" noChangeArrowheads="1"/>
          </p:cNvPicPr>
          <p:nvPr/>
        </p:nvPicPr>
        <p:blipFill>
          <a:blip r:embed="rId3"/>
          <a:srcRect/>
          <a:stretch>
            <a:fillRect/>
          </a:stretch>
        </p:blipFill>
        <p:spPr bwMode="auto">
          <a:xfrm>
            <a:off x="428596" y="4500570"/>
            <a:ext cx="3331038" cy="2219305"/>
          </a:xfrm>
          <a:prstGeom prst="rect">
            <a:avLst/>
          </a:prstGeom>
          <a:noFill/>
        </p:spPr>
      </p:pic>
      <p:sp>
        <p:nvSpPr>
          <p:cNvPr id="9" name="Obdélník 8"/>
          <p:cNvSpPr/>
          <p:nvPr/>
        </p:nvSpPr>
        <p:spPr>
          <a:xfrm>
            <a:off x="3786182" y="6000768"/>
            <a:ext cx="2428892" cy="553998"/>
          </a:xfrm>
          <a:prstGeom prst="rect">
            <a:avLst/>
          </a:prstGeom>
        </p:spPr>
        <p:txBody>
          <a:bodyPr wrap="square">
            <a:spAutoFit/>
          </a:bodyPr>
          <a:lstStyle/>
          <a:p>
            <a:r>
              <a:rPr lang="cs-CZ" sz="600" dirty="0" smtClean="0"/>
              <a:t>DANROK. </a:t>
            </a:r>
            <a:r>
              <a:rPr lang="cs-CZ" sz="600" dirty="0" err="1" smtClean="0"/>
              <a:t>Cider</a:t>
            </a:r>
            <a:r>
              <a:rPr lang="cs-CZ" sz="600" dirty="0" smtClean="0"/>
              <a:t> Festival </a:t>
            </a:r>
            <a:r>
              <a:rPr lang="cs-CZ" sz="600" dirty="0" err="1" smtClean="0"/>
              <a:t>Jersey</a:t>
            </a:r>
            <a:r>
              <a:rPr lang="cs-CZ" sz="600" dirty="0" smtClean="0"/>
              <a:t> 2011 0006.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http://commons.wikimedia.org/wiki/File:Cider_Festival_Jersey_2011_0006.jpg </a:t>
            </a:r>
            <a:endParaRPr lang="cs-CZ" sz="600" dirty="0"/>
          </a:p>
        </p:txBody>
      </p:sp>
      <p:pic>
        <p:nvPicPr>
          <p:cNvPr id="10242" name="Picture 2" descr="File:MaypoleDanceWinterbourneHoughton2006.jpg"/>
          <p:cNvPicPr>
            <a:picLocks noChangeAspect="1" noChangeArrowheads="1"/>
          </p:cNvPicPr>
          <p:nvPr/>
        </p:nvPicPr>
        <p:blipFill>
          <a:blip r:embed="rId4"/>
          <a:srcRect/>
          <a:stretch>
            <a:fillRect/>
          </a:stretch>
        </p:blipFill>
        <p:spPr bwMode="auto">
          <a:xfrm>
            <a:off x="5000628" y="142852"/>
            <a:ext cx="3714776" cy="2786083"/>
          </a:xfrm>
          <a:prstGeom prst="rect">
            <a:avLst/>
          </a:prstGeom>
          <a:noFill/>
        </p:spPr>
      </p:pic>
      <p:sp>
        <p:nvSpPr>
          <p:cNvPr id="13" name="Obdélník 12"/>
          <p:cNvSpPr/>
          <p:nvPr/>
        </p:nvSpPr>
        <p:spPr>
          <a:xfrm>
            <a:off x="5000628" y="2928934"/>
            <a:ext cx="3714776" cy="369332"/>
          </a:xfrm>
          <a:prstGeom prst="rect">
            <a:avLst/>
          </a:prstGeom>
        </p:spPr>
        <p:txBody>
          <a:bodyPr wrap="square">
            <a:spAutoFit/>
          </a:bodyPr>
          <a:lstStyle/>
          <a:p>
            <a:r>
              <a:rPr lang="cs-CZ" sz="600" dirty="0" smtClean="0"/>
              <a:t>LINDA. MaypoleDanceWinterbourneHoughton2006.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2013-09-16]. Dostupné z: http://commons.wikimedia.org/wiki/File:MaypoleDanceWinterbourneHoughton2006.jpg?uselang=cs </a:t>
            </a:r>
            <a:endParaRPr lang="cs-CZ" sz="6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May </a:t>
            </a:r>
            <a:r>
              <a:rPr lang="en-US" sz="2000" dirty="0" smtClean="0"/>
              <a:t>(continue</a:t>
            </a:r>
            <a:r>
              <a:rPr lang="cs-CZ" sz="2000" dirty="0" smtClean="0"/>
              <a:t>D</a:t>
            </a:r>
            <a:r>
              <a:rPr lang="en-US" sz="2000" dirty="0" smtClean="0"/>
              <a:t>)</a:t>
            </a:r>
            <a:endParaRPr lang="cs-CZ" dirty="0"/>
          </a:p>
        </p:txBody>
      </p:sp>
      <p:sp>
        <p:nvSpPr>
          <p:cNvPr id="3" name="Zástupný symbol pro obsah 2"/>
          <p:cNvSpPr>
            <a:spLocks noGrp="1"/>
          </p:cNvSpPr>
          <p:nvPr>
            <p:ph idx="1"/>
          </p:nvPr>
        </p:nvSpPr>
        <p:spPr>
          <a:xfrm>
            <a:off x="428596" y="1554163"/>
            <a:ext cx="4214842" cy="3946540"/>
          </a:xfrm>
        </p:spPr>
        <p:txBody>
          <a:bodyPr>
            <a:normAutofit fontScale="55000" lnSpcReduction="20000"/>
          </a:bodyPr>
          <a:lstStyle/>
          <a:p>
            <a:pPr>
              <a:buNone/>
            </a:pPr>
            <a:r>
              <a:rPr lang="en-US" b="1" dirty="0" smtClean="0"/>
              <a:t>USA </a:t>
            </a:r>
            <a:r>
              <a:rPr lang="cs-CZ" dirty="0" smtClean="0"/>
              <a:t>La</a:t>
            </a:r>
            <a:r>
              <a:rPr lang="en-US" dirty="0" err="1" smtClean="0"/>
              <a:t>st</a:t>
            </a:r>
            <a:r>
              <a:rPr lang="en-US" dirty="0" smtClean="0"/>
              <a:t> Monday in May</a:t>
            </a:r>
            <a:r>
              <a:rPr lang="en-US" b="1" dirty="0" smtClean="0"/>
              <a:t> </a:t>
            </a:r>
            <a:r>
              <a:rPr lang="en-US" b="1" i="1" dirty="0" smtClean="0"/>
              <a:t>Memorial Day</a:t>
            </a:r>
          </a:p>
          <a:p>
            <a:pPr>
              <a:buNone/>
            </a:pPr>
            <a:r>
              <a:rPr lang="en-US" dirty="0" smtClean="0"/>
              <a:t>It is a celebration to remember and </a:t>
            </a:r>
            <a:r>
              <a:rPr lang="en-US" dirty="0" err="1" smtClean="0"/>
              <a:t>honour</a:t>
            </a:r>
            <a:r>
              <a:rPr lang="en-US" dirty="0" smtClean="0"/>
              <a:t> all soldiers who died for their country. People visit cemeteries; parades and speeches by dignitaries are held.</a:t>
            </a:r>
          </a:p>
          <a:p>
            <a:pPr>
              <a:buNone/>
            </a:pPr>
            <a:endParaRPr lang="en-US" b="1" i="1" dirty="0" smtClean="0"/>
          </a:p>
          <a:p>
            <a:pPr>
              <a:buNone/>
            </a:pPr>
            <a:r>
              <a:rPr lang="en-US" b="1" dirty="0" smtClean="0"/>
              <a:t>Canada</a:t>
            </a:r>
            <a:r>
              <a:rPr lang="en-US" dirty="0" smtClean="0"/>
              <a:t> 23 May </a:t>
            </a:r>
            <a:r>
              <a:rPr lang="en-US" b="1" i="1" dirty="0" smtClean="0"/>
              <a:t>Victoria Day</a:t>
            </a:r>
          </a:p>
          <a:p>
            <a:pPr>
              <a:buNone/>
            </a:pPr>
            <a:r>
              <a:rPr lang="en-US" dirty="0" smtClean="0"/>
              <a:t>It commemorates Queen Victoria’s birthday. She was the first monarch of a confederated Canada. The Union Jack is flown at federal government buildings and there are parades and gun salutes (firing of cannons and firearms).</a:t>
            </a:r>
          </a:p>
          <a:p>
            <a:endParaRPr lang="cs-CZ" dirty="0"/>
          </a:p>
        </p:txBody>
      </p:sp>
      <p:pic>
        <p:nvPicPr>
          <p:cNvPr id="4" name="Picture 8" descr="File:CanadaDayVictoriaBCLegislature.jpg"/>
          <p:cNvPicPr>
            <a:picLocks noChangeAspect="1" noChangeArrowheads="1"/>
          </p:cNvPicPr>
          <p:nvPr/>
        </p:nvPicPr>
        <p:blipFill>
          <a:blip r:embed="rId2"/>
          <a:srcRect/>
          <a:stretch>
            <a:fillRect/>
          </a:stretch>
        </p:blipFill>
        <p:spPr bwMode="auto">
          <a:xfrm>
            <a:off x="4857752" y="4000504"/>
            <a:ext cx="4296986" cy="2857496"/>
          </a:xfrm>
          <a:prstGeom prst="rect">
            <a:avLst/>
          </a:prstGeom>
          <a:noFill/>
        </p:spPr>
      </p:pic>
      <p:sp>
        <p:nvSpPr>
          <p:cNvPr id="5" name="Obdélník 4"/>
          <p:cNvSpPr/>
          <p:nvPr/>
        </p:nvSpPr>
        <p:spPr>
          <a:xfrm>
            <a:off x="2357422" y="5857892"/>
            <a:ext cx="2643206" cy="553998"/>
          </a:xfrm>
          <a:prstGeom prst="rect">
            <a:avLst/>
          </a:prstGeom>
        </p:spPr>
        <p:txBody>
          <a:bodyPr wrap="square">
            <a:spAutoFit/>
          </a:bodyPr>
          <a:lstStyle/>
          <a:p>
            <a:r>
              <a:rPr lang="cs-CZ" sz="600" dirty="0" smtClean="0"/>
              <a:t>BUTTERFIELD, Stewart. </a:t>
            </a:r>
            <a:r>
              <a:rPr lang="cs-CZ" sz="600" dirty="0" err="1" smtClean="0"/>
              <a:t>CanadaDayVictoriaBCLegislature</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http://commons.wikimedia.org/wiki/File:CanadaDayVictoriaBCLegislature.jpg </a:t>
            </a:r>
            <a:endParaRPr lang="cs-CZ" sz="600" dirty="0"/>
          </a:p>
        </p:txBody>
      </p:sp>
      <p:pic>
        <p:nvPicPr>
          <p:cNvPr id="6" name="Picture 2" descr="File:Graves at Arlington on Memorial Day.JPG"/>
          <p:cNvPicPr>
            <a:picLocks noChangeAspect="1" noChangeArrowheads="1"/>
          </p:cNvPicPr>
          <p:nvPr/>
        </p:nvPicPr>
        <p:blipFill>
          <a:blip r:embed="rId3"/>
          <a:srcRect/>
          <a:stretch>
            <a:fillRect/>
          </a:stretch>
        </p:blipFill>
        <p:spPr bwMode="auto">
          <a:xfrm>
            <a:off x="5857884" y="214290"/>
            <a:ext cx="2643206" cy="3319248"/>
          </a:xfrm>
          <a:prstGeom prst="rect">
            <a:avLst/>
          </a:prstGeom>
          <a:noFill/>
        </p:spPr>
      </p:pic>
      <p:sp>
        <p:nvSpPr>
          <p:cNvPr id="7" name="Obdélník 6"/>
          <p:cNvSpPr/>
          <p:nvPr/>
        </p:nvSpPr>
        <p:spPr>
          <a:xfrm>
            <a:off x="5500694" y="3500438"/>
            <a:ext cx="3357586" cy="369332"/>
          </a:xfrm>
          <a:prstGeom prst="rect">
            <a:avLst/>
          </a:prstGeom>
        </p:spPr>
        <p:txBody>
          <a:bodyPr wrap="square">
            <a:spAutoFit/>
          </a:bodyPr>
          <a:lstStyle/>
          <a:p>
            <a:r>
              <a:rPr lang="cs-CZ" sz="600" dirty="0" smtClean="0"/>
              <a:t>REMEMBER. </a:t>
            </a:r>
            <a:r>
              <a:rPr lang="cs-CZ" sz="600" dirty="0" err="1" smtClean="0"/>
              <a:t>Graves</a:t>
            </a:r>
            <a:r>
              <a:rPr lang="cs-CZ" sz="600" dirty="0" smtClean="0"/>
              <a:t> </a:t>
            </a:r>
            <a:r>
              <a:rPr lang="cs-CZ" sz="600" dirty="0" err="1" smtClean="0"/>
              <a:t>at</a:t>
            </a:r>
            <a:r>
              <a:rPr lang="cs-CZ" sz="600" dirty="0" smtClean="0"/>
              <a:t> </a:t>
            </a:r>
            <a:r>
              <a:rPr lang="cs-CZ" sz="600" dirty="0" err="1" smtClean="0"/>
              <a:t>Arlington</a:t>
            </a:r>
            <a:r>
              <a:rPr lang="cs-CZ" sz="600" dirty="0" smtClean="0"/>
              <a:t> on </a:t>
            </a:r>
            <a:r>
              <a:rPr lang="cs-CZ" sz="600" dirty="0" err="1" smtClean="0"/>
              <a:t>Memorial</a:t>
            </a:r>
            <a:r>
              <a:rPr lang="cs-CZ" sz="600" dirty="0" smtClean="0"/>
              <a:t> </a:t>
            </a:r>
            <a:r>
              <a:rPr lang="cs-CZ" sz="600" dirty="0" err="1" smtClean="0"/>
              <a:t>Day</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http://en.wikipedia.org/wiki/File:Graves_at_Arlington_on_Memorial_Day.JPG </a:t>
            </a:r>
            <a:endParaRPr lang="cs-CZ" sz="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June</a:t>
            </a:r>
            <a:endParaRPr lang="cs-CZ" dirty="0"/>
          </a:p>
        </p:txBody>
      </p:sp>
      <p:sp>
        <p:nvSpPr>
          <p:cNvPr id="3" name="Zástupný symbol pro obsah 2"/>
          <p:cNvSpPr>
            <a:spLocks noGrp="1"/>
          </p:cNvSpPr>
          <p:nvPr>
            <p:ph idx="1"/>
          </p:nvPr>
        </p:nvSpPr>
        <p:spPr>
          <a:xfrm>
            <a:off x="285720" y="1447800"/>
            <a:ext cx="4357718" cy="2552704"/>
          </a:xfrm>
        </p:spPr>
        <p:txBody>
          <a:bodyPr>
            <a:noAutofit/>
          </a:bodyPr>
          <a:lstStyle/>
          <a:p>
            <a:pPr>
              <a:buNone/>
            </a:pPr>
            <a:r>
              <a:rPr lang="en-US" sz="1600" b="1" dirty="0" smtClean="0"/>
              <a:t>UK  </a:t>
            </a:r>
            <a:r>
              <a:rPr lang="en-US" sz="1600" dirty="0" smtClean="0"/>
              <a:t>1</a:t>
            </a:r>
            <a:r>
              <a:rPr lang="en-US" sz="1600" baseline="30000" dirty="0" smtClean="0"/>
              <a:t>st</a:t>
            </a:r>
            <a:r>
              <a:rPr lang="en-US" sz="1600" dirty="0" smtClean="0"/>
              <a:t>/2</a:t>
            </a:r>
            <a:r>
              <a:rPr lang="en-US" sz="1600" baseline="30000" dirty="0" smtClean="0"/>
              <a:t>nd</a:t>
            </a:r>
            <a:r>
              <a:rPr lang="en-US" sz="1600" dirty="0" smtClean="0"/>
              <a:t>/3</a:t>
            </a:r>
            <a:r>
              <a:rPr lang="en-US" sz="1600" baseline="30000" dirty="0" smtClean="0"/>
              <a:t>rd</a:t>
            </a:r>
            <a:r>
              <a:rPr lang="en-US" sz="1600" dirty="0" smtClean="0"/>
              <a:t> Saturday</a:t>
            </a:r>
            <a:r>
              <a:rPr lang="cs-CZ" sz="1600" dirty="0" smtClean="0"/>
              <a:t> </a:t>
            </a:r>
            <a:r>
              <a:rPr lang="en-US" sz="1600" b="1" i="1" dirty="0" smtClean="0"/>
              <a:t>Trooping the </a:t>
            </a:r>
            <a:r>
              <a:rPr lang="en-US" sz="1600" b="1" i="1" dirty="0" err="1" smtClean="0"/>
              <a:t>Colours</a:t>
            </a:r>
            <a:endParaRPr lang="en-US" sz="1600" dirty="0" smtClean="0"/>
          </a:p>
          <a:p>
            <a:pPr>
              <a:buNone/>
            </a:pPr>
            <a:r>
              <a:rPr lang="en-US" sz="1600" dirty="0" smtClean="0"/>
              <a:t>It is the official celebration of the Queen’s birthday.</a:t>
            </a:r>
            <a:r>
              <a:rPr lang="cs-CZ" sz="1600" dirty="0" smtClean="0"/>
              <a:t> </a:t>
            </a:r>
            <a:r>
              <a:rPr lang="en-US" sz="1600" dirty="0" smtClean="0"/>
              <a:t>The Queen and the horse guards parade along the Mall. A foot guard then troops its </a:t>
            </a:r>
            <a:r>
              <a:rPr lang="en-US" sz="1600" dirty="0" err="1" smtClean="0"/>
              <a:t>colour</a:t>
            </a:r>
            <a:r>
              <a:rPr lang="en-US" sz="1600" dirty="0" smtClean="0"/>
              <a:t> (waves the military flag). Then the Queen returns to Buckingham Palace where from the palace balcony she watches with her family a Royal Air Force </a:t>
            </a:r>
            <a:r>
              <a:rPr lang="en-US" sz="1600" dirty="0" err="1" smtClean="0"/>
              <a:t>flypast</a:t>
            </a:r>
            <a:r>
              <a:rPr lang="en-US" sz="1600" dirty="0" smtClean="0"/>
              <a:t>.</a:t>
            </a:r>
            <a:endParaRPr lang="cs-CZ" sz="1600" dirty="0"/>
          </a:p>
        </p:txBody>
      </p:sp>
      <p:pic>
        <p:nvPicPr>
          <p:cNvPr id="8198" name="Picture 6" descr="File:Trooping the Colour 2013, the Queen's coach.JPG"/>
          <p:cNvPicPr>
            <a:picLocks noChangeAspect="1" noChangeArrowheads="1"/>
          </p:cNvPicPr>
          <p:nvPr/>
        </p:nvPicPr>
        <p:blipFill>
          <a:blip r:embed="rId2" cstate="print"/>
          <a:srcRect/>
          <a:stretch>
            <a:fillRect/>
          </a:stretch>
        </p:blipFill>
        <p:spPr bwMode="auto">
          <a:xfrm>
            <a:off x="0" y="4071942"/>
            <a:ext cx="2500298" cy="1665824"/>
          </a:xfrm>
          <a:prstGeom prst="rect">
            <a:avLst/>
          </a:prstGeom>
          <a:noFill/>
        </p:spPr>
      </p:pic>
      <p:sp>
        <p:nvSpPr>
          <p:cNvPr id="8" name="Obdélník 7"/>
          <p:cNvSpPr/>
          <p:nvPr/>
        </p:nvSpPr>
        <p:spPr>
          <a:xfrm>
            <a:off x="0" y="5786454"/>
            <a:ext cx="2357422" cy="553998"/>
          </a:xfrm>
          <a:prstGeom prst="rect">
            <a:avLst/>
          </a:prstGeom>
        </p:spPr>
        <p:txBody>
          <a:bodyPr wrap="square">
            <a:spAutoFit/>
          </a:bodyPr>
          <a:lstStyle/>
          <a:p>
            <a:r>
              <a:rPr lang="cs-CZ" sz="600" dirty="0" smtClean="0"/>
              <a:t>CARFAX2. </a:t>
            </a:r>
            <a:r>
              <a:rPr lang="cs-CZ" sz="600" dirty="0" err="1" smtClean="0"/>
              <a:t>Trooping</a:t>
            </a:r>
            <a:r>
              <a:rPr lang="cs-CZ" sz="600" dirty="0" smtClean="0"/>
              <a:t> </a:t>
            </a:r>
            <a:r>
              <a:rPr lang="cs-CZ" sz="600" dirty="0" err="1" smtClean="0"/>
              <a:t>the</a:t>
            </a:r>
            <a:r>
              <a:rPr lang="cs-CZ" sz="600" dirty="0" smtClean="0"/>
              <a:t> </a:t>
            </a:r>
            <a:r>
              <a:rPr lang="cs-CZ" sz="600" dirty="0" err="1" smtClean="0"/>
              <a:t>Colour</a:t>
            </a:r>
            <a:r>
              <a:rPr lang="cs-CZ" sz="600" dirty="0" smtClean="0"/>
              <a:t> 2013, </a:t>
            </a:r>
            <a:r>
              <a:rPr lang="cs-CZ" sz="600" dirty="0" err="1" smtClean="0"/>
              <a:t>the</a:t>
            </a:r>
            <a:r>
              <a:rPr lang="cs-CZ" sz="600" dirty="0" smtClean="0"/>
              <a:t> </a:t>
            </a:r>
            <a:r>
              <a:rPr lang="cs-CZ" sz="600" dirty="0" err="1" smtClean="0"/>
              <a:t>Queen</a:t>
            </a:r>
            <a:r>
              <a:rPr lang="cs-CZ" sz="600" dirty="0" smtClean="0"/>
              <a:t>'s coach.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http://commons.wikimedia.org/wiki/File:Trooping_the_Colour_2013,_the_Queen%27s_coach.JPG?uselang=cs </a:t>
            </a:r>
          </a:p>
        </p:txBody>
      </p:sp>
      <p:pic>
        <p:nvPicPr>
          <p:cNvPr id="8200" name="Picture 8" descr="File:The Royal Family June 2013.JPG"/>
          <p:cNvPicPr>
            <a:picLocks noChangeAspect="1" noChangeArrowheads="1"/>
          </p:cNvPicPr>
          <p:nvPr/>
        </p:nvPicPr>
        <p:blipFill>
          <a:blip r:embed="rId3"/>
          <a:srcRect/>
          <a:stretch>
            <a:fillRect/>
          </a:stretch>
        </p:blipFill>
        <p:spPr bwMode="auto">
          <a:xfrm>
            <a:off x="5500694" y="3214686"/>
            <a:ext cx="3395650" cy="2262352"/>
          </a:xfrm>
          <a:prstGeom prst="rect">
            <a:avLst/>
          </a:prstGeom>
          <a:noFill/>
        </p:spPr>
      </p:pic>
      <p:sp>
        <p:nvSpPr>
          <p:cNvPr id="10" name="Obdélník 9"/>
          <p:cNvSpPr/>
          <p:nvPr/>
        </p:nvSpPr>
        <p:spPr>
          <a:xfrm>
            <a:off x="5500694" y="5429264"/>
            <a:ext cx="3357586" cy="369332"/>
          </a:xfrm>
          <a:prstGeom prst="rect">
            <a:avLst/>
          </a:prstGeom>
        </p:spPr>
        <p:txBody>
          <a:bodyPr wrap="square">
            <a:spAutoFit/>
          </a:bodyPr>
          <a:lstStyle/>
          <a:p>
            <a:r>
              <a:rPr lang="cs-CZ" sz="600" dirty="0" smtClean="0"/>
              <a:t>CARFAX2. </a:t>
            </a:r>
            <a:r>
              <a:rPr lang="cs-CZ" sz="600" dirty="0" err="1" smtClean="0"/>
              <a:t>The</a:t>
            </a:r>
            <a:r>
              <a:rPr lang="cs-CZ" sz="600" dirty="0" smtClean="0"/>
              <a:t> </a:t>
            </a:r>
            <a:r>
              <a:rPr lang="cs-CZ" sz="600" dirty="0" err="1" smtClean="0"/>
              <a:t>Royal</a:t>
            </a:r>
            <a:r>
              <a:rPr lang="cs-CZ" sz="600" dirty="0" smtClean="0"/>
              <a:t> </a:t>
            </a:r>
            <a:r>
              <a:rPr lang="cs-CZ" sz="600" dirty="0" err="1" smtClean="0"/>
              <a:t>Family</a:t>
            </a:r>
            <a:r>
              <a:rPr lang="cs-CZ" sz="600" dirty="0" smtClean="0"/>
              <a:t> June 2013.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http://commons.wikimedia.org/wiki/File:The_Royal_Family_June_2013.JPG?uselang=cs </a:t>
            </a:r>
            <a:endParaRPr lang="cs-CZ" sz="600" dirty="0"/>
          </a:p>
        </p:txBody>
      </p:sp>
      <p:pic>
        <p:nvPicPr>
          <p:cNvPr id="8202" name="Picture 10" descr="File:Trooping the Colour June 2013.JPG"/>
          <p:cNvPicPr>
            <a:picLocks noChangeAspect="1" noChangeArrowheads="1"/>
          </p:cNvPicPr>
          <p:nvPr/>
        </p:nvPicPr>
        <p:blipFill>
          <a:blip r:embed="rId4" cstate="print"/>
          <a:srcRect/>
          <a:stretch>
            <a:fillRect/>
          </a:stretch>
        </p:blipFill>
        <p:spPr bwMode="auto">
          <a:xfrm>
            <a:off x="2500298" y="4071942"/>
            <a:ext cx="3002271" cy="2000264"/>
          </a:xfrm>
          <a:prstGeom prst="rect">
            <a:avLst/>
          </a:prstGeom>
          <a:noFill/>
        </p:spPr>
      </p:pic>
      <p:sp>
        <p:nvSpPr>
          <p:cNvPr id="12" name="Obdélník 11"/>
          <p:cNvSpPr/>
          <p:nvPr/>
        </p:nvSpPr>
        <p:spPr>
          <a:xfrm>
            <a:off x="2500298" y="6072206"/>
            <a:ext cx="3000396" cy="553998"/>
          </a:xfrm>
          <a:prstGeom prst="rect">
            <a:avLst/>
          </a:prstGeom>
        </p:spPr>
        <p:txBody>
          <a:bodyPr wrap="square">
            <a:spAutoFit/>
          </a:bodyPr>
          <a:lstStyle/>
          <a:p>
            <a:r>
              <a:rPr lang="cs-CZ" sz="600" dirty="0" smtClean="0"/>
              <a:t>CARFAX2. </a:t>
            </a:r>
            <a:r>
              <a:rPr lang="cs-CZ" sz="600" dirty="0" err="1" smtClean="0"/>
              <a:t>Trooping</a:t>
            </a:r>
            <a:r>
              <a:rPr lang="cs-CZ" sz="600" dirty="0" smtClean="0"/>
              <a:t> </a:t>
            </a:r>
            <a:r>
              <a:rPr lang="cs-CZ" sz="600" dirty="0" err="1" smtClean="0"/>
              <a:t>the</a:t>
            </a:r>
            <a:r>
              <a:rPr lang="cs-CZ" sz="600" dirty="0" smtClean="0"/>
              <a:t> </a:t>
            </a:r>
            <a:r>
              <a:rPr lang="cs-CZ" sz="600" dirty="0" err="1" smtClean="0"/>
              <a:t>Colour</a:t>
            </a:r>
            <a:r>
              <a:rPr lang="cs-CZ" sz="600" dirty="0" smtClean="0"/>
              <a:t> June 2013.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http://commons.wikimedia.org/wiki/File:Trooping_the_Colour_June_2013.JPG?uselang=cs </a:t>
            </a:r>
            <a:endParaRPr lang="cs-CZ" sz="600" dirty="0"/>
          </a:p>
        </p:txBody>
      </p:sp>
      <p:pic>
        <p:nvPicPr>
          <p:cNvPr id="8204" name="Picture 12" descr="File:Red Arrows June 2013.JPG"/>
          <p:cNvPicPr>
            <a:picLocks noChangeAspect="1" noChangeArrowheads="1"/>
          </p:cNvPicPr>
          <p:nvPr/>
        </p:nvPicPr>
        <p:blipFill>
          <a:blip r:embed="rId5"/>
          <a:srcRect/>
          <a:stretch>
            <a:fillRect/>
          </a:stretch>
        </p:blipFill>
        <p:spPr bwMode="auto">
          <a:xfrm>
            <a:off x="4643438" y="142852"/>
            <a:ext cx="3500462" cy="2332183"/>
          </a:xfrm>
          <a:prstGeom prst="rect">
            <a:avLst/>
          </a:prstGeom>
          <a:noFill/>
        </p:spPr>
      </p:pic>
      <p:sp>
        <p:nvSpPr>
          <p:cNvPr id="14" name="Obdélník 13"/>
          <p:cNvSpPr/>
          <p:nvPr/>
        </p:nvSpPr>
        <p:spPr>
          <a:xfrm>
            <a:off x="4714876" y="2500306"/>
            <a:ext cx="3429024" cy="369332"/>
          </a:xfrm>
          <a:prstGeom prst="rect">
            <a:avLst/>
          </a:prstGeom>
        </p:spPr>
        <p:txBody>
          <a:bodyPr wrap="square">
            <a:spAutoFit/>
          </a:bodyPr>
          <a:lstStyle/>
          <a:p>
            <a:r>
              <a:rPr lang="cs-CZ" sz="600" dirty="0" smtClean="0"/>
              <a:t>CARFAX2. </a:t>
            </a:r>
            <a:r>
              <a:rPr lang="cs-CZ" sz="600" dirty="0" err="1" smtClean="0"/>
              <a:t>Red</a:t>
            </a:r>
            <a:r>
              <a:rPr lang="cs-CZ" sz="600" dirty="0" smtClean="0"/>
              <a:t> </a:t>
            </a:r>
            <a:r>
              <a:rPr lang="cs-CZ" sz="600" dirty="0" err="1" smtClean="0"/>
              <a:t>Arrows</a:t>
            </a:r>
            <a:r>
              <a:rPr lang="cs-CZ" sz="600" dirty="0" smtClean="0"/>
              <a:t> June 2013.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2013-09-12]. Dostupné z: http://commons.wikimedia.org/wiki/File:Red_Arrows_June_2013.JPG?uselang=cs </a:t>
            </a:r>
            <a:endParaRPr lang="cs-CZ" sz="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July</a:t>
            </a:r>
            <a:endParaRPr lang="cs-CZ" dirty="0"/>
          </a:p>
        </p:txBody>
      </p:sp>
      <p:sp>
        <p:nvSpPr>
          <p:cNvPr id="3" name="Zástupný symbol pro obsah 2"/>
          <p:cNvSpPr>
            <a:spLocks noGrp="1"/>
          </p:cNvSpPr>
          <p:nvPr>
            <p:ph idx="1"/>
          </p:nvPr>
        </p:nvSpPr>
        <p:spPr>
          <a:xfrm>
            <a:off x="304800" y="1285861"/>
            <a:ext cx="4838704" cy="2286016"/>
          </a:xfrm>
        </p:spPr>
        <p:txBody>
          <a:bodyPr>
            <a:normAutofit fontScale="40000" lnSpcReduction="20000"/>
          </a:bodyPr>
          <a:lstStyle/>
          <a:p>
            <a:pPr>
              <a:buNone/>
            </a:pPr>
            <a:r>
              <a:rPr lang="en-US" b="1" dirty="0" smtClean="0"/>
              <a:t>Canada</a:t>
            </a:r>
            <a:r>
              <a:rPr lang="en-US" dirty="0" smtClean="0"/>
              <a:t> 1 July</a:t>
            </a:r>
            <a:r>
              <a:rPr lang="en-US" b="1" dirty="0" smtClean="0"/>
              <a:t> </a:t>
            </a:r>
            <a:r>
              <a:rPr lang="en-US" b="1" i="1" dirty="0" smtClean="0"/>
              <a:t>Canada Day</a:t>
            </a:r>
            <a:r>
              <a:rPr lang="cs-CZ" b="1" i="1" dirty="0" smtClean="0"/>
              <a:t> </a:t>
            </a:r>
            <a:r>
              <a:rPr lang="cs-CZ" dirty="0" err="1" smtClean="0"/>
              <a:t>Canadians</a:t>
            </a:r>
            <a:r>
              <a:rPr lang="cs-CZ" dirty="0" smtClean="0"/>
              <a:t> </a:t>
            </a:r>
            <a:r>
              <a:rPr lang="cs-CZ" dirty="0" err="1" smtClean="0"/>
              <a:t>celebrate</a:t>
            </a:r>
            <a:r>
              <a:rPr lang="cs-CZ" dirty="0" smtClean="0"/>
              <a:t> </a:t>
            </a:r>
            <a:r>
              <a:rPr lang="cs-CZ" dirty="0" err="1" smtClean="0"/>
              <a:t>the</a:t>
            </a:r>
            <a:r>
              <a:rPr lang="cs-CZ" dirty="0" smtClean="0"/>
              <a:t> </a:t>
            </a:r>
            <a:r>
              <a:rPr lang="cs-CZ" dirty="0" err="1" smtClean="0"/>
              <a:t>day</a:t>
            </a:r>
            <a:r>
              <a:rPr lang="cs-CZ" dirty="0" smtClean="0"/>
              <a:t> </a:t>
            </a:r>
            <a:r>
              <a:rPr lang="cs-CZ" dirty="0" err="1" smtClean="0"/>
              <a:t>when</a:t>
            </a:r>
            <a:r>
              <a:rPr lang="cs-CZ" dirty="0" smtClean="0"/>
              <a:t>, in 1867, </a:t>
            </a:r>
            <a:r>
              <a:rPr lang="cs-CZ" dirty="0" err="1" smtClean="0"/>
              <a:t>Canada</a:t>
            </a:r>
            <a:r>
              <a:rPr lang="cs-CZ" dirty="0" smtClean="0"/>
              <a:t> </a:t>
            </a:r>
            <a:r>
              <a:rPr lang="cs-CZ" dirty="0" err="1" smtClean="0"/>
              <a:t>became</a:t>
            </a:r>
            <a:r>
              <a:rPr lang="cs-CZ" dirty="0" smtClean="0"/>
              <a:t> </a:t>
            </a:r>
            <a:r>
              <a:rPr lang="cs-CZ" dirty="0" err="1" smtClean="0"/>
              <a:t>an</a:t>
            </a:r>
            <a:r>
              <a:rPr lang="cs-CZ" dirty="0" smtClean="0"/>
              <a:t> independent dominion. </a:t>
            </a:r>
            <a:r>
              <a:rPr lang="cs-CZ" dirty="0" err="1" smtClean="0"/>
              <a:t>Usual</a:t>
            </a:r>
            <a:r>
              <a:rPr lang="cs-CZ" dirty="0" smtClean="0"/>
              <a:t> </a:t>
            </a:r>
            <a:r>
              <a:rPr lang="cs-CZ" dirty="0" err="1" smtClean="0"/>
              <a:t>events</a:t>
            </a:r>
            <a:r>
              <a:rPr lang="cs-CZ" dirty="0" smtClean="0"/>
              <a:t> </a:t>
            </a:r>
            <a:r>
              <a:rPr lang="cs-CZ" dirty="0" err="1" smtClean="0"/>
              <a:t>include</a:t>
            </a:r>
            <a:r>
              <a:rPr lang="en-US" dirty="0" smtClean="0"/>
              <a:t> citizenship ceremonies</a:t>
            </a:r>
            <a:r>
              <a:rPr lang="cs-CZ" dirty="0" smtClean="0"/>
              <a:t>, </a:t>
            </a:r>
            <a:r>
              <a:rPr lang="en-US" dirty="0" smtClean="0"/>
              <a:t>parades, </a:t>
            </a:r>
            <a:r>
              <a:rPr lang="cs-CZ" dirty="0" err="1" smtClean="0"/>
              <a:t>air</a:t>
            </a:r>
            <a:r>
              <a:rPr lang="cs-CZ" dirty="0" smtClean="0"/>
              <a:t> </a:t>
            </a:r>
            <a:r>
              <a:rPr lang="cs-CZ" dirty="0" err="1" smtClean="0"/>
              <a:t>shows</a:t>
            </a:r>
            <a:r>
              <a:rPr lang="cs-CZ" dirty="0" smtClean="0"/>
              <a:t>,</a:t>
            </a:r>
            <a:r>
              <a:rPr lang="en-US" dirty="0" smtClean="0"/>
              <a:t> fireworks and musical concerts</a:t>
            </a:r>
            <a:r>
              <a:rPr lang="cs-CZ" dirty="0" smtClean="0"/>
              <a:t>.</a:t>
            </a:r>
            <a:endParaRPr lang="cs-CZ" b="1" i="1" dirty="0" smtClean="0"/>
          </a:p>
          <a:p>
            <a:pPr>
              <a:buNone/>
            </a:pPr>
            <a:r>
              <a:rPr lang="en-US" b="1" dirty="0" smtClean="0"/>
              <a:t>USA </a:t>
            </a:r>
            <a:r>
              <a:rPr lang="en-US" dirty="0" smtClean="0"/>
              <a:t>4 July</a:t>
            </a:r>
            <a:r>
              <a:rPr lang="en-US" b="1" dirty="0" smtClean="0"/>
              <a:t> </a:t>
            </a:r>
            <a:r>
              <a:rPr lang="en-US" b="1" i="1" dirty="0" smtClean="0"/>
              <a:t>Independence Day</a:t>
            </a:r>
            <a:r>
              <a:rPr lang="cs-CZ" dirty="0" smtClean="0"/>
              <a:t> </a:t>
            </a:r>
            <a:r>
              <a:rPr lang="cs-CZ" dirty="0" err="1" smtClean="0"/>
              <a:t>It</a:t>
            </a:r>
            <a:r>
              <a:rPr lang="cs-CZ" dirty="0" smtClean="0"/>
              <a:t> </a:t>
            </a:r>
            <a:r>
              <a:rPr lang="cs-CZ" dirty="0" err="1" smtClean="0"/>
              <a:t>commemorates</a:t>
            </a:r>
            <a:r>
              <a:rPr lang="cs-CZ" dirty="0" smtClean="0"/>
              <a:t> </a:t>
            </a:r>
            <a:r>
              <a:rPr lang="cs-CZ" dirty="0" err="1" smtClean="0"/>
              <a:t>the</a:t>
            </a:r>
            <a:r>
              <a:rPr lang="cs-CZ" dirty="0" smtClean="0"/>
              <a:t> </a:t>
            </a:r>
            <a:r>
              <a:rPr lang="cs-CZ" dirty="0" err="1" smtClean="0"/>
              <a:t>day</a:t>
            </a:r>
            <a:r>
              <a:rPr lang="cs-CZ" dirty="0" smtClean="0"/>
              <a:t> in 1776 </a:t>
            </a:r>
            <a:r>
              <a:rPr lang="cs-CZ" dirty="0" err="1" smtClean="0"/>
              <a:t>when</a:t>
            </a:r>
            <a:r>
              <a:rPr lang="cs-CZ" dirty="0" smtClean="0"/>
              <a:t> </a:t>
            </a:r>
            <a:r>
              <a:rPr lang="cs-CZ" dirty="0" err="1" smtClean="0"/>
              <a:t>the</a:t>
            </a:r>
            <a:r>
              <a:rPr lang="cs-CZ" dirty="0" smtClean="0"/>
              <a:t> </a:t>
            </a:r>
            <a:r>
              <a:rPr lang="cs-CZ" dirty="0" err="1" smtClean="0"/>
              <a:t>Declaration</a:t>
            </a:r>
            <a:r>
              <a:rPr lang="cs-CZ" dirty="0" smtClean="0"/>
              <a:t> </a:t>
            </a:r>
            <a:r>
              <a:rPr lang="cs-CZ" dirty="0" err="1" smtClean="0"/>
              <a:t>of</a:t>
            </a:r>
            <a:r>
              <a:rPr lang="cs-CZ" dirty="0" smtClean="0"/>
              <a:t> </a:t>
            </a:r>
            <a:r>
              <a:rPr lang="cs-CZ" dirty="0" err="1" smtClean="0"/>
              <a:t>Independence</a:t>
            </a:r>
            <a:r>
              <a:rPr lang="cs-CZ" dirty="0" smtClean="0"/>
              <a:t> (</a:t>
            </a:r>
            <a:r>
              <a:rPr lang="cs-CZ" dirty="0" err="1" smtClean="0"/>
              <a:t>from</a:t>
            </a:r>
            <a:r>
              <a:rPr lang="cs-CZ" dirty="0" smtClean="0"/>
              <a:t> </a:t>
            </a:r>
            <a:r>
              <a:rPr lang="cs-CZ" dirty="0" err="1" smtClean="0"/>
              <a:t>Britain</a:t>
            </a:r>
            <a:r>
              <a:rPr lang="cs-CZ" dirty="0" smtClean="0"/>
              <a:t>) </a:t>
            </a:r>
            <a:r>
              <a:rPr lang="cs-CZ" dirty="0" err="1" smtClean="0"/>
              <a:t>was</a:t>
            </a:r>
            <a:r>
              <a:rPr lang="cs-CZ" dirty="0" smtClean="0"/>
              <a:t> </a:t>
            </a:r>
            <a:r>
              <a:rPr lang="cs-CZ" dirty="0" err="1" smtClean="0"/>
              <a:t>adopted</a:t>
            </a:r>
            <a:r>
              <a:rPr lang="cs-CZ" dirty="0" smtClean="0"/>
              <a:t>. </a:t>
            </a:r>
            <a:r>
              <a:rPr lang="cs-CZ" dirty="0" err="1" smtClean="0"/>
              <a:t>Nowadays</a:t>
            </a:r>
            <a:r>
              <a:rPr lang="cs-CZ" dirty="0" smtClean="0"/>
              <a:t> </a:t>
            </a:r>
            <a:r>
              <a:rPr lang="cs-CZ" dirty="0" err="1" smtClean="0"/>
              <a:t>it</a:t>
            </a:r>
            <a:r>
              <a:rPr lang="cs-CZ" dirty="0" smtClean="0"/>
              <a:t> </a:t>
            </a:r>
            <a:r>
              <a:rPr lang="cs-CZ" dirty="0" err="1" smtClean="0"/>
              <a:t>is</a:t>
            </a:r>
            <a:r>
              <a:rPr lang="cs-CZ" dirty="0" smtClean="0"/>
              <a:t> </a:t>
            </a:r>
            <a:r>
              <a:rPr lang="cs-CZ" dirty="0" err="1" smtClean="0"/>
              <a:t>celebrated</a:t>
            </a:r>
            <a:r>
              <a:rPr lang="cs-CZ" dirty="0" smtClean="0"/>
              <a:t> </a:t>
            </a:r>
            <a:r>
              <a:rPr lang="cs-CZ" dirty="0" err="1" smtClean="0"/>
              <a:t>with</a:t>
            </a:r>
            <a:r>
              <a:rPr lang="cs-CZ" dirty="0" smtClean="0"/>
              <a:t> </a:t>
            </a:r>
            <a:r>
              <a:rPr lang="en-US" dirty="0" smtClean="0"/>
              <a:t> with fireworks, parades, </a:t>
            </a:r>
            <a:r>
              <a:rPr lang="cs-CZ" dirty="0" err="1" smtClean="0"/>
              <a:t>concerts</a:t>
            </a:r>
            <a:r>
              <a:rPr lang="en-US" dirty="0" smtClean="0"/>
              <a:t>,</a:t>
            </a:r>
            <a:r>
              <a:rPr lang="cs-CZ" dirty="0" smtClean="0"/>
              <a:t> </a:t>
            </a:r>
            <a:r>
              <a:rPr lang="en-US" dirty="0" smtClean="0"/>
              <a:t>barbecues</a:t>
            </a:r>
            <a:r>
              <a:rPr lang="cs-CZ" dirty="0" smtClean="0"/>
              <a:t>/</a:t>
            </a:r>
            <a:r>
              <a:rPr lang="en-US" dirty="0" smtClean="0"/>
              <a:t>picnics and </a:t>
            </a:r>
            <a:r>
              <a:rPr lang="cs-CZ" dirty="0" err="1" smtClean="0"/>
              <a:t>political</a:t>
            </a:r>
            <a:r>
              <a:rPr lang="cs-CZ" dirty="0" smtClean="0"/>
              <a:t> </a:t>
            </a:r>
            <a:r>
              <a:rPr lang="cs-CZ" dirty="0" err="1" smtClean="0"/>
              <a:t>speeches</a:t>
            </a:r>
            <a:r>
              <a:rPr lang="cs-CZ" dirty="0" smtClean="0"/>
              <a:t>.</a:t>
            </a:r>
          </a:p>
          <a:p>
            <a:pPr>
              <a:buNone/>
            </a:pPr>
            <a:r>
              <a:rPr lang="cs-CZ" dirty="0" smtClean="0"/>
              <a:t>Video </a:t>
            </a:r>
            <a:r>
              <a:rPr lang="cs-CZ" dirty="0" err="1" smtClean="0"/>
              <a:t>of</a:t>
            </a:r>
            <a:r>
              <a:rPr lang="cs-CZ" dirty="0" smtClean="0"/>
              <a:t> President </a:t>
            </a:r>
            <a:r>
              <a:rPr lang="cs-CZ" dirty="0" err="1" smtClean="0"/>
              <a:t>Obama</a:t>
            </a:r>
            <a:r>
              <a:rPr lang="en-US" dirty="0" smtClean="0"/>
              <a:t>’s speech</a:t>
            </a:r>
            <a:r>
              <a:rPr lang="cs-CZ" dirty="0" smtClean="0"/>
              <a:t> in 2013</a:t>
            </a:r>
            <a:r>
              <a:rPr lang="en-US" dirty="0" smtClean="0"/>
              <a:t>: </a:t>
            </a:r>
            <a:r>
              <a:rPr lang="cs-CZ" dirty="0" smtClean="0">
                <a:hlinkClick r:id="rId2"/>
              </a:rPr>
              <a:t>http://commons.wikimedia.org/wiki/File:2013-07-04_President_Obama%27s_Weekly_Address.ogv?uselang=cs</a:t>
            </a:r>
            <a:endParaRPr lang="en-US" dirty="0" smtClean="0"/>
          </a:p>
          <a:p>
            <a:pPr>
              <a:buNone/>
            </a:pPr>
            <a:endParaRPr lang="cs-CZ" dirty="0" smtClean="0"/>
          </a:p>
          <a:p>
            <a:pPr>
              <a:buNone/>
            </a:pPr>
            <a:endParaRPr lang="en-US" b="1" i="1" dirty="0" smtClean="0"/>
          </a:p>
        </p:txBody>
      </p:sp>
      <p:pic>
        <p:nvPicPr>
          <p:cNvPr id="7170" name="Picture 2" descr="File:Lincoln Memorial - fireworks.jpg"/>
          <p:cNvPicPr>
            <a:picLocks noChangeAspect="1" noChangeArrowheads="1"/>
          </p:cNvPicPr>
          <p:nvPr/>
        </p:nvPicPr>
        <p:blipFill>
          <a:blip r:embed="rId3"/>
          <a:srcRect/>
          <a:stretch>
            <a:fillRect/>
          </a:stretch>
        </p:blipFill>
        <p:spPr bwMode="auto">
          <a:xfrm>
            <a:off x="142844" y="3714752"/>
            <a:ext cx="3802488" cy="2419333"/>
          </a:xfrm>
          <a:prstGeom prst="rect">
            <a:avLst/>
          </a:prstGeom>
          <a:noFill/>
        </p:spPr>
      </p:pic>
      <p:sp>
        <p:nvSpPr>
          <p:cNvPr id="5" name="Obdélník 4"/>
          <p:cNvSpPr/>
          <p:nvPr/>
        </p:nvSpPr>
        <p:spPr>
          <a:xfrm>
            <a:off x="142844" y="6143644"/>
            <a:ext cx="3857652" cy="369332"/>
          </a:xfrm>
          <a:prstGeom prst="rect">
            <a:avLst/>
          </a:prstGeom>
        </p:spPr>
        <p:txBody>
          <a:bodyPr wrap="square">
            <a:spAutoFit/>
          </a:bodyPr>
          <a:lstStyle/>
          <a:p>
            <a:r>
              <a:rPr lang="cs-CZ" sz="600" dirty="0" smtClean="0"/>
              <a:t>DBKING. Lincoln </a:t>
            </a:r>
            <a:r>
              <a:rPr lang="cs-CZ" sz="600" dirty="0" err="1" smtClean="0"/>
              <a:t>Memorial</a:t>
            </a:r>
            <a:r>
              <a:rPr lang="cs-CZ" sz="600" dirty="0" smtClean="0"/>
              <a:t> - </a:t>
            </a:r>
            <a:r>
              <a:rPr lang="cs-CZ" sz="600" dirty="0" err="1" smtClean="0"/>
              <a:t>fireworks</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http://commons.wikimedia.org/wiki/File:Lincoln_Memorial_-_fireworks.jpg </a:t>
            </a:r>
            <a:endParaRPr lang="cs-CZ" sz="600" dirty="0"/>
          </a:p>
        </p:txBody>
      </p:sp>
      <p:pic>
        <p:nvPicPr>
          <p:cNvPr id="7178" name="Picture 10" descr="File:Kate and William, Canada Day, 2011, Ottawa, Ontario, Canada.jpg"/>
          <p:cNvPicPr>
            <a:picLocks noChangeAspect="1" noChangeArrowheads="1"/>
          </p:cNvPicPr>
          <p:nvPr/>
        </p:nvPicPr>
        <p:blipFill>
          <a:blip r:embed="rId4"/>
          <a:srcRect/>
          <a:stretch>
            <a:fillRect/>
          </a:stretch>
        </p:blipFill>
        <p:spPr bwMode="auto">
          <a:xfrm>
            <a:off x="5357818" y="142852"/>
            <a:ext cx="3286148" cy="2444073"/>
          </a:xfrm>
          <a:prstGeom prst="rect">
            <a:avLst/>
          </a:prstGeom>
          <a:noFill/>
        </p:spPr>
      </p:pic>
      <p:sp>
        <p:nvSpPr>
          <p:cNvPr id="10" name="Obdélník 9"/>
          <p:cNvSpPr/>
          <p:nvPr/>
        </p:nvSpPr>
        <p:spPr>
          <a:xfrm>
            <a:off x="5357818" y="2571744"/>
            <a:ext cx="3786182" cy="461665"/>
          </a:xfrm>
          <a:prstGeom prst="rect">
            <a:avLst/>
          </a:prstGeom>
        </p:spPr>
        <p:txBody>
          <a:bodyPr wrap="square">
            <a:spAutoFit/>
          </a:bodyPr>
          <a:lstStyle/>
          <a:p>
            <a:r>
              <a:rPr lang="cs-CZ" sz="600" dirty="0" smtClean="0"/>
              <a:t>TSAIPROJECT. Kate </a:t>
            </a:r>
            <a:r>
              <a:rPr lang="cs-CZ" sz="600" dirty="0" err="1" smtClean="0"/>
              <a:t>and</a:t>
            </a:r>
            <a:r>
              <a:rPr lang="cs-CZ" sz="600" dirty="0" smtClean="0"/>
              <a:t> William, </a:t>
            </a:r>
            <a:r>
              <a:rPr lang="cs-CZ" sz="600" dirty="0" err="1" smtClean="0"/>
              <a:t>Canada</a:t>
            </a:r>
            <a:r>
              <a:rPr lang="cs-CZ" sz="600" dirty="0" smtClean="0"/>
              <a:t> </a:t>
            </a:r>
            <a:r>
              <a:rPr lang="cs-CZ" sz="600" dirty="0" err="1" smtClean="0"/>
              <a:t>Day</a:t>
            </a:r>
            <a:r>
              <a:rPr lang="cs-CZ" sz="600" dirty="0" smtClean="0"/>
              <a:t>, 2011, Ottawa, Ontario, </a:t>
            </a:r>
            <a:r>
              <a:rPr lang="cs-CZ" sz="600" dirty="0" err="1" smtClean="0"/>
              <a:t>Canada</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http://commons.wikimedia.org/wiki/File:Kate_and_William,_Canada_Day,_2011,_Ottawa,_Ontario,_Canada.jpg?uselang=cs </a:t>
            </a:r>
            <a:endParaRPr lang="cs-CZ" sz="600" dirty="0"/>
          </a:p>
        </p:txBody>
      </p:sp>
      <p:pic>
        <p:nvPicPr>
          <p:cNvPr id="4" name="Picture 2" descr="File:Armed Forces Day National Event in Plymouth MOD 45154079.jpg"/>
          <p:cNvPicPr>
            <a:picLocks noChangeAspect="1" noChangeArrowheads="1"/>
          </p:cNvPicPr>
          <p:nvPr/>
        </p:nvPicPr>
        <p:blipFill>
          <a:blip r:embed="rId5"/>
          <a:srcRect/>
          <a:stretch>
            <a:fillRect/>
          </a:stretch>
        </p:blipFill>
        <p:spPr bwMode="auto">
          <a:xfrm>
            <a:off x="4429124" y="3429000"/>
            <a:ext cx="4357718" cy="2892435"/>
          </a:xfrm>
          <a:prstGeom prst="rect">
            <a:avLst/>
          </a:prstGeom>
          <a:noFill/>
        </p:spPr>
      </p:pic>
      <p:sp>
        <p:nvSpPr>
          <p:cNvPr id="11" name="Obdélník 10"/>
          <p:cNvSpPr/>
          <p:nvPr/>
        </p:nvSpPr>
        <p:spPr>
          <a:xfrm>
            <a:off x="4000496" y="6357958"/>
            <a:ext cx="5143504" cy="369332"/>
          </a:xfrm>
          <a:prstGeom prst="rect">
            <a:avLst/>
          </a:prstGeom>
        </p:spPr>
        <p:txBody>
          <a:bodyPr wrap="square">
            <a:spAutoFit/>
          </a:bodyPr>
          <a:lstStyle/>
          <a:p>
            <a:r>
              <a:rPr lang="cs-CZ" sz="600" dirty="0" smtClean="0"/>
              <a:t>SAC, </a:t>
            </a:r>
            <a:r>
              <a:rPr lang="cs-CZ" sz="600" dirty="0" err="1" smtClean="0"/>
              <a:t>Ben</a:t>
            </a:r>
            <a:r>
              <a:rPr lang="cs-CZ" sz="600" dirty="0" smtClean="0"/>
              <a:t> </a:t>
            </a:r>
            <a:r>
              <a:rPr lang="cs-CZ" sz="600" dirty="0" err="1" smtClean="0"/>
              <a:t>Tritta</a:t>
            </a:r>
            <a:r>
              <a:rPr lang="cs-CZ" sz="600" dirty="0" smtClean="0"/>
              <a:t>. </a:t>
            </a:r>
            <a:r>
              <a:rPr lang="cs-CZ" sz="600" dirty="0" err="1" smtClean="0"/>
              <a:t>Armed</a:t>
            </a:r>
            <a:r>
              <a:rPr lang="cs-CZ" sz="600" dirty="0" smtClean="0"/>
              <a:t> </a:t>
            </a:r>
            <a:r>
              <a:rPr lang="cs-CZ" sz="600" dirty="0" err="1" smtClean="0"/>
              <a:t>Forces</a:t>
            </a:r>
            <a:r>
              <a:rPr lang="cs-CZ" sz="600" dirty="0" smtClean="0"/>
              <a:t> </a:t>
            </a:r>
            <a:r>
              <a:rPr lang="cs-CZ" sz="600" dirty="0" err="1" smtClean="0"/>
              <a:t>Day</a:t>
            </a:r>
            <a:r>
              <a:rPr lang="cs-CZ" sz="600" dirty="0" smtClean="0"/>
              <a:t> </a:t>
            </a:r>
            <a:r>
              <a:rPr lang="cs-CZ" sz="600" dirty="0" err="1" smtClean="0"/>
              <a:t>National</a:t>
            </a:r>
            <a:r>
              <a:rPr lang="cs-CZ" sz="600" dirty="0" smtClean="0"/>
              <a:t> </a:t>
            </a:r>
            <a:r>
              <a:rPr lang="cs-CZ" sz="600" dirty="0" err="1" smtClean="0"/>
              <a:t>Event</a:t>
            </a:r>
            <a:r>
              <a:rPr lang="cs-CZ" sz="600" dirty="0" smtClean="0"/>
              <a:t> in Plymouth MOD 45154079.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2013-09-18]. Dostupné z: http://commons.wikimedia.org/wiki/File:Armed_Forces_Day_National_Event_in_Plymouth_MOD_45154079.jpg?uselang=cs </a:t>
            </a:r>
            <a:endParaRPr lang="cs-CZ" sz="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August</a:t>
            </a:r>
            <a:endParaRPr lang="cs-CZ" dirty="0"/>
          </a:p>
        </p:txBody>
      </p:sp>
      <p:pic>
        <p:nvPicPr>
          <p:cNvPr id="6146" name="Picture 2" descr="File:FIAT Topolino 1948.JPG"/>
          <p:cNvPicPr>
            <a:picLocks noChangeAspect="1" noChangeArrowheads="1"/>
          </p:cNvPicPr>
          <p:nvPr/>
        </p:nvPicPr>
        <p:blipFill>
          <a:blip r:embed="rId2"/>
          <a:srcRect/>
          <a:stretch>
            <a:fillRect/>
          </a:stretch>
        </p:blipFill>
        <p:spPr bwMode="auto">
          <a:xfrm>
            <a:off x="1857356" y="1428736"/>
            <a:ext cx="4786346" cy="4786346"/>
          </a:xfrm>
          <a:prstGeom prst="rect">
            <a:avLst/>
          </a:prstGeom>
          <a:noFill/>
        </p:spPr>
      </p:pic>
      <p:sp>
        <p:nvSpPr>
          <p:cNvPr id="5" name="Obdélník 4"/>
          <p:cNvSpPr/>
          <p:nvPr/>
        </p:nvSpPr>
        <p:spPr>
          <a:xfrm>
            <a:off x="1785918" y="6215082"/>
            <a:ext cx="4857784" cy="276999"/>
          </a:xfrm>
          <a:prstGeom prst="rect">
            <a:avLst/>
          </a:prstGeom>
        </p:spPr>
        <p:txBody>
          <a:bodyPr wrap="square">
            <a:spAutoFit/>
          </a:bodyPr>
          <a:lstStyle/>
          <a:p>
            <a:r>
              <a:rPr lang="cs-CZ" sz="600" dirty="0" smtClean="0"/>
              <a:t>VON DOBSCHÜTZ, </a:t>
            </a:r>
            <a:r>
              <a:rPr lang="cs-CZ" sz="600" dirty="0" err="1" smtClean="0"/>
              <a:t>Sigismund</a:t>
            </a:r>
            <a:r>
              <a:rPr lang="cs-CZ" sz="600" dirty="0" smtClean="0"/>
              <a:t>. FIAT </a:t>
            </a:r>
            <a:r>
              <a:rPr lang="cs-CZ" sz="600" dirty="0" err="1" smtClean="0"/>
              <a:t>Topolino</a:t>
            </a:r>
            <a:r>
              <a:rPr lang="cs-CZ" sz="600" dirty="0" smtClean="0"/>
              <a:t> 1948.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http://commons.wikimedia.org/wiki/File:FIAT_Topolino_1948.JPG?uselang=cs </a:t>
            </a:r>
            <a:endParaRPr lang="cs-CZ" sz="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September</a:t>
            </a:r>
            <a:endParaRPr lang="cs-CZ" dirty="0"/>
          </a:p>
        </p:txBody>
      </p:sp>
      <p:sp>
        <p:nvSpPr>
          <p:cNvPr id="3" name="Zástupný symbol pro obsah 2"/>
          <p:cNvSpPr>
            <a:spLocks noGrp="1"/>
          </p:cNvSpPr>
          <p:nvPr>
            <p:ph idx="1"/>
          </p:nvPr>
        </p:nvSpPr>
        <p:spPr>
          <a:xfrm>
            <a:off x="428596" y="1785926"/>
            <a:ext cx="5929354" cy="1785950"/>
          </a:xfrm>
        </p:spPr>
        <p:txBody>
          <a:bodyPr>
            <a:normAutofit lnSpcReduction="10000"/>
          </a:bodyPr>
          <a:lstStyle/>
          <a:p>
            <a:pPr>
              <a:buNone/>
            </a:pPr>
            <a:r>
              <a:rPr lang="en-US" sz="1600" b="1" dirty="0" smtClean="0"/>
              <a:t>USA/Canada </a:t>
            </a:r>
            <a:r>
              <a:rPr lang="en-US" sz="1600" dirty="0" smtClean="0"/>
              <a:t>1</a:t>
            </a:r>
            <a:r>
              <a:rPr lang="en-US" sz="1600" baseline="30000" dirty="0" smtClean="0"/>
              <a:t>st</a:t>
            </a:r>
            <a:r>
              <a:rPr lang="en-US" sz="1600" dirty="0" smtClean="0"/>
              <a:t> Monday in September </a:t>
            </a:r>
            <a:r>
              <a:rPr lang="en-US" sz="1600" b="1" i="1" dirty="0" smtClean="0"/>
              <a:t>Labor/</a:t>
            </a:r>
            <a:r>
              <a:rPr lang="en-US" sz="1600" b="1" i="1" dirty="0" err="1" smtClean="0"/>
              <a:t>Labour</a:t>
            </a:r>
            <a:r>
              <a:rPr lang="en-US" sz="1600" b="1" i="1" dirty="0" smtClean="0"/>
              <a:t> Day</a:t>
            </a:r>
          </a:p>
          <a:p>
            <a:pPr>
              <a:buNone/>
            </a:pPr>
            <a:r>
              <a:rPr lang="en-US" sz="1600" dirty="0" smtClean="0"/>
              <a:t>In Europe it corresponds to International Workers' Day (1 May). It is a day of celebration of the </a:t>
            </a:r>
            <a:r>
              <a:rPr lang="en-US" sz="1600" dirty="0" err="1" smtClean="0"/>
              <a:t>labour</a:t>
            </a:r>
            <a:r>
              <a:rPr lang="en-US" sz="1600" dirty="0" smtClean="0"/>
              <a:t> movement and all workers. There are parades and political speeches.</a:t>
            </a:r>
          </a:p>
          <a:p>
            <a:pPr>
              <a:buNone/>
            </a:pPr>
            <a:r>
              <a:rPr lang="en-US" sz="1600" dirty="0" smtClean="0"/>
              <a:t>It also marks the end of the summer holiday.</a:t>
            </a:r>
          </a:p>
          <a:p>
            <a:pPr>
              <a:buNone/>
            </a:pPr>
            <a:r>
              <a:rPr lang="en-US" sz="1600" dirty="0" smtClean="0"/>
              <a:t>Furthermore, Labor Day is one of the largest sale dates of the year.</a:t>
            </a:r>
            <a:endParaRPr lang="cs-CZ" sz="1600" b="1" i="1" dirty="0"/>
          </a:p>
        </p:txBody>
      </p:sp>
      <p:pic>
        <p:nvPicPr>
          <p:cNvPr id="5122" name="Picture 2" descr="File:1900s Toronto LabourDay Parade.jpg"/>
          <p:cNvPicPr>
            <a:picLocks noChangeAspect="1" noChangeArrowheads="1"/>
          </p:cNvPicPr>
          <p:nvPr/>
        </p:nvPicPr>
        <p:blipFill>
          <a:blip r:embed="rId2"/>
          <a:srcRect/>
          <a:stretch>
            <a:fillRect/>
          </a:stretch>
        </p:blipFill>
        <p:spPr bwMode="auto">
          <a:xfrm>
            <a:off x="642910" y="3643314"/>
            <a:ext cx="4357718" cy="3083086"/>
          </a:xfrm>
          <a:prstGeom prst="rect">
            <a:avLst/>
          </a:prstGeom>
          <a:noFill/>
        </p:spPr>
      </p:pic>
      <p:sp>
        <p:nvSpPr>
          <p:cNvPr id="5" name="Obdélník 4"/>
          <p:cNvSpPr/>
          <p:nvPr/>
        </p:nvSpPr>
        <p:spPr>
          <a:xfrm>
            <a:off x="5000628" y="6286520"/>
            <a:ext cx="4000528" cy="369332"/>
          </a:xfrm>
          <a:prstGeom prst="rect">
            <a:avLst/>
          </a:prstGeom>
        </p:spPr>
        <p:txBody>
          <a:bodyPr wrap="square">
            <a:spAutoFit/>
          </a:bodyPr>
          <a:lstStyle/>
          <a:p>
            <a:r>
              <a:rPr lang="cs-CZ" sz="600" dirty="0" smtClean="0"/>
              <a:t>1900s Toronto </a:t>
            </a:r>
            <a:r>
              <a:rPr lang="cs-CZ" sz="600" dirty="0" err="1" smtClean="0"/>
              <a:t>LabourDay</a:t>
            </a:r>
            <a:r>
              <a:rPr lang="cs-CZ" sz="600" dirty="0" smtClean="0"/>
              <a:t> </a:t>
            </a:r>
            <a:r>
              <a:rPr lang="cs-CZ" sz="600" dirty="0" err="1" smtClean="0"/>
              <a:t>Parade</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http://en.wikipedia.org/wiki/File:1900s_Toronto_LabourDay_Parade.jpg </a:t>
            </a:r>
            <a:endParaRPr lang="cs-CZ" sz="600" dirty="0"/>
          </a:p>
        </p:txBody>
      </p:sp>
      <p:pic>
        <p:nvPicPr>
          <p:cNvPr id="4" name="Picture 2" descr="File:Sale Tags.jpg"/>
          <p:cNvPicPr>
            <a:picLocks noChangeAspect="1" noChangeArrowheads="1"/>
          </p:cNvPicPr>
          <p:nvPr/>
        </p:nvPicPr>
        <p:blipFill>
          <a:blip r:embed="rId3"/>
          <a:srcRect/>
          <a:stretch>
            <a:fillRect/>
          </a:stretch>
        </p:blipFill>
        <p:spPr bwMode="auto">
          <a:xfrm>
            <a:off x="6429388" y="428604"/>
            <a:ext cx="2428892" cy="2907689"/>
          </a:xfrm>
          <a:prstGeom prst="rect">
            <a:avLst/>
          </a:prstGeom>
          <a:noFill/>
        </p:spPr>
      </p:pic>
      <p:sp>
        <p:nvSpPr>
          <p:cNvPr id="9" name="Obdélník 8"/>
          <p:cNvSpPr/>
          <p:nvPr/>
        </p:nvSpPr>
        <p:spPr>
          <a:xfrm>
            <a:off x="6429388" y="3500438"/>
            <a:ext cx="2428892" cy="553998"/>
          </a:xfrm>
          <a:prstGeom prst="rect">
            <a:avLst/>
          </a:prstGeom>
        </p:spPr>
        <p:txBody>
          <a:bodyPr wrap="square">
            <a:spAutoFit/>
          </a:bodyPr>
          <a:lstStyle/>
          <a:p>
            <a:r>
              <a:rPr lang="cs-CZ" sz="600" dirty="0" smtClean="0"/>
              <a:t>WEB DESIGN HOT. </a:t>
            </a:r>
            <a:r>
              <a:rPr lang="cs-CZ" sz="600" dirty="0" err="1" smtClean="0"/>
              <a:t>Sale</a:t>
            </a:r>
            <a:r>
              <a:rPr lang="cs-CZ" sz="600" dirty="0" smtClean="0"/>
              <a:t> </a:t>
            </a:r>
            <a:r>
              <a:rPr lang="cs-CZ" sz="600" dirty="0" err="1" smtClean="0"/>
              <a:t>Tags</a:t>
            </a:r>
            <a:r>
              <a:rPr lang="cs-CZ" sz="600" dirty="0" smtClean="0"/>
              <a:t>.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2013-09-18]. Dostupné z: http://commons.wikimedia.org/wiki/File:Sale_Tags.jpg?uselang=cs </a:t>
            </a:r>
            <a:endParaRPr lang="cs-CZ" sz="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October</a:t>
            </a:r>
            <a:endParaRPr lang="cs-CZ" dirty="0"/>
          </a:p>
        </p:txBody>
      </p:sp>
      <p:sp>
        <p:nvSpPr>
          <p:cNvPr id="3" name="Zástupný symbol pro obsah 2"/>
          <p:cNvSpPr>
            <a:spLocks noGrp="1"/>
          </p:cNvSpPr>
          <p:nvPr>
            <p:ph idx="1"/>
          </p:nvPr>
        </p:nvSpPr>
        <p:spPr>
          <a:xfrm>
            <a:off x="285720" y="1357298"/>
            <a:ext cx="4214842" cy="3071834"/>
          </a:xfrm>
        </p:spPr>
        <p:txBody>
          <a:bodyPr>
            <a:noAutofit/>
          </a:bodyPr>
          <a:lstStyle/>
          <a:p>
            <a:pPr>
              <a:buNone/>
            </a:pPr>
            <a:r>
              <a:rPr lang="en-US" sz="1600" b="1" dirty="0" smtClean="0"/>
              <a:t>USA</a:t>
            </a:r>
            <a:r>
              <a:rPr lang="en-US" sz="1600" dirty="0" smtClean="0"/>
              <a:t> 2</a:t>
            </a:r>
            <a:r>
              <a:rPr lang="en-US" sz="1600" baseline="30000" dirty="0" smtClean="0"/>
              <a:t>nd</a:t>
            </a:r>
            <a:r>
              <a:rPr lang="en-US" sz="1600" dirty="0" smtClean="0"/>
              <a:t> Monday in October </a:t>
            </a:r>
            <a:r>
              <a:rPr lang="en-US" sz="1600" b="1" i="1" dirty="0" smtClean="0"/>
              <a:t>Columbus Day </a:t>
            </a:r>
            <a:r>
              <a:rPr lang="en-US" sz="1600" dirty="0" smtClean="0"/>
              <a:t>It commemorates the discovery of America by Christopher Columbus in 1492. There are parades, e.g. in San Francisco and in New York, </a:t>
            </a:r>
            <a:r>
              <a:rPr lang="en-US" sz="1600" dirty="0" err="1" smtClean="0"/>
              <a:t>organised</a:t>
            </a:r>
            <a:r>
              <a:rPr lang="en-US" sz="1600" dirty="0" smtClean="0"/>
              <a:t> by the Italian/American community.</a:t>
            </a:r>
          </a:p>
          <a:p>
            <a:pPr>
              <a:buNone/>
            </a:pPr>
            <a:r>
              <a:rPr lang="en-US" sz="1600" b="1" dirty="0" smtClean="0"/>
              <a:t>USA/Canada/UK </a:t>
            </a:r>
            <a:r>
              <a:rPr lang="en-US" sz="1600" dirty="0" smtClean="0"/>
              <a:t>31 October </a:t>
            </a:r>
            <a:r>
              <a:rPr lang="en-US" sz="1600" b="1" i="1" dirty="0" smtClean="0"/>
              <a:t>Halloween </a:t>
            </a:r>
            <a:r>
              <a:rPr lang="en-US" sz="1600" dirty="0" smtClean="0"/>
              <a:t>It is rooted in the Celtic festival </a:t>
            </a:r>
            <a:r>
              <a:rPr lang="en-US" sz="1600" dirty="0" err="1" smtClean="0"/>
              <a:t>Samhain</a:t>
            </a:r>
            <a:r>
              <a:rPr lang="en-US" sz="1600" dirty="0" smtClean="0"/>
              <a:t> and the Christians’ All Saints’ Day. People wear scary costumes, make </a:t>
            </a:r>
            <a:r>
              <a:rPr lang="cs-CZ" sz="1600" dirty="0" smtClean="0"/>
              <a:t>jack-o'-</a:t>
            </a:r>
            <a:r>
              <a:rPr lang="cs-CZ" sz="1600" dirty="0" err="1" smtClean="0"/>
              <a:t>lantern</a:t>
            </a:r>
            <a:r>
              <a:rPr lang="en-US" sz="1600" dirty="0" smtClean="0"/>
              <a:t> out of pumpkins and go trick-or-treating.</a:t>
            </a:r>
            <a:endParaRPr lang="cs-CZ" sz="1600" b="1" i="1" dirty="0"/>
          </a:p>
        </p:txBody>
      </p:sp>
      <p:pic>
        <p:nvPicPr>
          <p:cNvPr id="4098" name="Picture 2" descr="File:Columbus Day Italian Heritage Parade in SF North Beach 2011 02.jpg"/>
          <p:cNvPicPr>
            <a:picLocks noChangeAspect="1" noChangeArrowheads="1"/>
          </p:cNvPicPr>
          <p:nvPr/>
        </p:nvPicPr>
        <p:blipFill>
          <a:blip r:embed="rId2" cstate="print"/>
          <a:srcRect/>
          <a:stretch>
            <a:fillRect/>
          </a:stretch>
        </p:blipFill>
        <p:spPr bwMode="auto">
          <a:xfrm>
            <a:off x="4714876" y="157349"/>
            <a:ext cx="3643338" cy="2913699"/>
          </a:xfrm>
          <a:prstGeom prst="rect">
            <a:avLst/>
          </a:prstGeom>
          <a:noFill/>
        </p:spPr>
      </p:pic>
      <p:sp>
        <p:nvSpPr>
          <p:cNvPr id="5" name="Obdélník 4"/>
          <p:cNvSpPr/>
          <p:nvPr/>
        </p:nvSpPr>
        <p:spPr>
          <a:xfrm>
            <a:off x="4429124" y="3071810"/>
            <a:ext cx="4714876" cy="369332"/>
          </a:xfrm>
          <a:prstGeom prst="rect">
            <a:avLst/>
          </a:prstGeom>
        </p:spPr>
        <p:txBody>
          <a:bodyPr wrap="square">
            <a:spAutoFit/>
          </a:bodyPr>
          <a:lstStyle/>
          <a:p>
            <a:r>
              <a:rPr lang="cs-CZ" sz="600" dirty="0" smtClean="0"/>
              <a:t>TEAM AT CARNAVAL.COM STUDIOS. </a:t>
            </a:r>
            <a:r>
              <a:rPr lang="cs-CZ" sz="600" dirty="0" err="1" smtClean="0"/>
              <a:t>Columbus</a:t>
            </a:r>
            <a:r>
              <a:rPr lang="cs-CZ" sz="600" dirty="0" smtClean="0"/>
              <a:t> </a:t>
            </a:r>
            <a:r>
              <a:rPr lang="cs-CZ" sz="600" dirty="0" err="1" smtClean="0"/>
              <a:t>Day</a:t>
            </a:r>
            <a:r>
              <a:rPr lang="cs-CZ" sz="600" dirty="0" smtClean="0"/>
              <a:t> </a:t>
            </a:r>
            <a:r>
              <a:rPr lang="cs-CZ" sz="600" dirty="0" err="1" smtClean="0"/>
              <a:t>Italian</a:t>
            </a:r>
            <a:r>
              <a:rPr lang="cs-CZ" sz="600" dirty="0" smtClean="0"/>
              <a:t> </a:t>
            </a:r>
            <a:r>
              <a:rPr lang="cs-CZ" sz="600" dirty="0" err="1" smtClean="0"/>
              <a:t>Heritage</a:t>
            </a:r>
            <a:r>
              <a:rPr lang="cs-CZ" sz="600" dirty="0" smtClean="0"/>
              <a:t> </a:t>
            </a:r>
            <a:r>
              <a:rPr lang="cs-CZ" sz="600" dirty="0" err="1" smtClean="0"/>
              <a:t>Parade</a:t>
            </a:r>
            <a:r>
              <a:rPr lang="cs-CZ" sz="600" dirty="0" smtClean="0"/>
              <a:t> in SF </a:t>
            </a:r>
            <a:r>
              <a:rPr lang="cs-CZ" sz="600" dirty="0" err="1" smtClean="0"/>
              <a:t>North</a:t>
            </a:r>
            <a:r>
              <a:rPr lang="cs-CZ" sz="600" dirty="0" smtClean="0"/>
              <a:t> </a:t>
            </a:r>
            <a:r>
              <a:rPr lang="cs-CZ" sz="600" dirty="0" err="1" smtClean="0"/>
              <a:t>Beach</a:t>
            </a:r>
            <a:r>
              <a:rPr lang="cs-CZ" sz="600" dirty="0" smtClean="0"/>
              <a:t> 2011 02.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http://commons.wikimedia.org/wiki/File:Columbus_Day_Italian_Heritage_Parade_in_SF_North_Beach_2011_02.jpg </a:t>
            </a:r>
            <a:endParaRPr lang="cs-CZ" sz="600" dirty="0"/>
          </a:p>
        </p:txBody>
      </p:sp>
      <p:pic>
        <p:nvPicPr>
          <p:cNvPr id="4102" name="Picture 6" descr="File:George W Bush with trick-or-treaters, Robins Air Force Base, Georgia - 20061031.jpg"/>
          <p:cNvPicPr>
            <a:picLocks noChangeAspect="1" noChangeArrowheads="1"/>
          </p:cNvPicPr>
          <p:nvPr/>
        </p:nvPicPr>
        <p:blipFill>
          <a:blip r:embed="rId3"/>
          <a:srcRect/>
          <a:stretch>
            <a:fillRect/>
          </a:stretch>
        </p:blipFill>
        <p:spPr bwMode="auto">
          <a:xfrm>
            <a:off x="142844" y="4643446"/>
            <a:ext cx="3143272" cy="2115899"/>
          </a:xfrm>
          <a:prstGeom prst="rect">
            <a:avLst/>
          </a:prstGeom>
          <a:noFill/>
        </p:spPr>
      </p:pic>
      <p:pic>
        <p:nvPicPr>
          <p:cNvPr id="4104" name="Picture 8" descr="File:Jack-o-lanterns 2012.JPG"/>
          <p:cNvPicPr>
            <a:picLocks noChangeAspect="1" noChangeArrowheads="1"/>
          </p:cNvPicPr>
          <p:nvPr/>
        </p:nvPicPr>
        <p:blipFill>
          <a:blip r:embed="rId4"/>
          <a:srcRect/>
          <a:stretch>
            <a:fillRect/>
          </a:stretch>
        </p:blipFill>
        <p:spPr bwMode="auto">
          <a:xfrm>
            <a:off x="4786314" y="3643314"/>
            <a:ext cx="3929090" cy="2607934"/>
          </a:xfrm>
          <a:prstGeom prst="rect">
            <a:avLst/>
          </a:prstGeom>
          <a:noFill/>
        </p:spPr>
      </p:pic>
      <p:sp>
        <p:nvSpPr>
          <p:cNvPr id="10" name="Obdélník 9"/>
          <p:cNvSpPr/>
          <p:nvPr/>
        </p:nvSpPr>
        <p:spPr>
          <a:xfrm>
            <a:off x="3286116" y="4643445"/>
            <a:ext cx="1428760" cy="1107996"/>
          </a:xfrm>
          <a:prstGeom prst="rect">
            <a:avLst/>
          </a:prstGeom>
        </p:spPr>
        <p:txBody>
          <a:bodyPr wrap="square">
            <a:spAutoFit/>
          </a:bodyPr>
          <a:lstStyle/>
          <a:p>
            <a:r>
              <a:rPr lang="cs-CZ" sz="600" dirty="0" smtClean="0"/>
              <a:t>MORSE, Paul. </a:t>
            </a:r>
            <a:r>
              <a:rPr lang="cs-CZ" sz="600" dirty="0" err="1" smtClean="0"/>
              <a:t>George</a:t>
            </a:r>
            <a:r>
              <a:rPr lang="cs-CZ" sz="600" dirty="0" smtClean="0"/>
              <a:t> W Bush </a:t>
            </a:r>
            <a:r>
              <a:rPr lang="cs-CZ" sz="600" dirty="0" err="1" smtClean="0"/>
              <a:t>with</a:t>
            </a:r>
            <a:r>
              <a:rPr lang="cs-CZ" sz="600" dirty="0" smtClean="0"/>
              <a:t> </a:t>
            </a:r>
            <a:r>
              <a:rPr lang="cs-CZ" sz="600" dirty="0" err="1" smtClean="0"/>
              <a:t>trick</a:t>
            </a:r>
            <a:r>
              <a:rPr lang="cs-CZ" sz="600" dirty="0" smtClean="0"/>
              <a:t>-</a:t>
            </a:r>
            <a:r>
              <a:rPr lang="cs-CZ" sz="600" dirty="0" err="1" smtClean="0"/>
              <a:t>or</a:t>
            </a:r>
            <a:r>
              <a:rPr lang="cs-CZ" sz="600" dirty="0" smtClean="0"/>
              <a:t>-</a:t>
            </a:r>
            <a:r>
              <a:rPr lang="cs-CZ" sz="600" dirty="0" err="1" smtClean="0"/>
              <a:t>treaters</a:t>
            </a:r>
            <a:r>
              <a:rPr lang="cs-CZ" sz="600" dirty="0" smtClean="0"/>
              <a:t>, </a:t>
            </a:r>
            <a:r>
              <a:rPr lang="cs-CZ" sz="600" dirty="0" err="1" smtClean="0"/>
              <a:t>Robins</a:t>
            </a:r>
            <a:r>
              <a:rPr lang="cs-CZ" sz="600" dirty="0" smtClean="0"/>
              <a:t> </a:t>
            </a:r>
            <a:r>
              <a:rPr lang="cs-CZ" sz="600" dirty="0" err="1" smtClean="0"/>
              <a:t>Air</a:t>
            </a:r>
            <a:r>
              <a:rPr lang="cs-CZ" sz="600" dirty="0" smtClean="0"/>
              <a:t> </a:t>
            </a:r>
            <a:r>
              <a:rPr lang="cs-CZ" sz="600" dirty="0" err="1" smtClean="0"/>
              <a:t>Force</a:t>
            </a:r>
            <a:r>
              <a:rPr lang="cs-CZ" sz="600" dirty="0" smtClean="0"/>
              <a:t> Base, </a:t>
            </a:r>
            <a:r>
              <a:rPr lang="cs-CZ" sz="600" dirty="0" err="1" smtClean="0"/>
              <a:t>Georgia</a:t>
            </a:r>
            <a:r>
              <a:rPr lang="cs-CZ" sz="600" dirty="0" smtClean="0"/>
              <a:t> - 20061031.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http://commons.wikimedia.org/wiki/File:George_W_Bush_with_trick-or-treaters,_Robins_Air_Force_Base,_Georgia_-_20061031.jpg </a:t>
            </a:r>
            <a:endParaRPr lang="cs-CZ" sz="600" dirty="0"/>
          </a:p>
        </p:txBody>
      </p:sp>
      <p:sp>
        <p:nvSpPr>
          <p:cNvPr id="11" name="Obdélník 10"/>
          <p:cNvSpPr/>
          <p:nvPr/>
        </p:nvSpPr>
        <p:spPr>
          <a:xfrm>
            <a:off x="4572000" y="6396335"/>
            <a:ext cx="4572000" cy="276999"/>
          </a:xfrm>
          <a:prstGeom prst="rect">
            <a:avLst/>
          </a:prstGeom>
        </p:spPr>
        <p:txBody>
          <a:bodyPr wrap="square">
            <a:spAutoFit/>
          </a:bodyPr>
          <a:lstStyle/>
          <a:p>
            <a:r>
              <a:rPr lang="cs-CZ" sz="600" dirty="0" smtClean="0"/>
              <a:t>NHEYOB. Jack-o-</a:t>
            </a:r>
            <a:r>
              <a:rPr lang="cs-CZ" sz="600" dirty="0" err="1" smtClean="0"/>
              <a:t>lanterns</a:t>
            </a:r>
            <a:r>
              <a:rPr lang="cs-CZ" sz="600" dirty="0" smtClean="0"/>
              <a:t> 2012.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http://commons.wikimedia.org/wiki/File:Jack-o-lanterns_2012.JPG </a:t>
            </a:r>
            <a:endParaRPr lang="cs-CZ" sz="6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November</a:t>
            </a:r>
            <a:endParaRPr lang="cs-CZ" dirty="0"/>
          </a:p>
        </p:txBody>
      </p:sp>
      <p:sp>
        <p:nvSpPr>
          <p:cNvPr id="3" name="Zástupný symbol pro obsah 2"/>
          <p:cNvSpPr>
            <a:spLocks noGrp="1"/>
          </p:cNvSpPr>
          <p:nvPr>
            <p:ph idx="1"/>
          </p:nvPr>
        </p:nvSpPr>
        <p:spPr>
          <a:xfrm>
            <a:off x="285720" y="1357298"/>
            <a:ext cx="6143668" cy="3071834"/>
          </a:xfrm>
        </p:spPr>
        <p:txBody>
          <a:bodyPr>
            <a:normAutofit fontScale="77500" lnSpcReduction="20000"/>
          </a:bodyPr>
          <a:lstStyle/>
          <a:p>
            <a:pPr>
              <a:buNone/>
            </a:pPr>
            <a:r>
              <a:rPr lang="en-US" sz="1900" b="1" dirty="0" smtClean="0"/>
              <a:t>USA </a:t>
            </a:r>
            <a:r>
              <a:rPr lang="en-US" sz="1900" b="1" i="1" dirty="0" smtClean="0"/>
              <a:t>Veteran’s Day/</a:t>
            </a:r>
          </a:p>
          <a:p>
            <a:pPr>
              <a:buNone/>
            </a:pPr>
            <a:r>
              <a:rPr lang="en-US" sz="1900" b="1" dirty="0" smtClean="0"/>
              <a:t>Canada </a:t>
            </a:r>
            <a:r>
              <a:rPr lang="en-US" sz="1900" b="1" i="1" dirty="0" smtClean="0"/>
              <a:t>Remembrance Day/ </a:t>
            </a:r>
            <a:r>
              <a:rPr lang="en-US" sz="1900" b="1" dirty="0" smtClean="0"/>
              <a:t>New Zealand </a:t>
            </a:r>
            <a:r>
              <a:rPr lang="en-US" sz="1900" b="1" i="1" dirty="0" smtClean="0"/>
              <a:t>Armistice Day</a:t>
            </a:r>
          </a:p>
          <a:p>
            <a:pPr>
              <a:buNone/>
            </a:pPr>
            <a:r>
              <a:rPr lang="en-US" sz="1900" b="1" dirty="0" smtClean="0"/>
              <a:t>AUS/UK/Commonwealth countries </a:t>
            </a:r>
            <a:r>
              <a:rPr lang="en-US" sz="1900" b="1" i="1" dirty="0" smtClean="0"/>
              <a:t>Remembrance Day </a:t>
            </a:r>
            <a:r>
              <a:rPr lang="en-US" sz="1900" b="1" dirty="0" smtClean="0"/>
              <a:t>(or </a:t>
            </a:r>
            <a:r>
              <a:rPr lang="en-US" sz="1900" b="1" i="1" dirty="0" smtClean="0"/>
              <a:t>Poppy Day) </a:t>
            </a:r>
            <a:r>
              <a:rPr lang="en-US" sz="1900" dirty="0" smtClean="0"/>
              <a:t>11 November</a:t>
            </a:r>
          </a:p>
          <a:p>
            <a:pPr>
              <a:buNone/>
            </a:pPr>
            <a:r>
              <a:rPr lang="en-US" sz="1900" dirty="0" smtClean="0"/>
              <a:t>It commemorates the end of the World War I, which according to the armistice ended at 11 o’clock on 11/11.</a:t>
            </a:r>
          </a:p>
          <a:p>
            <a:pPr>
              <a:buNone/>
            </a:pPr>
            <a:r>
              <a:rPr lang="en-US" sz="1900" dirty="0" smtClean="0"/>
              <a:t>In this day the soldiers who fought in all wars are </a:t>
            </a:r>
            <a:r>
              <a:rPr lang="en-US" sz="1900" dirty="0" err="1" smtClean="0"/>
              <a:t>honoured</a:t>
            </a:r>
            <a:r>
              <a:rPr lang="en-US" sz="1900" dirty="0" smtClean="0"/>
              <a:t>. In the UK and in some parts of Australia two minutes of silence are observed. Ceremonies are held at war memorials. Poppy wreaths are laid at cenotaphs (a public monument built in memory of particular people who died in war).</a:t>
            </a:r>
          </a:p>
          <a:p>
            <a:pPr>
              <a:buNone/>
            </a:pPr>
            <a:r>
              <a:rPr lang="en-US" sz="1900" dirty="0" smtClean="0"/>
              <a:t>In the UK remembrance poppies made of paper are sold by The Royal British Legion and nearly everybody wear one of them on Remembrance Day. The poppy is a symbol taken from poem "In Flanders Fields“ by</a:t>
            </a:r>
            <a:r>
              <a:rPr lang="cs-CZ" sz="1900" dirty="0" smtClean="0"/>
              <a:t> John </a:t>
            </a:r>
            <a:r>
              <a:rPr lang="cs-CZ" sz="1900" dirty="0" err="1" smtClean="0"/>
              <a:t>McCrae</a:t>
            </a:r>
            <a:r>
              <a:rPr lang="en-US" sz="1900" dirty="0" smtClean="0"/>
              <a:t>.</a:t>
            </a:r>
          </a:p>
          <a:p>
            <a:pPr>
              <a:buNone/>
            </a:pPr>
            <a:endParaRPr lang="cs-CZ" sz="1600" dirty="0"/>
          </a:p>
        </p:txBody>
      </p:sp>
      <p:pic>
        <p:nvPicPr>
          <p:cNvPr id="3074" name="Picture 2" descr="File:Veterans Day 2012 Poster.jpg"/>
          <p:cNvPicPr>
            <a:picLocks noChangeAspect="1" noChangeArrowheads="1"/>
          </p:cNvPicPr>
          <p:nvPr/>
        </p:nvPicPr>
        <p:blipFill>
          <a:blip r:embed="rId2"/>
          <a:srcRect/>
          <a:stretch>
            <a:fillRect/>
          </a:stretch>
        </p:blipFill>
        <p:spPr bwMode="auto">
          <a:xfrm>
            <a:off x="6500826" y="142852"/>
            <a:ext cx="2513877" cy="3857612"/>
          </a:xfrm>
          <a:prstGeom prst="rect">
            <a:avLst/>
          </a:prstGeom>
          <a:noFill/>
        </p:spPr>
      </p:pic>
      <p:sp>
        <p:nvSpPr>
          <p:cNvPr id="5" name="Obdélník 4"/>
          <p:cNvSpPr/>
          <p:nvPr/>
        </p:nvSpPr>
        <p:spPr>
          <a:xfrm>
            <a:off x="6500826" y="4000504"/>
            <a:ext cx="2643174" cy="553998"/>
          </a:xfrm>
          <a:prstGeom prst="rect">
            <a:avLst/>
          </a:prstGeom>
        </p:spPr>
        <p:txBody>
          <a:bodyPr wrap="square">
            <a:spAutoFit/>
          </a:bodyPr>
          <a:lstStyle/>
          <a:p>
            <a:r>
              <a:rPr lang="cs-CZ" sz="600" dirty="0" smtClean="0"/>
              <a:t>UNITED STATES DEPARTMENT OF VETERANS AFFAIRS. </a:t>
            </a:r>
            <a:r>
              <a:rPr lang="cs-CZ" sz="600" dirty="0" err="1" smtClean="0"/>
              <a:t>Veterans</a:t>
            </a:r>
            <a:r>
              <a:rPr lang="cs-CZ" sz="600" dirty="0" smtClean="0"/>
              <a:t> </a:t>
            </a:r>
            <a:r>
              <a:rPr lang="cs-CZ" sz="600" dirty="0" err="1" smtClean="0"/>
              <a:t>Day</a:t>
            </a:r>
            <a:r>
              <a:rPr lang="cs-CZ" sz="600" dirty="0" smtClean="0"/>
              <a:t> 2012 Poster.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http://commons.wikimedia.org/wiki/File:Veterans_Day_2012_Poster.jpg </a:t>
            </a:r>
            <a:endParaRPr lang="cs-CZ" sz="600" dirty="0"/>
          </a:p>
        </p:txBody>
      </p:sp>
      <p:pic>
        <p:nvPicPr>
          <p:cNvPr id="3076" name="Picture 4" descr="File:Soldier Wearing Poppy and Afghanistan Medal MOD 45154706.jpg"/>
          <p:cNvPicPr>
            <a:picLocks noChangeAspect="1" noChangeArrowheads="1"/>
          </p:cNvPicPr>
          <p:nvPr/>
        </p:nvPicPr>
        <p:blipFill>
          <a:blip r:embed="rId3"/>
          <a:srcRect/>
          <a:stretch>
            <a:fillRect/>
          </a:stretch>
        </p:blipFill>
        <p:spPr bwMode="auto">
          <a:xfrm>
            <a:off x="1571604" y="4429132"/>
            <a:ext cx="3645580" cy="2428868"/>
          </a:xfrm>
          <a:prstGeom prst="rect">
            <a:avLst/>
          </a:prstGeom>
          <a:noFill/>
        </p:spPr>
      </p:pic>
      <p:sp>
        <p:nvSpPr>
          <p:cNvPr id="7" name="Obdélník 6"/>
          <p:cNvSpPr/>
          <p:nvPr/>
        </p:nvSpPr>
        <p:spPr>
          <a:xfrm>
            <a:off x="5214942" y="6357958"/>
            <a:ext cx="3929058" cy="461665"/>
          </a:xfrm>
          <a:prstGeom prst="rect">
            <a:avLst/>
          </a:prstGeom>
        </p:spPr>
        <p:txBody>
          <a:bodyPr wrap="square">
            <a:spAutoFit/>
          </a:bodyPr>
          <a:lstStyle/>
          <a:p>
            <a:r>
              <a:rPr lang="cs-CZ" sz="600" dirty="0" smtClean="0"/>
              <a:t>MORRISON, Paul (</a:t>
            </a:r>
            <a:r>
              <a:rPr lang="cs-CZ" sz="600" dirty="0" err="1" smtClean="0"/>
              <a:t>Cpl</a:t>
            </a:r>
            <a:r>
              <a:rPr lang="cs-CZ" sz="600" dirty="0" smtClean="0"/>
              <a:t>). </a:t>
            </a:r>
            <a:r>
              <a:rPr lang="cs-CZ" sz="600" dirty="0" err="1" smtClean="0"/>
              <a:t>Soldier</a:t>
            </a:r>
            <a:r>
              <a:rPr lang="cs-CZ" sz="600" dirty="0" smtClean="0"/>
              <a:t> </a:t>
            </a:r>
            <a:r>
              <a:rPr lang="cs-CZ" sz="600" dirty="0" err="1" smtClean="0"/>
              <a:t>Wearing</a:t>
            </a:r>
            <a:r>
              <a:rPr lang="cs-CZ" sz="600" dirty="0" smtClean="0"/>
              <a:t> </a:t>
            </a:r>
            <a:r>
              <a:rPr lang="cs-CZ" sz="600" dirty="0" err="1" smtClean="0"/>
              <a:t>Poppy</a:t>
            </a:r>
            <a:r>
              <a:rPr lang="cs-CZ" sz="600" dirty="0" smtClean="0"/>
              <a:t> </a:t>
            </a:r>
            <a:r>
              <a:rPr lang="cs-CZ" sz="600" dirty="0" err="1" smtClean="0"/>
              <a:t>and</a:t>
            </a:r>
            <a:r>
              <a:rPr lang="cs-CZ" sz="600" dirty="0" smtClean="0"/>
              <a:t> </a:t>
            </a:r>
            <a:r>
              <a:rPr lang="cs-CZ" sz="600" dirty="0" err="1" smtClean="0"/>
              <a:t>Afghanistan</a:t>
            </a:r>
            <a:r>
              <a:rPr lang="cs-CZ" sz="600" dirty="0" smtClean="0"/>
              <a:t> </a:t>
            </a:r>
            <a:r>
              <a:rPr lang="cs-CZ" sz="600" dirty="0" err="1" smtClean="0"/>
              <a:t>Medal</a:t>
            </a:r>
            <a:r>
              <a:rPr lang="cs-CZ" sz="600" dirty="0" smtClean="0"/>
              <a:t> MOD 45154706.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http://commons.wikimedia.org/wiki/File:Soldier_Wearing_Poppy_and_Afghanistan_Medal_MOD_45154706.jpg </a:t>
            </a:r>
            <a:endParaRPr lang="cs-CZ" sz="6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4800" y="457200"/>
            <a:ext cx="4695828" cy="838200"/>
          </a:xfrm>
        </p:spPr>
        <p:txBody>
          <a:bodyPr/>
          <a:lstStyle/>
          <a:p>
            <a:r>
              <a:rPr lang="en-US" dirty="0" smtClean="0"/>
              <a:t>November </a:t>
            </a:r>
            <a:r>
              <a:rPr lang="en-US" sz="2000" dirty="0" smtClean="0"/>
              <a:t>(continue</a:t>
            </a:r>
            <a:r>
              <a:rPr lang="cs-CZ" sz="2000" dirty="0" smtClean="0"/>
              <a:t>D</a:t>
            </a:r>
            <a:r>
              <a:rPr lang="en-US" sz="2000" dirty="0" smtClean="0"/>
              <a:t>)</a:t>
            </a:r>
            <a:endParaRPr lang="cs-CZ" sz="2000" dirty="0"/>
          </a:p>
        </p:txBody>
      </p:sp>
      <p:sp>
        <p:nvSpPr>
          <p:cNvPr id="3" name="Zástupný symbol pro obsah 2"/>
          <p:cNvSpPr>
            <a:spLocks noGrp="1"/>
          </p:cNvSpPr>
          <p:nvPr>
            <p:ph idx="1"/>
          </p:nvPr>
        </p:nvSpPr>
        <p:spPr>
          <a:xfrm>
            <a:off x="304800" y="1554162"/>
            <a:ext cx="4267200" cy="5018110"/>
          </a:xfrm>
        </p:spPr>
        <p:txBody>
          <a:bodyPr>
            <a:noAutofit/>
          </a:bodyPr>
          <a:lstStyle/>
          <a:p>
            <a:pPr>
              <a:buNone/>
            </a:pPr>
            <a:r>
              <a:rPr lang="en-US" sz="1600" b="1" dirty="0" smtClean="0"/>
              <a:t>UK </a:t>
            </a:r>
            <a:r>
              <a:rPr lang="cs-CZ" sz="1600" dirty="0" smtClean="0"/>
              <a:t>5 </a:t>
            </a:r>
            <a:r>
              <a:rPr lang="cs-CZ" sz="1600" dirty="0" err="1" smtClean="0"/>
              <a:t>November</a:t>
            </a:r>
            <a:r>
              <a:rPr lang="cs-CZ" sz="1600" b="1" dirty="0" smtClean="0"/>
              <a:t> </a:t>
            </a:r>
            <a:r>
              <a:rPr lang="en-US" sz="1600" b="1" i="1" dirty="0" smtClean="0"/>
              <a:t>Guy Fawkes Night</a:t>
            </a:r>
            <a:r>
              <a:rPr lang="cs-CZ" sz="1600" b="1" i="1" dirty="0" smtClean="0"/>
              <a:t> </a:t>
            </a:r>
            <a:r>
              <a:rPr lang="cs-CZ" sz="1600" dirty="0" err="1" smtClean="0"/>
              <a:t>It</a:t>
            </a:r>
            <a:r>
              <a:rPr lang="en-US" sz="1600" dirty="0" smtClean="0"/>
              <a:t>’s a reminder of the Gunpowder Plot (1605), </a:t>
            </a:r>
            <a:r>
              <a:rPr lang="cs-CZ" sz="1600" smtClean="0"/>
              <a:t>w</a:t>
            </a:r>
            <a:r>
              <a:rPr lang="en-US" sz="1600" smtClean="0"/>
              <a:t>hen </a:t>
            </a:r>
            <a:r>
              <a:rPr lang="en-US" sz="1600" dirty="0" smtClean="0"/>
              <a:t>the Catholic Guy Fawkes wanted to blow up the Parliament. He failed and he was imprisoned and then hanged. Nowadays people celebrate with bonfires and fireworks.</a:t>
            </a:r>
          </a:p>
          <a:p>
            <a:pPr>
              <a:buNone/>
            </a:pPr>
            <a:endParaRPr lang="cs-CZ" sz="1600" b="1" i="1" dirty="0" smtClean="0"/>
          </a:p>
          <a:p>
            <a:pPr>
              <a:buNone/>
            </a:pPr>
            <a:r>
              <a:rPr lang="en-US" sz="1600" b="1" dirty="0" smtClean="0"/>
              <a:t>USA</a:t>
            </a:r>
            <a:r>
              <a:rPr lang="en-US" sz="1600" dirty="0" smtClean="0"/>
              <a:t> </a:t>
            </a:r>
            <a:r>
              <a:rPr lang="cs-CZ" sz="1600" dirty="0" smtClean="0"/>
              <a:t>4</a:t>
            </a:r>
            <a:r>
              <a:rPr lang="cs-CZ" sz="1600" baseline="30000" dirty="0" smtClean="0"/>
              <a:t>th</a:t>
            </a:r>
            <a:r>
              <a:rPr lang="en-US" sz="1600" baseline="30000" dirty="0" smtClean="0"/>
              <a:t> </a:t>
            </a:r>
            <a:r>
              <a:rPr lang="cs-CZ" sz="1600" dirty="0" err="1" smtClean="0"/>
              <a:t>Thursday</a:t>
            </a:r>
            <a:r>
              <a:rPr lang="cs-CZ" sz="1600" dirty="0" smtClean="0"/>
              <a:t> in </a:t>
            </a:r>
            <a:r>
              <a:rPr lang="cs-CZ" sz="1600" dirty="0" err="1" smtClean="0"/>
              <a:t>November</a:t>
            </a:r>
            <a:r>
              <a:rPr lang="cs-CZ" sz="1600" dirty="0" smtClean="0"/>
              <a:t> </a:t>
            </a:r>
            <a:r>
              <a:rPr lang="cs-CZ" sz="1600" b="1" i="1" dirty="0" err="1" smtClean="0"/>
              <a:t>Th</a:t>
            </a:r>
            <a:r>
              <a:rPr lang="en-US" sz="1600" b="1" i="1" dirty="0" err="1" smtClean="0"/>
              <a:t>anksgiving</a:t>
            </a:r>
            <a:r>
              <a:rPr lang="en-US" sz="1600" dirty="0" smtClean="0"/>
              <a:t> People give thanks at the end of the harvest season. The first Thanksgiving dates back to 1621, when the Pilgrims invited Native Americans to share a feast after the first successful harvest in their new homeland. Today families gather to celebrate by sharing Thanksgiving Dinner, which usually consists of roasted turkey with stuffing and cranberry sauce, sweet potatoes, squash, </a:t>
            </a:r>
            <a:r>
              <a:rPr lang="en-US" sz="1600" dirty="0" err="1" smtClean="0"/>
              <a:t>sweetcorn</a:t>
            </a:r>
            <a:r>
              <a:rPr lang="en-US" sz="1600" dirty="0" smtClean="0"/>
              <a:t>, and pumpkin pie. </a:t>
            </a:r>
            <a:endParaRPr lang="en-US" sz="1600" b="1" i="1" dirty="0" smtClean="0"/>
          </a:p>
        </p:txBody>
      </p:sp>
      <p:pic>
        <p:nvPicPr>
          <p:cNvPr id="4" name="Picture 4" descr="File:Thanksgiving Dinner (3065145964).jpg"/>
          <p:cNvPicPr>
            <a:picLocks noChangeAspect="1" noChangeArrowheads="1"/>
          </p:cNvPicPr>
          <p:nvPr/>
        </p:nvPicPr>
        <p:blipFill>
          <a:blip r:embed="rId2"/>
          <a:srcRect/>
          <a:stretch>
            <a:fillRect/>
          </a:stretch>
        </p:blipFill>
        <p:spPr bwMode="auto">
          <a:xfrm>
            <a:off x="4714876" y="3571876"/>
            <a:ext cx="4048234" cy="2697136"/>
          </a:xfrm>
          <a:prstGeom prst="rect">
            <a:avLst/>
          </a:prstGeom>
          <a:noFill/>
        </p:spPr>
      </p:pic>
      <p:pic>
        <p:nvPicPr>
          <p:cNvPr id="5" name="Picture 6" descr="File:Guy Fawkes effigy by William Warby from Flickr.jpg"/>
          <p:cNvPicPr>
            <a:picLocks noChangeAspect="1" noChangeArrowheads="1"/>
          </p:cNvPicPr>
          <p:nvPr/>
        </p:nvPicPr>
        <p:blipFill>
          <a:blip r:embed="rId3"/>
          <a:srcRect/>
          <a:stretch>
            <a:fillRect/>
          </a:stretch>
        </p:blipFill>
        <p:spPr bwMode="auto">
          <a:xfrm>
            <a:off x="5214942" y="142852"/>
            <a:ext cx="2325307" cy="3370010"/>
          </a:xfrm>
          <a:prstGeom prst="rect">
            <a:avLst/>
          </a:prstGeom>
          <a:noFill/>
        </p:spPr>
      </p:pic>
      <p:sp>
        <p:nvSpPr>
          <p:cNvPr id="6" name="Obdélník 5"/>
          <p:cNvSpPr/>
          <p:nvPr/>
        </p:nvSpPr>
        <p:spPr>
          <a:xfrm>
            <a:off x="4357686" y="6286520"/>
            <a:ext cx="4572000" cy="461665"/>
          </a:xfrm>
          <a:prstGeom prst="rect">
            <a:avLst/>
          </a:prstGeom>
        </p:spPr>
        <p:txBody>
          <a:bodyPr wrap="square">
            <a:spAutoFit/>
          </a:bodyPr>
          <a:lstStyle/>
          <a:p>
            <a:r>
              <a:rPr lang="cs-CZ" sz="800" dirty="0" smtClean="0"/>
              <a:t>QUIGMIRE, </a:t>
            </a:r>
            <a:r>
              <a:rPr lang="cs-CZ" sz="800" dirty="0" err="1" smtClean="0"/>
              <a:t>Marcus</a:t>
            </a:r>
            <a:r>
              <a:rPr lang="cs-CZ" sz="800" dirty="0" smtClean="0"/>
              <a:t>. </a:t>
            </a:r>
            <a:r>
              <a:rPr lang="cs-CZ" sz="800" dirty="0" err="1" smtClean="0"/>
              <a:t>Thanksgiving</a:t>
            </a:r>
            <a:r>
              <a:rPr lang="cs-CZ" sz="800" dirty="0" smtClean="0"/>
              <a:t> </a:t>
            </a:r>
            <a:r>
              <a:rPr lang="cs-CZ" sz="800" dirty="0" err="1" smtClean="0"/>
              <a:t>Dinner</a:t>
            </a:r>
            <a:r>
              <a:rPr lang="cs-CZ" sz="800" dirty="0" smtClean="0"/>
              <a:t> (3065145964).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http://commons.wikimedia.org/wiki/File:Thanksgiving_Dinner_(3065145964).jpg </a:t>
            </a:r>
            <a:endParaRPr lang="cs-CZ" sz="800" dirty="0"/>
          </a:p>
        </p:txBody>
      </p:sp>
      <p:sp>
        <p:nvSpPr>
          <p:cNvPr id="7" name="Obdélník 6"/>
          <p:cNvSpPr/>
          <p:nvPr/>
        </p:nvSpPr>
        <p:spPr>
          <a:xfrm>
            <a:off x="7572396" y="1714488"/>
            <a:ext cx="1357322" cy="1692771"/>
          </a:xfrm>
          <a:prstGeom prst="rect">
            <a:avLst/>
          </a:prstGeom>
        </p:spPr>
        <p:txBody>
          <a:bodyPr wrap="square">
            <a:spAutoFit/>
          </a:bodyPr>
          <a:lstStyle/>
          <a:p>
            <a:r>
              <a:rPr lang="cs-CZ" sz="800" dirty="0" err="1" smtClean="0"/>
              <a:t>Guy</a:t>
            </a:r>
            <a:r>
              <a:rPr lang="cs-CZ" sz="800" dirty="0" smtClean="0"/>
              <a:t> </a:t>
            </a:r>
            <a:r>
              <a:rPr lang="cs-CZ" sz="800" dirty="0" err="1" smtClean="0"/>
              <a:t>Fawkes</a:t>
            </a:r>
            <a:r>
              <a:rPr lang="cs-CZ" sz="800" dirty="0" smtClean="0"/>
              <a:t> </a:t>
            </a:r>
            <a:r>
              <a:rPr lang="cs-CZ" sz="800" dirty="0" err="1" smtClean="0"/>
              <a:t>effigy</a:t>
            </a:r>
            <a:r>
              <a:rPr lang="cs-CZ" sz="800" dirty="0" smtClean="0"/>
              <a:t> by William </a:t>
            </a:r>
            <a:r>
              <a:rPr lang="cs-CZ" sz="800" dirty="0" err="1" smtClean="0"/>
              <a:t>Warby</a:t>
            </a:r>
            <a:r>
              <a:rPr lang="cs-CZ" sz="800" dirty="0" smtClean="0"/>
              <a:t> </a:t>
            </a:r>
            <a:r>
              <a:rPr lang="cs-CZ" sz="800" dirty="0" err="1" smtClean="0"/>
              <a:t>from</a:t>
            </a:r>
            <a:r>
              <a:rPr lang="cs-CZ" sz="800" dirty="0" smtClean="0"/>
              <a:t> </a:t>
            </a:r>
            <a:r>
              <a:rPr lang="cs-CZ" sz="800" dirty="0" err="1" smtClean="0"/>
              <a:t>Flickr</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http://commons.wikimedia.org/wiki/File:Guy_Fawkes_effigy_by_William_Warby_from_Flickr.jpg?uselang=cs </a:t>
            </a:r>
            <a:endParaRPr lang="cs-CZ" sz="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December</a:t>
            </a:r>
            <a:endParaRPr lang="cs-CZ" dirty="0"/>
          </a:p>
        </p:txBody>
      </p:sp>
      <p:sp>
        <p:nvSpPr>
          <p:cNvPr id="3" name="Zástupný symbol pro obsah 2"/>
          <p:cNvSpPr>
            <a:spLocks noGrp="1"/>
          </p:cNvSpPr>
          <p:nvPr>
            <p:ph idx="1"/>
          </p:nvPr>
        </p:nvSpPr>
        <p:spPr>
          <a:xfrm>
            <a:off x="214282" y="1357298"/>
            <a:ext cx="8643998" cy="1785950"/>
          </a:xfrm>
        </p:spPr>
        <p:txBody>
          <a:bodyPr>
            <a:normAutofit lnSpcReduction="10000"/>
          </a:bodyPr>
          <a:lstStyle/>
          <a:p>
            <a:pPr>
              <a:buNone/>
            </a:pPr>
            <a:r>
              <a:rPr lang="en-US" sz="1600" b="1" dirty="0" smtClean="0"/>
              <a:t>Australia </a:t>
            </a:r>
            <a:r>
              <a:rPr lang="en-US" sz="1600" dirty="0" smtClean="0"/>
              <a:t>26 December</a:t>
            </a:r>
            <a:r>
              <a:rPr lang="en-US" sz="1600" b="1" dirty="0" smtClean="0"/>
              <a:t> </a:t>
            </a:r>
            <a:r>
              <a:rPr lang="en-US" sz="1600" b="1" i="1" dirty="0" smtClean="0"/>
              <a:t>Proclamation Day </a:t>
            </a:r>
          </a:p>
          <a:p>
            <a:pPr>
              <a:buNone/>
            </a:pPr>
            <a:r>
              <a:rPr lang="en-US" sz="1600" dirty="0" smtClean="0"/>
              <a:t>It commemorates the proclamation of South Australia as a British Province which happened in 1836 by the Old Gum Tree in </a:t>
            </a:r>
            <a:r>
              <a:rPr lang="en-US" sz="1600" dirty="0" err="1" smtClean="0"/>
              <a:t>Glenelg</a:t>
            </a:r>
            <a:r>
              <a:rPr lang="en-US" sz="1600" dirty="0" smtClean="0"/>
              <a:t>. It meant that the native population and the settlers were now protected under the same laws. It has been celebrated in this region of Australia ever since.</a:t>
            </a:r>
            <a:endParaRPr lang="cs-CZ" sz="1600" dirty="0" smtClean="0"/>
          </a:p>
          <a:p>
            <a:pPr>
              <a:buNone/>
            </a:pPr>
            <a:r>
              <a:rPr lang="cs-CZ" sz="1600" dirty="0" smtClean="0"/>
              <a:t>On </a:t>
            </a:r>
            <a:r>
              <a:rPr lang="cs-CZ" sz="1600" dirty="0" err="1" smtClean="0"/>
              <a:t>this</a:t>
            </a:r>
            <a:r>
              <a:rPr lang="cs-CZ" sz="1600" dirty="0" smtClean="0"/>
              <a:t> </a:t>
            </a:r>
            <a:r>
              <a:rPr lang="cs-CZ" sz="1600" dirty="0" err="1" smtClean="0"/>
              <a:t>day</a:t>
            </a:r>
            <a:r>
              <a:rPr lang="cs-CZ" sz="1600" dirty="0" smtClean="0"/>
              <a:t>, many </a:t>
            </a:r>
            <a:r>
              <a:rPr lang="cs-CZ" sz="1600" dirty="0" err="1" smtClean="0"/>
              <a:t>sports</a:t>
            </a:r>
            <a:r>
              <a:rPr lang="cs-CZ" sz="1600" dirty="0" smtClean="0"/>
              <a:t> </a:t>
            </a:r>
            <a:r>
              <a:rPr lang="cs-CZ" sz="1600" dirty="0" err="1" smtClean="0"/>
              <a:t>events</a:t>
            </a:r>
            <a:r>
              <a:rPr lang="cs-CZ" sz="1600" dirty="0" smtClean="0"/>
              <a:t> </a:t>
            </a:r>
            <a:r>
              <a:rPr lang="cs-CZ" sz="1600" dirty="0" err="1" smtClean="0"/>
              <a:t>take</a:t>
            </a:r>
            <a:r>
              <a:rPr lang="cs-CZ" sz="1600" dirty="0" smtClean="0"/>
              <a:t> </a:t>
            </a:r>
            <a:r>
              <a:rPr lang="cs-CZ" sz="1600" dirty="0" err="1" smtClean="0"/>
              <a:t>place</a:t>
            </a:r>
            <a:r>
              <a:rPr lang="cs-CZ" sz="1600" dirty="0" smtClean="0"/>
              <a:t>, </a:t>
            </a:r>
            <a:r>
              <a:rPr lang="cs-CZ" sz="1600" dirty="0" err="1" smtClean="0"/>
              <a:t>e.g</a:t>
            </a:r>
            <a:r>
              <a:rPr lang="cs-CZ" sz="1600" dirty="0" smtClean="0"/>
              <a:t>. </a:t>
            </a:r>
            <a:r>
              <a:rPr lang="cs-CZ" sz="1600" dirty="0" err="1" smtClean="0"/>
              <a:t>the</a:t>
            </a:r>
            <a:r>
              <a:rPr lang="cs-CZ" sz="1600" dirty="0" smtClean="0"/>
              <a:t> </a:t>
            </a:r>
            <a:r>
              <a:rPr lang="en-US" sz="1600" dirty="0" smtClean="0"/>
              <a:t>Boxing Day test match</a:t>
            </a:r>
            <a:r>
              <a:rPr lang="cs-CZ" sz="1600" dirty="0" smtClean="0"/>
              <a:t>, </a:t>
            </a:r>
            <a:r>
              <a:rPr lang="cs-CZ" sz="1600" dirty="0" err="1" smtClean="0"/>
              <a:t>which</a:t>
            </a:r>
            <a:r>
              <a:rPr lang="en-US" sz="1600" dirty="0" smtClean="0"/>
              <a:t> is a cricket game at the Melbourne Cricket Ground</a:t>
            </a:r>
            <a:r>
              <a:rPr lang="cs-CZ" sz="1600" dirty="0" smtClean="0"/>
              <a:t>. In many </a:t>
            </a:r>
            <a:r>
              <a:rPr lang="cs-CZ" sz="1600" dirty="0" err="1" smtClean="0"/>
              <a:t>places</a:t>
            </a:r>
            <a:r>
              <a:rPr lang="cs-CZ" sz="1600" dirty="0" smtClean="0"/>
              <a:t> </a:t>
            </a:r>
            <a:r>
              <a:rPr lang="cs-CZ" sz="1600" dirty="0" err="1" smtClean="0"/>
              <a:t>the</a:t>
            </a:r>
            <a:r>
              <a:rPr lang="cs-CZ" sz="1600" dirty="0" smtClean="0"/>
              <a:t> post-</a:t>
            </a:r>
            <a:r>
              <a:rPr lang="cs-CZ" sz="1600" dirty="0" err="1" smtClean="0"/>
              <a:t>Christmas</a:t>
            </a:r>
            <a:r>
              <a:rPr lang="cs-CZ" sz="1600" dirty="0" smtClean="0"/>
              <a:t> </a:t>
            </a:r>
            <a:r>
              <a:rPr lang="cs-CZ" sz="1600" dirty="0" err="1" smtClean="0"/>
              <a:t>sales</a:t>
            </a:r>
            <a:r>
              <a:rPr lang="cs-CZ" sz="1600" dirty="0" smtClean="0"/>
              <a:t> </a:t>
            </a:r>
            <a:r>
              <a:rPr lang="cs-CZ" sz="1600" dirty="0" err="1" smtClean="0"/>
              <a:t>begin</a:t>
            </a:r>
            <a:r>
              <a:rPr lang="cs-CZ" sz="1600" dirty="0" smtClean="0"/>
              <a:t>.</a:t>
            </a:r>
            <a:endParaRPr lang="en-US" sz="1600" b="1" i="1" dirty="0" smtClean="0"/>
          </a:p>
        </p:txBody>
      </p:sp>
      <p:pic>
        <p:nvPicPr>
          <p:cNvPr id="2050" name="Picture 2" descr="File:Charles Hill The Proclamation of South Australia 1836.jpg"/>
          <p:cNvPicPr>
            <a:picLocks noChangeAspect="1" noChangeArrowheads="1"/>
          </p:cNvPicPr>
          <p:nvPr/>
        </p:nvPicPr>
        <p:blipFill>
          <a:blip r:embed="rId2"/>
          <a:srcRect/>
          <a:stretch>
            <a:fillRect/>
          </a:stretch>
        </p:blipFill>
        <p:spPr bwMode="auto">
          <a:xfrm>
            <a:off x="1071537" y="3157056"/>
            <a:ext cx="6715173" cy="3200901"/>
          </a:xfrm>
          <a:prstGeom prst="rect">
            <a:avLst/>
          </a:prstGeom>
          <a:noFill/>
        </p:spPr>
      </p:pic>
      <p:sp>
        <p:nvSpPr>
          <p:cNvPr id="5" name="Obdélník 4"/>
          <p:cNvSpPr/>
          <p:nvPr/>
        </p:nvSpPr>
        <p:spPr>
          <a:xfrm>
            <a:off x="1071538" y="6429396"/>
            <a:ext cx="6929486" cy="276999"/>
          </a:xfrm>
          <a:prstGeom prst="rect">
            <a:avLst/>
          </a:prstGeom>
        </p:spPr>
        <p:txBody>
          <a:bodyPr wrap="square">
            <a:spAutoFit/>
          </a:bodyPr>
          <a:lstStyle/>
          <a:p>
            <a:r>
              <a:rPr lang="cs-CZ" sz="600" dirty="0" smtClean="0"/>
              <a:t>Charles </a:t>
            </a:r>
            <a:r>
              <a:rPr lang="cs-CZ" sz="600" dirty="0" err="1" smtClean="0"/>
              <a:t>Hill</a:t>
            </a:r>
            <a:r>
              <a:rPr lang="cs-CZ" sz="600" dirty="0" smtClean="0"/>
              <a:t> </a:t>
            </a:r>
            <a:r>
              <a:rPr lang="cs-CZ" sz="600" dirty="0" err="1" smtClean="0"/>
              <a:t>The</a:t>
            </a:r>
            <a:r>
              <a:rPr lang="cs-CZ" sz="600" dirty="0" smtClean="0"/>
              <a:t> </a:t>
            </a:r>
            <a:r>
              <a:rPr lang="cs-CZ" sz="600" dirty="0" err="1" smtClean="0"/>
              <a:t>Proclamation</a:t>
            </a:r>
            <a:r>
              <a:rPr lang="cs-CZ" sz="600" dirty="0" smtClean="0"/>
              <a:t> </a:t>
            </a:r>
            <a:r>
              <a:rPr lang="cs-CZ" sz="600" dirty="0" err="1" smtClean="0"/>
              <a:t>of</a:t>
            </a:r>
            <a:r>
              <a:rPr lang="cs-CZ" sz="600" dirty="0" smtClean="0"/>
              <a:t> </a:t>
            </a:r>
            <a:r>
              <a:rPr lang="cs-CZ" sz="600" dirty="0" err="1" smtClean="0"/>
              <a:t>South</a:t>
            </a:r>
            <a:r>
              <a:rPr lang="cs-CZ" sz="600" dirty="0" smtClean="0"/>
              <a:t> </a:t>
            </a:r>
            <a:r>
              <a:rPr lang="cs-CZ" sz="600" dirty="0" err="1" smtClean="0"/>
              <a:t>Australia</a:t>
            </a:r>
            <a:r>
              <a:rPr lang="cs-CZ" sz="600" dirty="0" smtClean="0"/>
              <a:t> 1836. In:</a:t>
            </a:r>
            <a:r>
              <a:rPr lang="cs-CZ" sz="600" i="1" dirty="0" smtClean="0"/>
              <a:t> </a:t>
            </a:r>
            <a:r>
              <a:rPr lang="cs-CZ" sz="600" i="1" dirty="0" err="1" smtClean="0"/>
              <a:t>Wikipedia</a:t>
            </a:r>
            <a:r>
              <a:rPr lang="cs-CZ" sz="600" i="1" dirty="0" smtClean="0"/>
              <a:t>: </a:t>
            </a:r>
            <a:r>
              <a:rPr lang="cs-CZ" sz="600" i="1" dirty="0" err="1" smtClean="0"/>
              <a:t>the</a:t>
            </a:r>
            <a:r>
              <a:rPr lang="cs-CZ" sz="600" i="1" dirty="0" smtClean="0"/>
              <a:t> free </a:t>
            </a:r>
            <a:r>
              <a:rPr lang="cs-CZ" sz="600" i="1" dirty="0" err="1" smtClean="0"/>
              <a:t>encyclopedia</a:t>
            </a:r>
            <a:r>
              <a:rPr lang="cs-CZ" sz="600" dirty="0" smtClean="0"/>
              <a:t> [online]. San </a:t>
            </a:r>
            <a:r>
              <a:rPr lang="cs-CZ" sz="600" dirty="0" err="1" smtClean="0"/>
              <a:t>Francisco</a:t>
            </a:r>
            <a:r>
              <a:rPr lang="cs-CZ" sz="600" dirty="0" smtClean="0"/>
              <a:t> (CA): </a:t>
            </a:r>
            <a:r>
              <a:rPr lang="cs-CZ" sz="600" dirty="0" err="1" smtClean="0"/>
              <a:t>Wikimedia</a:t>
            </a:r>
            <a:r>
              <a:rPr lang="cs-CZ" sz="600" dirty="0" smtClean="0"/>
              <a:t> </a:t>
            </a:r>
            <a:r>
              <a:rPr lang="cs-CZ" sz="600" dirty="0" err="1" smtClean="0"/>
              <a:t>Foundation</a:t>
            </a:r>
            <a:r>
              <a:rPr lang="cs-CZ" sz="600" dirty="0" smtClean="0"/>
              <a:t>, 2001- [cit. 2013-09-13]. Dostupné z: http://en.wikipedia.org/wiki/File:Charles_Hill_The_Proclamation_of_South_Australia_1836.jpg </a:t>
            </a:r>
            <a:endParaRPr lang="cs-CZ" sz="6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4800" y="285728"/>
            <a:ext cx="8686800" cy="571504"/>
          </a:xfrm>
        </p:spPr>
        <p:txBody>
          <a:bodyPr>
            <a:normAutofit fontScale="90000"/>
          </a:bodyPr>
          <a:lstStyle/>
          <a:p>
            <a:r>
              <a:rPr lang="cs-CZ" dirty="0" smtClean="0"/>
              <a:t>Použitý materiál</a:t>
            </a:r>
            <a:endParaRPr lang="cs-CZ" dirty="0"/>
          </a:p>
        </p:txBody>
      </p:sp>
      <p:sp>
        <p:nvSpPr>
          <p:cNvPr id="3" name="Zástupný symbol pro obsah 2"/>
          <p:cNvSpPr>
            <a:spLocks noGrp="1"/>
          </p:cNvSpPr>
          <p:nvPr>
            <p:ph idx="1"/>
          </p:nvPr>
        </p:nvSpPr>
        <p:spPr>
          <a:xfrm>
            <a:off x="304800" y="1000108"/>
            <a:ext cx="8686800" cy="5715040"/>
          </a:xfrm>
        </p:spPr>
        <p:txBody>
          <a:bodyPr>
            <a:noAutofit/>
          </a:bodyPr>
          <a:lstStyle/>
          <a:p>
            <a:pPr>
              <a:buNone/>
            </a:pPr>
            <a:r>
              <a:rPr lang="cs-CZ" sz="800" b="1" dirty="0" smtClean="0"/>
              <a:t>Video:</a:t>
            </a:r>
          </a:p>
          <a:p>
            <a:pPr>
              <a:buNone/>
            </a:pPr>
            <a:r>
              <a:rPr lang="cs-CZ" sz="800" dirty="0" smtClean="0"/>
              <a:t>2013-07-04 President </a:t>
            </a:r>
            <a:r>
              <a:rPr lang="cs-CZ" sz="800" dirty="0" err="1" smtClean="0"/>
              <a:t>Obama</a:t>
            </a:r>
            <a:r>
              <a:rPr lang="cs-CZ" sz="800" dirty="0" smtClean="0"/>
              <a:t>'s </a:t>
            </a:r>
            <a:r>
              <a:rPr lang="cs-CZ" sz="800" dirty="0" err="1" smtClean="0"/>
              <a:t>Weekly</a:t>
            </a:r>
            <a:r>
              <a:rPr lang="cs-CZ" sz="800" dirty="0" smtClean="0"/>
              <a:t> </a:t>
            </a:r>
            <a:r>
              <a:rPr lang="cs-CZ" sz="800" dirty="0" err="1" smtClean="0"/>
              <a:t>Address.ogv</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2013-09-18]. Dostupné z: </a:t>
            </a:r>
            <a:r>
              <a:rPr lang="cs-CZ" sz="800" dirty="0" smtClean="0">
                <a:hlinkClick r:id="rId2"/>
              </a:rPr>
              <a:t>http://commons.wikimedia.org/wiki/File:2013-07-04_President_Obama%27s_Weekly_Address.ogv?uselang=cs</a:t>
            </a:r>
            <a:endParaRPr lang="en-US" sz="800" dirty="0" smtClean="0"/>
          </a:p>
          <a:p>
            <a:pPr>
              <a:buNone/>
            </a:pPr>
            <a:r>
              <a:rPr lang="en-US" sz="800" b="1" dirty="0" err="1" smtClean="0"/>
              <a:t>Obr</a:t>
            </a:r>
            <a:r>
              <a:rPr lang="cs-CZ" sz="800" b="1" dirty="0" err="1" smtClean="0"/>
              <a:t>ázky</a:t>
            </a:r>
            <a:r>
              <a:rPr lang="cs-CZ" sz="800" b="1" dirty="0" smtClean="0"/>
              <a:t>:</a:t>
            </a:r>
          </a:p>
          <a:p>
            <a:r>
              <a:rPr lang="cs-CZ" sz="800" dirty="0" smtClean="0"/>
              <a:t>Martin </a:t>
            </a:r>
            <a:r>
              <a:rPr lang="cs-CZ" sz="800" dirty="0" err="1" smtClean="0"/>
              <a:t>Luther</a:t>
            </a:r>
            <a:r>
              <a:rPr lang="cs-CZ" sz="800" dirty="0" smtClean="0"/>
              <a:t> King - </a:t>
            </a:r>
            <a:r>
              <a:rPr lang="cs-CZ" sz="800" dirty="0" err="1" smtClean="0"/>
              <a:t>March</a:t>
            </a:r>
            <a:r>
              <a:rPr lang="cs-CZ" sz="800" dirty="0" smtClean="0"/>
              <a:t> on Washington.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3"/>
              </a:rPr>
              <a:t>http://commons.wikimedia.org/wiki/File:Martin_Luther_King_-_March_on_Washington.jpg</a:t>
            </a:r>
            <a:endParaRPr lang="cs-CZ" sz="800" dirty="0" smtClean="0"/>
          </a:p>
          <a:p>
            <a:r>
              <a:rPr lang="cs-CZ" sz="800" dirty="0" smtClean="0"/>
              <a:t>TRAVIS SIMON. </a:t>
            </a:r>
            <a:r>
              <a:rPr lang="cs-CZ" sz="800" dirty="0" err="1" smtClean="0"/>
              <a:t>Australia</a:t>
            </a:r>
            <a:r>
              <a:rPr lang="cs-CZ" sz="800" dirty="0" smtClean="0"/>
              <a:t> </a:t>
            </a:r>
            <a:r>
              <a:rPr lang="cs-CZ" sz="800" dirty="0" err="1" smtClean="0"/>
              <a:t>Day</a:t>
            </a:r>
            <a:r>
              <a:rPr lang="cs-CZ" sz="800" dirty="0" smtClean="0"/>
              <a:t> 2010.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4"/>
              </a:rPr>
              <a:t>http://commons.wikimedia.org/wiki/File:Australia_Day_2010.jpg?uselang=cs</a:t>
            </a:r>
            <a:endParaRPr lang="cs-CZ" sz="800" dirty="0" smtClean="0"/>
          </a:p>
          <a:p>
            <a:r>
              <a:rPr lang="cs-CZ" sz="800" dirty="0" err="1" smtClean="0"/>
              <a:t>Victorian</a:t>
            </a:r>
            <a:r>
              <a:rPr lang="cs-CZ" sz="800" dirty="0" smtClean="0"/>
              <a:t> Valentine GT </a:t>
            </a:r>
            <a:r>
              <a:rPr lang="cs-CZ" sz="800" dirty="0" err="1" smtClean="0"/>
              <a:t>Little</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http://commons.wikimedia.org/wiki/File:Victorian_Valentine_GT_Little.jpg?uselang=cs</a:t>
            </a:r>
          </a:p>
          <a:p>
            <a:r>
              <a:rPr lang="cs-CZ" sz="800" dirty="0" smtClean="0"/>
              <a:t>STUART, Gilbert. </a:t>
            </a:r>
            <a:r>
              <a:rPr lang="cs-CZ" sz="800" dirty="0" err="1" smtClean="0"/>
              <a:t>Stuart</a:t>
            </a:r>
            <a:r>
              <a:rPr lang="cs-CZ" sz="800" dirty="0" smtClean="0"/>
              <a:t>-</a:t>
            </a:r>
            <a:r>
              <a:rPr lang="cs-CZ" sz="800" dirty="0" err="1" smtClean="0"/>
              <a:t>george</a:t>
            </a:r>
            <a:r>
              <a:rPr lang="cs-CZ" sz="800" dirty="0" smtClean="0"/>
              <a:t>-</a:t>
            </a:r>
            <a:r>
              <a:rPr lang="cs-CZ" sz="800" dirty="0" err="1" smtClean="0"/>
              <a:t>washington</a:t>
            </a:r>
            <a:r>
              <a:rPr lang="cs-CZ" sz="800" dirty="0" smtClean="0"/>
              <a:t>-</a:t>
            </a:r>
            <a:r>
              <a:rPr lang="cs-CZ" sz="800" dirty="0" err="1" smtClean="0"/>
              <a:t>constable</a:t>
            </a:r>
            <a:r>
              <a:rPr lang="cs-CZ" sz="800" dirty="0" smtClean="0"/>
              <a:t>-1797.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5"/>
              </a:rPr>
              <a:t>http://commons.wikimedia.org/wiki/File:Stuart-george-washington-constable-1797.jpg</a:t>
            </a:r>
            <a:endParaRPr lang="cs-CZ" sz="800" dirty="0" smtClean="0"/>
          </a:p>
          <a:p>
            <a:r>
              <a:rPr lang="cs-CZ" sz="800" dirty="0" smtClean="0"/>
              <a:t>BREWER, Charlie. New </a:t>
            </a:r>
            <a:r>
              <a:rPr lang="cs-CZ" sz="800" dirty="0" err="1" smtClean="0"/>
              <a:t>Zealand</a:t>
            </a:r>
            <a:r>
              <a:rPr lang="cs-CZ" sz="800" dirty="0" smtClean="0"/>
              <a:t> Navy by </a:t>
            </a:r>
            <a:r>
              <a:rPr lang="cs-CZ" sz="800" dirty="0" err="1" smtClean="0"/>
              <a:t>the</a:t>
            </a:r>
            <a:r>
              <a:rPr lang="cs-CZ" sz="800" dirty="0" smtClean="0"/>
              <a:t> flag post - </a:t>
            </a:r>
            <a:r>
              <a:rPr lang="cs-CZ" sz="800" dirty="0" err="1" smtClean="0"/>
              <a:t>Waitangi</a:t>
            </a:r>
            <a:r>
              <a:rPr lang="cs-CZ" sz="800" dirty="0" smtClean="0"/>
              <a:t> </a:t>
            </a:r>
            <a:r>
              <a:rPr lang="cs-CZ" sz="800" dirty="0" err="1" smtClean="0"/>
              <a:t>Day</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2013-09-14]. Dostupné z: </a:t>
            </a:r>
            <a:r>
              <a:rPr lang="cs-CZ" sz="800" dirty="0" smtClean="0">
                <a:hlinkClick r:id="rId6"/>
              </a:rPr>
              <a:t>http://commons.wikimedia.org/wiki/File:New_Zealand_Navy_by_the_flag_post_-_Waitangi_Day.jpg?uselang=cs</a:t>
            </a:r>
            <a:endParaRPr lang="cs-CZ" sz="800" dirty="0" smtClean="0"/>
          </a:p>
          <a:p>
            <a:r>
              <a:rPr lang="cs-CZ" sz="800" dirty="0" smtClean="0"/>
              <a:t>ULANWP. </a:t>
            </a:r>
            <a:r>
              <a:rPr lang="cs-CZ" sz="800" dirty="0" err="1" smtClean="0"/>
              <a:t>The</a:t>
            </a:r>
            <a:r>
              <a:rPr lang="cs-CZ" sz="800" dirty="0" smtClean="0"/>
              <a:t> </a:t>
            </a:r>
            <a:r>
              <a:rPr lang="cs-CZ" sz="800" dirty="0" err="1" smtClean="0"/>
              <a:t>Treaty</a:t>
            </a:r>
            <a:r>
              <a:rPr lang="cs-CZ" sz="800" dirty="0" smtClean="0"/>
              <a:t> </a:t>
            </a:r>
            <a:r>
              <a:rPr lang="cs-CZ" sz="800" dirty="0" err="1" smtClean="0"/>
              <a:t>is</a:t>
            </a:r>
            <a:r>
              <a:rPr lang="cs-CZ" sz="800" dirty="0" smtClean="0"/>
              <a:t> a </a:t>
            </a:r>
            <a:r>
              <a:rPr lang="cs-CZ" sz="800" dirty="0" err="1" smtClean="0"/>
              <a:t>Fraud</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7"/>
              </a:rPr>
              <a:t>http://commons.wikimedia.org/wiki/File:The_Treaty_is_a_Fraud.jpg</a:t>
            </a:r>
            <a:endParaRPr lang="cs-CZ" sz="800" dirty="0" smtClean="0"/>
          </a:p>
          <a:p>
            <a:r>
              <a:rPr lang="cs-CZ" sz="800" dirty="0" err="1" smtClean="0"/>
              <a:t>Irish</a:t>
            </a:r>
            <a:r>
              <a:rPr lang="cs-CZ" sz="800" dirty="0" smtClean="0"/>
              <a:t> </a:t>
            </a:r>
            <a:r>
              <a:rPr lang="cs-CZ" sz="800" dirty="0" err="1" smtClean="0"/>
              <a:t>clover</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8"/>
              </a:rPr>
              <a:t>http://commons.wikimedia.org/wiki/File:Irish_clover.jpg</a:t>
            </a:r>
            <a:endParaRPr lang="en-US" sz="800" dirty="0" smtClean="0"/>
          </a:p>
          <a:p>
            <a:r>
              <a:rPr lang="cs-CZ" sz="800" dirty="0" smtClean="0"/>
              <a:t>MENDEZ, </a:t>
            </a:r>
            <a:r>
              <a:rPr lang="cs-CZ" sz="800" dirty="0" err="1" smtClean="0"/>
              <a:t>Miguel</a:t>
            </a:r>
            <a:r>
              <a:rPr lang="cs-CZ" sz="800" dirty="0" smtClean="0"/>
              <a:t>. St. </a:t>
            </a:r>
            <a:r>
              <a:rPr lang="cs-CZ" sz="800" dirty="0" err="1" smtClean="0"/>
              <a:t>Patricks</a:t>
            </a:r>
            <a:r>
              <a:rPr lang="cs-CZ" sz="800" dirty="0" smtClean="0"/>
              <a:t> Festival, Dublin (6844464826).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9"/>
              </a:rPr>
              <a:t>http://commons.wikimedia.org/wiki/File:St._Patricks_Festival,_Dublin_(6844464826).jpg?uselang=cs</a:t>
            </a:r>
            <a:endParaRPr lang="cs-CZ" sz="800" dirty="0" smtClean="0"/>
          </a:p>
          <a:p>
            <a:r>
              <a:rPr lang="cs-CZ" sz="800" dirty="0" smtClean="0"/>
              <a:t>KNOWLEDGE SEEKER. Chicago </a:t>
            </a:r>
            <a:r>
              <a:rPr lang="cs-CZ" sz="800" dirty="0" err="1" smtClean="0"/>
              <a:t>River</a:t>
            </a:r>
            <a:r>
              <a:rPr lang="cs-CZ" sz="800" dirty="0" smtClean="0"/>
              <a:t> </a:t>
            </a:r>
            <a:r>
              <a:rPr lang="cs-CZ" sz="800" dirty="0" err="1" smtClean="0"/>
              <a:t>dyed</a:t>
            </a:r>
            <a:r>
              <a:rPr lang="cs-CZ" sz="800" dirty="0" smtClean="0"/>
              <a:t> green, </a:t>
            </a:r>
            <a:r>
              <a:rPr lang="cs-CZ" sz="800" dirty="0" err="1" smtClean="0"/>
              <a:t>buildings</a:t>
            </a:r>
            <a:r>
              <a:rPr lang="cs-CZ" sz="800" dirty="0" smtClean="0"/>
              <a:t> more prominent.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10"/>
              </a:rPr>
              <a:t>http://commons.wikimedia.org/wiki/File:Chicago_River_dyed_green,_buildings_more_prominent.jpG</a:t>
            </a:r>
            <a:endParaRPr lang="cs-CZ" sz="800" dirty="0" smtClean="0"/>
          </a:p>
          <a:p>
            <a:r>
              <a:rPr lang="cs-CZ" sz="800" dirty="0" smtClean="0"/>
              <a:t>PARKER, Dave. </a:t>
            </a:r>
            <a:r>
              <a:rPr lang="cs-CZ" sz="800" dirty="0" err="1" smtClean="0"/>
              <a:t>Mother</a:t>
            </a:r>
            <a:r>
              <a:rPr lang="cs-CZ" sz="800" dirty="0" smtClean="0"/>
              <a:t>'s </a:t>
            </a:r>
            <a:r>
              <a:rPr lang="cs-CZ" sz="800" dirty="0" err="1" smtClean="0"/>
              <a:t>day</a:t>
            </a:r>
            <a:r>
              <a:rPr lang="cs-CZ" sz="800" dirty="0" smtClean="0"/>
              <a:t> </a:t>
            </a:r>
            <a:r>
              <a:rPr lang="cs-CZ" sz="800" dirty="0" err="1" smtClean="0"/>
              <a:t>card</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11"/>
              </a:rPr>
              <a:t>http://commons.wikimedia.org/wiki/File:Mother%27s_day_card.jpg</a:t>
            </a:r>
            <a:endParaRPr lang="cs-CZ" sz="800" dirty="0" smtClean="0"/>
          </a:p>
          <a:p>
            <a:r>
              <a:rPr lang="cs-CZ" sz="800" dirty="0" err="1" smtClean="0"/>
              <a:t>Washing</a:t>
            </a:r>
            <a:r>
              <a:rPr lang="cs-CZ" sz="800" dirty="0" smtClean="0"/>
              <a:t> </a:t>
            </a:r>
            <a:r>
              <a:rPr lang="cs-CZ" sz="800" dirty="0" err="1" smtClean="0"/>
              <a:t>of</a:t>
            </a:r>
            <a:r>
              <a:rPr lang="cs-CZ" sz="800" dirty="0" smtClean="0"/>
              <a:t> </a:t>
            </a:r>
            <a:r>
              <a:rPr lang="cs-CZ" sz="800" dirty="0" err="1" smtClean="0"/>
              <a:t>the</a:t>
            </a:r>
            <a:r>
              <a:rPr lang="cs-CZ" sz="800" dirty="0" smtClean="0"/>
              <a:t> </a:t>
            </a:r>
            <a:r>
              <a:rPr lang="cs-CZ" sz="800" dirty="0" err="1" smtClean="0"/>
              <a:t>Lions</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12"/>
              </a:rPr>
              <a:t>http://commons.wikimedia.org/wiki/File:Washing_of_the_Lions.jpg</a:t>
            </a:r>
            <a:endParaRPr lang="cs-CZ" sz="800" dirty="0" smtClean="0"/>
          </a:p>
          <a:p>
            <a:r>
              <a:rPr lang="cs-CZ" sz="800" dirty="0" err="1" smtClean="0"/>
              <a:t>English</a:t>
            </a:r>
            <a:r>
              <a:rPr lang="cs-CZ" sz="800" dirty="0" smtClean="0"/>
              <a:t> Festival, St. </a:t>
            </a:r>
            <a:r>
              <a:rPr lang="cs-CZ" sz="800" dirty="0" err="1" smtClean="0"/>
              <a:t>George</a:t>
            </a:r>
            <a:r>
              <a:rPr lang="cs-CZ" sz="800" dirty="0" smtClean="0"/>
              <a:t>'s </a:t>
            </a:r>
            <a:r>
              <a:rPr lang="cs-CZ" sz="800" dirty="0" err="1" smtClean="0"/>
              <a:t>Day</a:t>
            </a:r>
            <a:r>
              <a:rPr lang="cs-CZ" sz="800" dirty="0" smtClean="0"/>
              <a:t>, </a:t>
            </a:r>
            <a:r>
              <a:rPr lang="cs-CZ" sz="800" dirty="0" err="1" smtClean="0"/>
              <a:t>RIverside</a:t>
            </a:r>
            <a:r>
              <a:rPr lang="cs-CZ" sz="800" dirty="0" smtClean="0"/>
              <a:t>, </a:t>
            </a:r>
            <a:r>
              <a:rPr lang="cs-CZ" sz="800" dirty="0" err="1" smtClean="0"/>
              <a:t>Medway</a:t>
            </a:r>
            <a:r>
              <a:rPr lang="cs-CZ" sz="800" dirty="0" smtClean="0"/>
              <a:t> </a:t>
            </a:r>
            <a:r>
              <a:rPr lang="cs-CZ" sz="800" dirty="0" err="1" smtClean="0"/>
              <a:t>George</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13"/>
              </a:rPr>
              <a:t>http://commons.wikimedia.org/wiki/File:English_Festival,_St._George%27s_Day,_RIverside,_Medway_George.jpg?uselang=cs</a:t>
            </a:r>
            <a:endParaRPr lang="cs-CZ" sz="800" dirty="0" smtClean="0"/>
          </a:p>
          <a:p>
            <a:r>
              <a:rPr lang="cs-CZ" sz="800" dirty="0" err="1" smtClean="0"/>
              <a:t>Coloured</a:t>
            </a:r>
            <a:r>
              <a:rPr lang="cs-CZ" sz="800" dirty="0" smtClean="0"/>
              <a:t> </a:t>
            </a:r>
            <a:r>
              <a:rPr lang="cs-CZ" sz="800" dirty="0" err="1" smtClean="0"/>
              <a:t>illustration</a:t>
            </a:r>
            <a:r>
              <a:rPr lang="cs-CZ" sz="800" dirty="0" smtClean="0"/>
              <a:t> </a:t>
            </a:r>
            <a:r>
              <a:rPr lang="cs-CZ" sz="800" dirty="0" err="1" smtClean="0"/>
              <a:t>of</a:t>
            </a:r>
            <a:r>
              <a:rPr lang="cs-CZ" sz="800" dirty="0" smtClean="0"/>
              <a:t> </a:t>
            </a:r>
            <a:r>
              <a:rPr lang="cs-CZ" sz="800" dirty="0" err="1" smtClean="0"/>
              <a:t>Anzac</a:t>
            </a:r>
            <a:r>
              <a:rPr lang="cs-CZ" sz="800" dirty="0" smtClean="0"/>
              <a:t> </a:t>
            </a:r>
            <a:r>
              <a:rPr lang="cs-CZ" sz="800" dirty="0" err="1" smtClean="0"/>
              <a:t>troops</a:t>
            </a:r>
            <a:r>
              <a:rPr lang="cs-CZ" sz="800" dirty="0" smtClean="0"/>
              <a:t> </a:t>
            </a:r>
            <a:r>
              <a:rPr lang="cs-CZ" sz="800" dirty="0" err="1" smtClean="0"/>
              <a:t>after</a:t>
            </a:r>
            <a:r>
              <a:rPr lang="cs-CZ" sz="800" dirty="0" smtClean="0"/>
              <a:t> </a:t>
            </a:r>
            <a:r>
              <a:rPr lang="cs-CZ" sz="800" dirty="0" err="1" smtClean="0"/>
              <a:t>the</a:t>
            </a:r>
            <a:r>
              <a:rPr lang="cs-CZ" sz="800" dirty="0" smtClean="0"/>
              <a:t> </a:t>
            </a:r>
            <a:r>
              <a:rPr lang="cs-CZ" sz="800" dirty="0" err="1" smtClean="0"/>
              <a:t>fighting</a:t>
            </a:r>
            <a:r>
              <a:rPr lang="cs-CZ" sz="800" dirty="0" smtClean="0"/>
              <a:t> </a:t>
            </a:r>
            <a:r>
              <a:rPr lang="cs-CZ" sz="800" dirty="0" err="1" smtClean="0"/>
              <a:t>at</a:t>
            </a:r>
            <a:r>
              <a:rPr lang="cs-CZ" sz="800" dirty="0" smtClean="0"/>
              <a:t> Gallipoli </a:t>
            </a:r>
            <a:r>
              <a:rPr lang="cs-CZ" sz="800" dirty="0" err="1" smtClean="0"/>
              <a:t>during</a:t>
            </a:r>
            <a:r>
              <a:rPr lang="cs-CZ" sz="800" dirty="0" smtClean="0"/>
              <a:t> </a:t>
            </a:r>
            <a:r>
              <a:rPr lang="cs-CZ" sz="800" dirty="0" err="1" smtClean="0"/>
              <a:t>World</a:t>
            </a:r>
            <a:r>
              <a:rPr lang="cs-CZ" sz="800" dirty="0" smtClean="0"/>
              <a:t> </a:t>
            </a:r>
            <a:r>
              <a:rPr lang="cs-CZ" sz="800" dirty="0" err="1" smtClean="0"/>
              <a:t>War</a:t>
            </a:r>
            <a:r>
              <a:rPr lang="cs-CZ" sz="800" dirty="0" smtClean="0"/>
              <a:t> I (1).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14"/>
              </a:rPr>
              <a:t>http://en.wikipedia.org/wiki/File:Coloured_illustration_of_Anzac_troops_after_the_fighting_at_Gallipoli_during_World_War_I_(1).jpg</a:t>
            </a:r>
            <a:endParaRPr lang="cs-CZ" sz="800" dirty="0" smtClean="0"/>
          </a:p>
          <a:p>
            <a:r>
              <a:rPr lang="cs-CZ" sz="800" dirty="0" smtClean="0"/>
              <a:t>ORDERINCHAOS. </a:t>
            </a:r>
            <a:r>
              <a:rPr lang="cs-CZ" sz="800" dirty="0" err="1" smtClean="0"/>
              <a:t>Anzac</a:t>
            </a:r>
            <a:r>
              <a:rPr lang="cs-CZ" sz="800" dirty="0" smtClean="0"/>
              <a:t> </a:t>
            </a:r>
            <a:r>
              <a:rPr lang="cs-CZ" sz="800" dirty="0" err="1" smtClean="0"/>
              <a:t>Day</a:t>
            </a:r>
            <a:r>
              <a:rPr lang="cs-CZ" sz="800" dirty="0" smtClean="0"/>
              <a:t> 2011 game 2.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2013-09-14]. Dostupné z: </a:t>
            </a:r>
            <a:r>
              <a:rPr lang="cs-CZ" sz="800" dirty="0" smtClean="0">
                <a:hlinkClick r:id="rId15"/>
              </a:rPr>
              <a:t>http://commons.wikimedia.org/wiki/File:Anzac_Day_2011_game_2.jpg?uselang=cs</a:t>
            </a:r>
            <a:endParaRPr lang="cs-CZ" sz="800" dirty="0" smtClean="0"/>
          </a:p>
          <a:p>
            <a:r>
              <a:rPr lang="cs-CZ" sz="800" dirty="0" smtClean="0"/>
              <a:t>LINDA. MaypoleDanceWinterbourneHoughton2006.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2013-09-16]. Dostupné z: http://commons.wikimedia.org/wiki/File:MaypoleDanceWinterbourneHoughton2006.jpg?uselang=cs </a:t>
            </a:r>
          </a:p>
          <a:p>
            <a:r>
              <a:rPr lang="cs-CZ" sz="800" dirty="0" smtClean="0"/>
              <a:t>RISPIN, Charles. </a:t>
            </a:r>
            <a:r>
              <a:rPr lang="cs-CZ" sz="800" dirty="0" err="1" smtClean="0"/>
              <a:t>Melmerby</a:t>
            </a:r>
            <a:r>
              <a:rPr lang="cs-CZ" sz="800" dirty="0" smtClean="0"/>
              <a:t> May </a:t>
            </a:r>
            <a:r>
              <a:rPr lang="cs-CZ" sz="800" dirty="0" err="1" smtClean="0"/>
              <a:t>Queen</a:t>
            </a:r>
            <a:r>
              <a:rPr lang="cs-CZ" sz="800" dirty="0" smtClean="0"/>
              <a:t> on </a:t>
            </a:r>
            <a:r>
              <a:rPr lang="cs-CZ" sz="800" dirty="0" err="1" smtClean="0"/>
              <a:t>Village</a:t>
            </a:r>
            <a:r>
              <a:rPr lang="cs-CZ" sz="800" dirty="0" smtClean="0"/>
              <a:t> Green - </a:t>
            </a:r>
            <a:r>
              <a:rPr lang="cs-CZ" sz="800" dirty="0" err="1" smtClean="0"/>
              <a:t>geograph.org.uk</a:t>
            </a:r>
            <a:r>
              <a:rPr lang="cs-CZ" sz="800" dirty="0" smtClean="0"/>
              <a:t> - 233648.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http://commons.wikimedia.org/wiki/File:Melmerby_May_Queen_on_Village_Green_-_geograph.org.uk_-_233648.jpg </a:t>
            </a:r>
          </a:p>
          <a:p>
            <a:endParaRPr lang="cs-CZ" sz="800" b="1" dirty="0" smtClean="0"/>
          </a:p>
          <a:p>
            <a:pPr>
              <a:buNone/>
            </a:pPr>
            <a:r>
              <a:rPr lang="cs-CZ" sz="800" b="1" dirty="0" smtClean="0"/>
              <a:t>POKRAČOVÁNÍ NA DALŠÍ STRÁNKU</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285728"/>
            <a:ext cx="8686800" cy="6429420"/>
          </a:xfrm>
        </p:spPr>
        <p:txBody>
          <a:bodyPr>
            <a:noAutofit/>
          </a:bodyPr>
          <a:lstStyle/>
          <a:p>
            <a:r>
              <a:rPr lang="cs-CZ" sz="800" dirty="0" smtClean="0"/>
              <a:t>DANROK. </a:t>
            </a:r>
            <a:r>
              <a:rPr lang="cs-CZ" sz="800" dirty="0" err="1" smtClean="0"/>
              <a:t>Cider</a:t>
            </a:r>
            <a:r>
              <a:rPr lang="cs-CZ" sz="800" dirty="0" smtClean="0"/>
              <a:t> Festival </a:t>
            </a:r>
            <a:r>
              <a:rPr lang="cs-CZ" sz="800" dirty="0" err="1" smtClean="0"/>
              <a:t>Jersey</a:t>
            </a:r>
            <a:r>
              <a:rPr lang="cs-CZ" sz="800" dirty="0" smtClean="0"/>
              <a:t> 2011 0006.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http://commons.wikimedia.org/wiki/File:Cider_Festival_Jersey_2011_0006.jpg </a:t>
            </a:r>
          </a:p>
          <a:p>
            <a:r>
              <a:rPr lang="cs-CZ" sz="800" dirty="0" smtClean="0"/>
              <a:t>REMEMBER. </a:t>
            </a:r>
            <a:r>
              <a:rPr lang="cs-CZ" sz="800" dirty="0" err="1" smtClean="0"/>
              <a:t>Graves</a:t>
            </a:r>
            <a:r>
              <a:rPr lang="cs-CZ" sz="800" dirty="0" smtClean="0"/>
              <a:t> </a:t>
            </a:r>
            <a:r>
              <a:rPr lang="cs-CZ" sz="800" dirty="0" err="1" smtClean="0"/>
              <a:t>at</a:t>
            </a:r>
            <a:r>
              <a:rPr lang="cs-CZ" sz="800" dirty="0" smtClean="0"/>
              <a:t> </a:t>
            </a:r>
            <a:r>
              <a:rPr lang="cs-CZ" sz="800" dirty="0" err="1" smtClean="0"/>
              <a:t>Arlington</a:t>
            </a:r>
            <a:r>
              <a:rPr lang="cs-CZ" sz="800" dirty="0" smtClean="0"/>
              <a:t> on </a:t>
            </a:r>
            <a:r>
              <a:rPr lang="cs-CZ" sz="800" dirty="0" err="1" smtClean="0"/>
              <a:t>Memorial</a:t>
            </a:r>
            <a:r>
              <a:rPr lang="cs-CZ" sz="800" dirty="0" smtClean="0"/>
              <a:t> </a:t>
            </a:r>
            <a:r>
              <a:rPr lang="cs-CZ" sz="800" dirty="0" err="1" smtClean="0"/>
              <a:t>Day</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http://en.wikipedia.org/wiki/File:Graves_at_Arlington_on_Memorial_Day.JPG </a:t>
            </a:r>
          </a:p>
          <a:p>
            <a:r>
              <a:rPr lang="cs-CZ" sz="800" dirty="0" smtClean="0"/>
              <a:t>BUTTERFIELD, Stewart. </a:t>
            </a:r>
            <a:r>
              <a:rPr lang="cs-CZ" sz="800" dirty="0" err="1" smtClean="0"/>
              <a:t>CanadaDayVictoriaBCLegislature</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http://commons.wikimedia.org/wiki/File:CanadaDayVictoriaBCLegislature.jpg </a:t>
            </a:r>
          </a:p>
          <a:p>
            <a:r>
              <a:rPr lang="cs-CZ" sz="800" dirty="0" smtClean="0"/>
              <a:t>CARFAX2. </a:t>
            </a:r>
            <a:r>
              <a:rPr lang="cs-CZ" sz="800" dirty="0" err="1" smtClean="0"/>
              <a:t>Red</a:t>
            </a:r>
            <a:r>
              <a:rPr lang="cs-CZ" sz="800" dirty="0" smtClean="0"/>
              <a:t> </a:t>
            </a:r>
            <a:r>
              <a:rPr lang="cs-CZ" sz="800" dirty="0" err="1" smtClean="0"/>
              <a:t>Arrows</a:t>
            </a:r>
            <a:r>
              <a:rPr lang="cs-CZ" sz="800" dirty="0" smtClean="0"/>
              <a:t> June 2013.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2"/>
              </a:rPr>
              <a:t>http://commons.wikimedia.org/wiki/File:Red_Arrows_June_2013.JPG?uselang=cs</a:t>
            </a:r>
            <a:endParaRPr lang="cs-CZ" sz="800" dirty="0" smtClean="0"/>
          </a:p>
          <a:p>
            <a:r>
              <a:rPr lang="cs-CZ" sz="800" dirty="0" smtClean="0"/>
              <a:t>CARFAX2. </a:t>
            </a:r>
            <a:r>
              <a:rPr lang="cs-CZ" sz="800" dirty="0" err="1" smtClean="0"/>
              <a:t>Trooping</a:t>
            </a:r>
            <a:r>
              <a:rPr lang="cs-CZ" sz="800" dirty="0" smtClean="0"/>
              <a:t> </a:t>
            </a:r>
            <a:r>
              <a:rPr lang="cs-CZ" sz="800" dirty="0" err="1" smtClean="0"/>
              <a:t>the</a:t>
            </a:r>
            <a:r>
              <a:rPr lang="cs-CZ" sz="800" dirty="0" smtClean="0"/>
              <a:t> </a:t>
            </a:r>
            <a:r>
              <a:rPr lang="cs-CZ" sz="800" dirty="0" err="1" smtClean="0"/>
              <a:t>Colour</a:t>
            </a:r>
            <a:r>
              <a:rPr lang="cs-CZ" sz="800" dirty="0" smtClean="0"/>
              <a:t> 2013, </a:t>
            </a:r>
            <a:r>
              <a:rPr lang="cs-CZ" sz="800" dirty="0" err="1" smtClean="0"/>
              <a:t>the</a:t>
            </a:r>
            <a:r>
              <a:rPr lang="cs-CZ" sz="800" dirty="0" smtClean="0"/>
              <a:t> </a:t>
            </a:r>
            <a:r>
              <a:rPr lang="cs-CZ" sz="800" dirty="0" err="1" smtClean="0"/>
              <a:t>Queen</a:t>
            </a:r>
            <a:r>
              <a:rPr lang="cs-CZ" sz="800" dirty="0" smtClean="0"/>
              <a:t>'s coach.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http://commons.wikimedia.org/wiki/File:Trooping_the_Colour_2013,_the_Queen%27s_coach.JPG?uselang=cs</a:t>
            </a:r>
          </a:p>
          <a:p>
            <a:r>
              <a:rPr lang="cs-CZ" sz="800" dirty="0" smtClean="0"/>
              <a:t>CARFAX2. </a:t>
            </a:r>
            <a:r>
              <a:rPr lang="cs-CZ" sz="800" dirty="0" err="1" smtClean="0"/>
              <a:t>Trooping</a:t>
            </a:r>
            <a:r>
              <a:rPr lang="cs-CZ" sz="800" dirty="0" smtClean="0"/>
              <a:t> </a:t>
            </a:r>
            <a:r>
              <a:rPr lang="cs-CZ" sz="800" dirty="0" err="1" smtClean="0"/>
              <a:t>the</a:t>
            </a:r>
            <a:r>
              <a:rPr lang="cs-CZ" sz="800" dirty="0" smtClean="0"/>
              <a:t> </a:t>
            </a:r>
            <a:r>
              <a:rPr lang="cs-CZ" sz="800" dirty="0" err="1" smtClean="0"/>
              <a:t>Colour</a:t>
            </a:r>
            <a:r>
              <a:rPr lang="cs-CZ" sz="800" dirty="0" smtClean="0"/>
              <a:t> June 2013.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a:t>
            </a:r>
            <a:r>
              <a:rPr lang="cs-CZ" sz="800" dirty="0" smtClean="0">
                <a:hlinkClick r:id="rId3"/>
              </a:rPr>
              <a:t>http://commons.wikimedia.org/wiki/File:Trooping_the_Colour_June_2013.JPG?uselang=cs</a:t>
            </a:r>
            <a:endParaRPr lang="cs-CZ" sz="800" dirty="0" smtClean="0"/>
          </a:p>
          <a:p>
            <a:r>
              <a:rPr lang="cs-CZ" sz="800" dirty="0" smtClean="0"/>
              <a:t>CARFAX2. </a:t>
            </a:r>
            <a:r>
              <a:rPr lang="cs-CZ" sz="800" dirty="0" err="1" smtClean="0"/>
              <a:t>The</a:t>
            </a:r>
            <a:r>
              <a:rPr lang="cs-CZ" sz="800" dirty="0" smtClean="0"/>
              <a:t> </a:t>
            </a:r>
            <a:r>
              <a:rPr lang="cs-CZ" sz="800" dirty="0" err="1" smtClean="0"/>
              <a:t>Royal</a:t>
            </a:r>
            <a:r>
              <a:rPr lang="cs-CZ" sz="800" dirty="0" smtClean="0"/>
              <a:t> </a:t>
            </a:r>
            <a:r>
              <a:rPr lang="cs-CZ" sz="800" dirty="0" err="1" smtClean="0"/>
              <a:t>Family</a:t>
            </a:r>
            <a:r>
              <a:rPr lang="cs-CZ" sz="800" dirty="0" smtClean="0"/>
              <a:t> June 2013.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2013-09-12]. Dostupné z: http://commons.wikimedia.org/wiki/File:The_Royal_Family_June_2013.JPG?uselang=cs </a:t>
            </a:r>
          </a:p>
          <a:p>
            <a:r>
              <a:rPr lang="cs-CZ" sz="800" dirty="0" smtClean="0"/>
              <a:t>TSAIPROJECT. Kate </a:t>
            </a:r>
            <a:r>
              <a:rPr lang="cs-CZ" sz="800" dirty="0" err="1" smtClean="0"/>
              <a:t>and</a:t>
            </a:r>
            <a:r>
              <a:rPr lang="cs-CZ" sz="800" dirty="0" smtClean="0"/>
              <a:t> William, </a:t>
            </a:r>
            <a:r>
              <a:rPr lang="cs-CZ" sz="800" dirty="0" err="1" smtClean="0"/>
              <a:t>Canada</a:t>
            </a:r>
            <a:r>
              <a:rPr lang="cs-CZ" sz="800" dirty="0" smtClean="0"/>
              <a:t> </a:t>
            </a:r>
            <a:r>
              <a:rPr lang="cs-CZ" sz="800" dirty="0" err="1" smtClean="0"/>
              <a:t>Day</a:t>
            </a:r>
            <a:r>
              <a:rPr lang="cs-CZ" sz="800" dirty="0" smtClean="0"/>
              <a:t>, 2011, Ottawa, Ontario, </a:t>
            </a:r>
            <a:r>
              <a:rPr lang="cs-CZ" sz="800" dirty="0" err="1" smtClean="0"/>
              <a:t>Canada</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a:t>
            </a:r>
            <a:r>
              <a:rPr lang="cs-CZ" sz="800" dirty="0" smtClean="0">
                <a:hlinkClick r:id="rId4"/>
              </a:rPr>
              <a:t>http://commons.wikimedia.org/wiki/File:Kate_and_William,_Canada_Day,_2011,_Ottawa,_Ontario,_Canada.jpg?uselang=cs</a:t>
            </a:r>
            <a:endParaRPr lang="cs-CZ" sz="800" dirty="0" smtClean="0"/>
          </a:p>
          <a:p>
            <a:r>
              <a:rPr lang="cs-CZ" sz="800" dirty="0" smtClean="0"/>
              <a:t>SAC, </a:t>
            </a:r>
            <a:r>
              <a:rPr lang="cs-CZ" sz="800" dirty="0" err="1" smtClean="0"/>
              <a:t>Ben</a:t>
            </a:r>
            <a:r>
              <a:rPr lang="cs-CZ" sz="800" dirty="0" smtClean="0"/>
              <a:t> </a:t>
            </a:r>
            <a:r>
              <a:rPr lang="cs-CZ" sz="800" dirty="0" err="1" smtClean="0"/>
              <a:t>Tritta</a:t>
            </a:r>
            <a:r>
              <a:rPr lang="cs-CZ" sz="800" dirty="0" smtClean="0"/>
              <a:t>. </a:t>
            </a:r>
            <a:r>
              <a:rPr lang="cs-CZ" sz="800" dirty="0" err="1" smtClean="0"/>
              <a:t>Armed</a:t>
            </a:r>
            <a:r>
              <a:rPr lang="cs-CZ" sz="800" dirty="0" smtClean="0"/>
              <a:t> </a:t>
            </a:r>
            <a:r>
              <a:rPr lang="cs-CZ" sz="800" dirty="0" err="1" smtClean="0"/>
              <a:t>Forces</a:t>
            </a:r>
            <a:r>
              <a:rPr lang="cs-CZ" sz="800" dirty="0" smtClean="0"/>
              <a:t> </a:t>
            </a:r>
            <a:r>
              <a:rPr lang="cs-CZ" sz="800" dirty="0" err="1" smtClean="0"/>
              <a:t>Day</a:t>
            </a:r>
            <a:r>
              <a:rPr lang="cs-CZ" sz="800" dirty="0" smtClean="0"/>
              <a:t> </a:t>
            </a:r>
            <a:r>
              <a:rPr lang="cs-CZ" sz="800" dirty="0" err="1" smtClean="0"/>
              <a:t>National</a:t>
            </a:r>
            <a:r>
              <a:rPr lang="cs-CZ" sz="800" dirty="0" smtClean="0"/>
              <a:t> </a:t>
            </a:r>
            <a:r>
              <a:rPr lang="cs-CZ" sz="800" dirty="0" err="1" smtClean="0"/>
              <a:t>Event</a:t>
            </a:r>
            <a:r>
              <a:rPr lang="cs-CZ" sz="800" dirty="0" smtClean="0"/>
              <a:t> in Plymouth MOD 45154079.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2013-09-18]. Dostupné z: </a:t>
            </a:r>
            <a:r>
              <a:rPr lang="cs-CZ" sz="800" dirty="0" smtClean="0">
                <a:hlinkClick r:id="rId5"/>
              </a:rPr>
              <a:t>http://commons.wikimedia.org/wiki/File:Armed_Forces_Day_National_Event_in_Plymouth_MOD_45154079.jpg?uselang=cs</a:t>
            </a:r>
            <a:endParaRPr lang="cs-CZ" sz="800" dirty="0" smtClean="0"/>
          </a:p>
          <a:p>
            <a:r>
              <a:rPr lang="cs-CZ" sz="800" dirty="0" smtClean="0"/>
              <a:t>DBKING. Lincoln </a:t>
            </a:r>
            <a:r>
              <a:rPr lang="cs-CZ" sz="800" dirty="0" err="1" smtClean="0"/>
              <a:t>Memorial</a:t>
            </a:r>
            <a:r>
              <a:rPr lang="cs-CZ" sz="800" dirty="0" smtClean="0"/>
              <a:t> - </a:t>
            </a:r>
            <a:r>
              <a:rPr lang="cs-CZ" sz="800" dirty="0" err="1" smtClean="0"/>
              <a:t>fireworks</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a:t>
            </a:r>
            <a:r>
              <a:rPr lang="cs-CZ" sz="800" dirty="0" smtClean="0">
                <a:hlinkClick r:id="rId6"/>
              </a:rPr>
              <a:t>http://commons.wikimedia.org/wiki/File:Lincoln_Memorial_-_fireworks.jpg</a:t>
            </a:r>
            <a:endParaRPr lang="cs-CZ" sz="800" dirty="0" smtClean="0"/>
          </a:p>
          <a:p>
            <a:r>
              <a:rPr lang="cs-CZ" sz="800" dirty="0" smtClean="0"/>
              <a:t>VON DOBSCHÜTZ, </a:t>
            </a:r>
            <a:r>
              <a:rPr lang="cs-CZ" sz="800" dirty="0" err="1" smtClean="0"/>
              <a:t>Sigismund</a:t>
            </a:r>
            <a:r>
              <a:rPr lang="cs-CZ" sz="800" dirty="0" smtClean="0"/>
              <a:t>. FIAT </a:t>
            </a:r>
            <a:r>
              <a:rPr lang="cs-CZ" sz="800" dirty="0" err="1" smtClean="0"/>
              <a:t>Topolino</a:t>
            </a:r>
            <a:r>
              <a:rPr lang="cs-CZ" sz="800" dirty="0" smtClean="0"/>
              <a:t> 1948.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a:t>
            </a:r>
            <a:r>
              <a:rPr lang="cs-CZ" sz="800" dirty="0" smtClean="0">
                <a:hlinkClick r:id="rId7"/>
              </a:rPr>
              <a:t>http://commons.wikimedia.org/wiki/File:FIAT_Topolino_1948.JPG?uselang=cs</a:t>
            </a:r>
            <a:endParaRPr lang="cs-CZ" sz="800" dirty="0" smtClean="0"/>
          </a:p>
          <a:p>
            <a:r>
              <a:rPr lang="cs-CZ" sz="800" dirty="0" smtClean="0"/>
              <a:t>WEB DESIGN HOT. </a:t>
            </a:r>
            <a:r>
              <a:rPr lang="cs-CZ" sz="800" dirty="0" err="1" smtClean="0"/>
              <a:t>Sale</a:t>
            </a:r>
            <a:r>
              <a:rPr lang="cs-CZ" sz="800" dirty="0" smtClean="0"/>
              <a:t> </a:t>
            </a:r>
            <a:r>
              <a:rPr lang="cs-CZ" sz="800" dirty="0" err="1" smtClean="0"/>
              <a:t>Tags</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2013-09-18]. Dostupné z: http://commons.wikimedia.org/wiki/File:Sale_Tags.jpg?uselang=cs </a:t>
            </a:r>
          </a:p>
          <a:p>
            <a:r>
              <a:rPr lang="cs-CZ" sz="800" dirty="0" smtClean="0"/>
              <a:t>1900s Toronto </a:t>
            </a:r>
            <a:r>
              <a:rPr lang="cs-CZ" sz="800" dirty="0" err="1" smtClean="0"/>
              <a:t>LabourDay</a:t>
            </a:r>
            <a:r>
              <a:rPr lang="cs-CZ" sz="800" dirty="0" smtClean="0"/>
              <a:t> </a:t>
            </a:r>
            <a:r>
              <a:rPr lang="cs-CZ" sz="800" dirty="0" err="1" smtClean="0"/>
              <a:t>Parade</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http://en.wikipedia.org/wiki/File:1900s_Toronto_LabourDay_Parade.jpg </a:t>
            </a:r>
          </a:p>
          <a:p>
            <a:r>
              <a:rPr lang="cs-CZ" sz="800" dirty="0" smtClean="0"/>
              <a:t>TEAM AT CARNAVAL.COM STUDIOS. </a:t>
            </a:r>
            <a:r>
              <a:rPr lang="cs-CZ" sz="800" dirty="0" err="1" smtClean="0"/>
              <a:t>Columbus</a:t>
            </a:r>
            <a:r>
              <a:rPr lang="cs-CZ" sz="800" dirty="0" smtClean="0"/>
              <a:t> </a:t>
            </a:r>
            <a:r>
              <a:rPr lang="cs-CZ" sz="800" dirty="0" err="1" smtClean="0"/>
              <a:t>Day</a:t>
            </a:r>
            <a:r>
              <a:rPr lang="cs-CZ" sz="800" dirty="0" smtClean="0"/>
              <a:t> </a:t>
            </a:r>
            <a:r>
              <a:rPr lang="cs-CZ" sz="800" dirty="0" err="1" smtClean="0"/>
              <a:t>Italian</a:t>
            </a:r>
            <a:r>
              <a:rPr lang="cs-CZ" sz="800" dirty="0" smtClean="0"/>
              <a:t> </a:t>
            </a:r>
            <a:r>
              <a:rPr lang="cs-CZ" sz="800" dirty="0" err="1" smtClean="0"/>
              <a:t>Heritage</a:t>
            </a:r>
            <a:r>
              <a:rPr lang="cs-CZ" sz="800" dirty="0" smtClean="0"/>
              <a:t> </a:t>
            </a:r>
            <a:r>
              <a:rPr lang="cs-CZ" sz="800" dirty="0" err="1" smtClean="0"/>
              <a:t>Parade</a:t>
            </a:r>
            <a:r>
              <a:rPr lang="cs-CZ" sz="800" dirty="0" smtClean="0"/>
              <a:t> in SF </a:t>
            </a:r>
            <a:r>
              <a:rPr lang="cs-CZ" sz="800" dirty="0" err="1" smtClean="0"/>
              <a:t>North</a:t>
            </a:r>
            <a:r>
              <a:rPr lang="cs-CZ" sz="800" dirty="0" smtClean="0"/>
              <a:t> </a:t>
            </a:r>
            <a:r>
              <a:rPr lang="cs-CZ" sz="800" dirty="0" err="1" smtClean="0"/>
              <a:t>Beach</a:t>
            </a:r>
            <a:r>
              <a:rPr lang="cs-CZ" sz="800" dirty="0" smtClean="0"/>
              <a:t> 2011 02.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http://commons.wikimedia.org/wiki/File:Columbus_Day_Italian_Heritage_Parade_in_SF_North_Beach_2011_02.jpg </a:t>
            </a:r>
          </a:p>
          <a:p>
            <a:r>
              <a:rPr lang="cs-CZ" sz="800" dirty="0" smtClean="0"/>
              <a:t>MORSE, Paul. </a:t>
            </a:r>
            <a:r>
              <a:rPr lang="cs-CZ" sz="800" dirty="0" err="1" smtClean="0"/>
              <a:t>George</a:t>
            </a:r>
            <a:r>
              <a:rPr lang="cs-CZ" sz="800" dirty="0" smtClean="0"/>
              <a:t> W Bush </a:t>
            </a:r>
            <a:r>
              <a:rPr lang="cs-CZ" sz="800" dirty="0" err="1" smtClean="0"/>
              <a:t>with</a:t>
            </a:r>
            <a:r>
              <a:rPr lang="cs-CZ" sz="800" dirty="0" smtClean="0"/>
              <a:t> </a:t>
            </a:r>
            <a:r>
              <a:rPr lang="cs-CZ" sz="800" dirty="0" err="1" smtClean="0"/>
              <a:t>trick</a:t>
            </a:r>
            <a:r>
              <a:rPr lang="cs-CZ" sz="800" dirty="0" smtClean="0"/>
              <a:t>-</a:t>
            </a:r>
            <a:r>
              <a:rPr lang="cs-CZ" sz="800" dirty="0" err="1" smtClean="0"/>
              <a:t>or</a:t>
            </a:r>
            <a:r>
              <a:rPr lang="cs-CZ" sz="800" dirty="0" smtClean="0"/>
              <a:t>-</a:t>
            </a:r>
            <a:r>
              <a:rPr lang="cs-CZ" sz="800" dirty="0" err="1" smtClean="0"/>
              <a:t>treaters</a:t>
            </a:r>
            <a:r>
              <a:rPr lang="cs-CZ" sz="800" dirty="0" smtClean="0"/>
              <a:t>, </a:t>
            </a:r>
            <a:r>
              <a:rPr lang="cs-CZ" sz="800" dirty="0" err="1" smtClean="0"/>
              <a:t>Robins</a:t>
            </a:r>
            <a:r>
              <a:rPr lang="cs-CZ" sz="800" dirty="0" smtClean="0"/>
              <a:t> </a:t>
            </a:r>
            <a:r>
              <a:rPr lang="cs-CZ" sz="800" dirty="0" err="1" smtClean="0"/>
              <a:t>Air</a:t>
            </a:r>
            <a:r>
              <a:rPr lang="cs-CZ" sz="800" dirty="0" smtClean="0"/>
              <a:t> </a:t>
            </a:r>
            <a:r>
              <a:rPr lang="cs-CZ" sz="800" dirty="0" err="1" smtClean="0"/>
              <a:t>Force</a:t>
            </a:r>
            <a:r>
              <a:rPr lang="cs-CZ" sz="800" dirty="0" smtClean="0"/>
              <a:t> Base, </a:t>
            </a:r>
            <a:r>
              <a:rPr lang="cs-CZ" sz="800" dirty="0" err="1" smtClean="0"/>
              <a:t>Georgia</a:t>
            </a:r>
            <a:r>
              <a:rPr lang="cs-CZ" sz="800" dirty="0" smtClean="0"/>
              <a:t> - 20061031.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http://commons.wikimedia.org/wiki/File:George_W_Bush_with_trick-or-treaters,_Robins_Air_Force_Base,_Georgia_-_20061031.jpg </a:t>
            </a:r>
          </a:p>
          <a:p>
            <a:r>
              <a:rPr lang="cs-CZ" sz="800" dirty="0" smtClean="0"/>
              <a:t>NHEYOB. Jack-o-</a:t>
            </a:r>
            <a:r>
              <a:rPr lang="cs-CZ" sz="800" dirty="0" err="1" smtClean="0"/>
              <a:t>lanterns</a:t>
            </a:r>
            <a:r>
              <a:rPr lang="cs-CZ" sz="800" dirty="0" smtClean="0"/>
              <a:t> 2012.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http://commons.wikimedia.org/wiki/File:Jack-o-lanterns_2012.JPG </a:t>
            </a:r>
          </a:p>
          <a:p>
            <a:r>
              <a:rPr lang="cs-CZ" sz="800" dirty="0" smtClean="0"/>
              <a:t>UNITED STATES DEPARTMENT OF VETERANS AFFAIRS. </a:t>
            </a:r>
            <a:r>
              <a:rPr lang="cs-CZ" sz="800" dirty="0" err="1" smtClean="0"/>
              <a:t>Veterans</a:t>
            </a:r>
            <a:r>
              <a:rPr lang="cs-CZ" sz="800" dirty="0" smtClean="0"/>
              <a:t> </a:t>
            </a:r>
            <a:r>
              <a:rPr lang="cs-CZ" sz="800" dirty="0" err="1" smtClean="0"/>
              <a:t>Day</a:t>
            </a:r>
            <a:r>
              <a:rPr lang="cs-CZ" sz="800" dirty="0" smtClean="0"/>
              <a:t> 2012 Poster.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http://commons.wikimedia.org/wiki/File:Veterans_Day_2012_Poster.jpg </a:t>
            </a:r>
          </a:p>
          <a:p>
            <a:r>
              <a:rPr lang="cs-CZ" sz="800" dirty="0" smtClean="0"/>
              <a:t>MORRISON, Paul (</a:t>
            </a:r>
            <a:r>
              <a:rPr lang="cs-CZ" sz="800" dirty="0" err="1" smtClean="0"/>
              <a:t>Cpl</a:t>
            </a:r>
            <a:r>
              <a:rPr lang="cs-CZ" sz="800" dirty="0" smtClean="0"/>
              <a:t>). </a:t>
            </a:r>
            <a:r>
              <a:rPr lang="cs-CZ" sz="800" dirty="0" err="1" smtClean="0"/>
              <a:t>Soldier</a:t>
            </a:r>
            <a:r>
              <a:rPr lang="cs-CZ" sz="800" dirty="0" smtClean="0"/>
              <a:t> </a:t>
            </a:r>
            <a:r>
              <a:rPr lang="cs-CZ" sz="800" dirty="0" err="1" smtClean="0"/>
              <a:t>Wearing</a:t>
            </a:r>
            <a:r>
              <a:rPr lang="cs-CZ" sz="800" dirty="0" smtClean="0"/>
              <a:t> </a:t>
            </a:r>
            <a:r>
              <a:rPr lang="cs-CZ" sz="800" dirty="0" err="1" smtClean="0"/>
              <a:t>Poppy</a:t>
            </a:r>
            <a:r>
              <a:rPr lang="cs-CZ" sz="800" dirty="0" smtClean="0"/>
              <a:t> </a:t>
            </a:r>
            <a:r>
              <a:rPr lang="cs-CZ" sz="800" dirty="0" err="1" smtClean="0"/>
              <a:t>and</a:t>
            </a:r>
            <a:r>
              <a:rPr lang="cs-CZ" sz="800" dirty="0" smtClean="0"/>
              <a:t> </a:t>
            </a:r>
            <a:r>
              <a:rPr lang="cs-CZ" sz="800" dirty="0" err="1" smtClean="0"/>
              <a:t>Afghanistan</a:t>
            </a:r>
            <a:r>
              <a:rPr lang="cs-CZ" sz="800" dirty="0" smtClean="0"/>
              <a:t> </a:t>
            </a:r>
            <a:r>
              <a:rPr lang="cs-CZ" sz="800" dirty="0" err="1" smtClean="0"/>
              <a:t>Medal</a:t>
            </a:r>
            <a:r>
              <a:rPr lang="cs-CZ" sz="800" dirty="0" smtClean="0"/>
              <a:t> MOD 45154706.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http://commons.wikimedia.org/wiki/File:Soldier_Wearing_Poppy_and_Afghanistan_Medal_MOD_45154706.jpg </a:t>
            </a:r>
          </a:p>
          <a:p>
            <a:r>
              <a:rPr lang="cs-CZ" sz="800" dirty="0" err="1" smtClean="0"/>
              <a:t>Guy</a:t>
            </a:r>
            <a:r>
              <a:rPr lang="cs-CZ" sz="800" dirty="0" smtClean="0"/>
              <a:t> </a:t>
            </a:r>
            <a:r>
              <a:rPr lang="cs-CZ" sz="800" dirty="0" err="1" smtClean="0"/>
              <a:t>Fawkes</a:t>
            </a:r>
            <a:r>
              <a:rPr lang="cs-CZ" sz="800" dirty="0" smtClean="0"/>
              <a:t> </a:t>
            </a:r>
            <a:r>
              <a:rPr lang="cs-CZ" sz="800" dirty="0" err="1" smtClean="0"/>
              <a:t>effigy</a:t>
            </a:r>
            <a:r>
              <a:rPr lang="cs-CZ" sz="800" dirty="0" smtClean="0"/>
              <a:t> by William </a:t>
            </a:r>
            <a:r>
              <a:rPr lang="cs-CZ" sz="800" dirty="0" err="1" smtClean="0"/>
              <a:t>Warby</a:t>
            </a:r>
            <a:r>
              <a:rPr lang="cs-CZ" sz="800" dirty="0" smtClean="0"/>
              <a:t> </a:t>
            </a:r>
            <a:r>
              <a:rPr lang="cs-CZ" sz="800" dirty="0" err="1" smtClean="0"/>
              <a:t>from</a:t>
            </a:r>
            <a:r>
              <a:rPr lang="cs-CZ" sz="800" dirty="0" smtClean="0"/>
              <a:t> </a:t>
            </a:r>
            <a:r>
              <a:rPr lang="cs-CZ" sz="800" dirty="0" err="1" smtClean="0"/>
              <a:t>Flickr</a:t>
            </a:r>
            <a:r>
              <a:rPr lang="cs-CZ" sz="800" dirty="0" smtClean="0"/>
              <a:t>.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http://commons.wikimedia.org/wiki/File:Guy_Fawkes_effigy_by_William_Warby_from_Flickr.jpg?uselang=cs </a:t>
            </a:r>
          </a:p>
          <a:p>
            <a:r>
              <a:rPr lang="cs-CZ" sz="800" dirty="0" smtClean="0"/>
              <a:t>QUIGMIRE, </a:t>
            </a:r>
            <a:r>
              <a:rPr lang="cs-CZ" sz="800" dirty="0" err="1" smtClean="0"/>
              <a:t>Marcus</a:t>
            </a:r>
            <a:r>
              <a:rPr lang="cs-CZ" sz="800" dirty="0" smtClean="0"/>
              <a:t>. </a:t>
            </a:r>
            <a:r>
              <a:rPr lang="cs-CZ" sz="800" dirty="0" err="1" smtClean="0"/>
              <a:t>Thanksgiving</a:t>
            </a:r>
            <a:r>
              <a:rPr lang="cs-CZ" sz="800" dirty="0" smtClean="0"/>
              <a:t> </a:t>
            </a:r>
            <a:r>
              <a:rPr lang="cs-CZ" sz="800" dirty="0" err="1" smtClean="0"/>
              <a:t>Dinner</a:t>
            </a:r>
            <a:r>
              <a:rPr lang="cs-CZ" sz="800" dirty="0" smtClean="0"/>
              <a:t> (3065145964).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http://commons.wikimedia.org/wiki/File:Thanksgiving_Dinner_(3065145964).jpg </a:t>
            </a:r>
          </a:p>
          <a:p>
            <a:r>
              <a:rPr lang="cs-CZ" sz="800" dirty="0" smtClean="0"/>
              <a:t>Charles </a:t>
            </a:r>
            <a:r>
              <a:rPr lang="cs-CZ" sz="800" dirty="0" err="1" smtClean="0"/>
              <a:t>Hill</a:t>
            </a:r>
            <a:r>
              <a:rPr lang="cs-CZ" sz="800" dirty="0" smtClean="0"/>
              <a:t> </a:t>
            </a:r>
            <a:r>
              <a:rPr lang="cs-CZ" sz="800" dirty="0" err="1" smtClean="0"/>
              <a:t>The</a:t>
            </a:r>
            <a:r>
              <a:rPr lang="cs-CZ" sz="800" dirty="0" smtClean="0"/>
              <a:t> </a:t>
            </a:r>
            <a:r>
              <a:rPr lang="cs-CZ" sz="800" dirty="0" err="1" smtClean="0"/>
              <a:t>Proclamation</a:t>
            </a:r>
            <a:r>
              <a:rPr lang="cs-CZ" sz="800" dirty="0" smtClean="0"/>
              <a:t> </a:t>
            </a:r>
            <a:r>
              <a:rPr lang="cs-CZ" sz="800" dirty="0" err="1" smtClean="0"/>
              <a:t>of</a:t>
            </a:r>
            <a:r>
              <a:rPr lang="cs-CZ" sz="800" dirty="0" smtClean="0"/>
              <a:t> </a:t>
            </a:r>
            <a:r>
              <a:rPr lang="cs-CZ" sz="800" dirty="0" err="1" smtClean="0"/>
              <a:t>South</a:t>
            </a:r>
            <a:r>
              <a:rPr lang="cs-CZ" sz="800" dirty="0" smtClean="0"/>
              <a:t> </a:t>
            </a:r>
            <a:r>
              <a:rPr lang="cs-CZ" sz="800" dirty="0" err="1" smtClean="0"/>
              <a:t>Australia</a:t>
            </a:r>
            <a:r>
              <a:rPr lang="cs-CZ" sz="800" dirty="0" smtClean="0"/>
              <a:t> 1836. In:</a:t>
            </a:r>
            <a:r>
              <a:rPr lang="cs-CZ" sz="800" i="1" dirty="0" smtClean="0"/>
              <a:t> </a:t>
            </a:r>
            <a:r>
              <a:rPr lang="cs-CZ" sz="800" i="1" dirty="0" err="1" smtClean="0"/>
              <a:t>Wikipedia</a:t>
            </a:r>
            <a:r>
              <a:rPr lang="cs-CZ" sz="800" i="1" dirty="0" smtClean="0"/>
              <a:t>: </a:t>
            </a:r>
            <a:r>
              <a:rPr lang="cs-CZ" sz="800" i="1" dirty="0" err="1" smtClean="0"/>
              <a:t>the</a:t>
            </a:r>
            <a:r>
              <a:rPr lang="cs-CZ" sz="800" i="1" dirty="0" smtClean="0"/>
              <a:t> free </a:t>
            </a:r>
            <a:r>
              <a:rPr lang="cs-CZ" sz="800" i="1" dirty="0" err="1" smtClean="0"/>
              <a:t>encyclopedia</a:t>
            </a:r>
            <a:r>
              <a:rPr lang="cs-CZ" sz="800" dirty="0" smtClean="0"/>
              <a:t> [online]. San </a:t>
            </a:r>
            <a:r>
              <a:rPr lang="cs-CZ" sz="800" dirty="0" err="1" smtClean="0"/>
              <a:t>Francisco</a:t>
            </a:r>
            <a:r>
              <a:rPr lang="cs-CZ" sz="800" dirty="0" smtClean="0"/>
              <a:t> (CA): </a:t>
            </a:r>
            <a:r>
              <a:rPr lang="cs-CZ" sz="800" dirty="0" err="1" smtClean="0"/>
              <a:t>Wikimedia</a:t>
            </a:r>
            <a:r>
              <a:rPr lang="cs-CZ" sz="800" dirty="0" smtClean="0"/>
              <a:t> </a:t>
            </a:r>
            <a:r>
              <a:rPr lang="cs-CZ" sz="800" dirty="0" err="1" smtClean="0"/>
              <a:t>Foundation</a:t>
            </a:r>
            <a:r>
              <a:rPr lang="cs-CZ" sz="800" dirty="0" smtClean="0"/>
              <a:t>, 2001- [cit. 2013-09-13]. Dostupné z: http://en.wikipedia.org/wiki/File:Charles_Hill_The_Proclamation_of_South_Australia_1836.jpg</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815</TotalTime>
  <Words>4612</Words>
  <Application>Microsoft Office PowerPoint</Application>
  <PresentationFormat>Předvádění na obrazovce (4:3)</PresentationFormat>
  <Paragraphs>188</Paragraphs>
  <Slides>20</Slides>
  <Notes>1</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Cesta</vt:lpstr>
      <vt:lpstr> Holidays and celebrations in the English-speaking world</vt:lpstr>
      <vt:lpstr>January</vt:lpstr>
      <vt:lpstr>February</vt:lpstr>
      <vt:lpstr>February (continueD)</vt:lpstr>
      <vt:lpstr>March</vt:lpstr>
      <vt:lpstr>March (continueD)</vt:lpstr>
      <vt:lpstr>April</vt:lpstr>
      <vt:lpstr>April (continueD)</vt:lpstr>
      <vt:lpstr>May</vt:lpstr>
      <vt:lpstr>May (continueD)</vt:lpstr>
      <vt:lpstr>June</vt:lpstr>
      <vt:lpstr>July</vt:lpstr>
      <vt:lpstr>August</vt:lpstr>
      <vt:lpstr>September</vt:lpstr>
      <vt:lpstr>October</vt:lpstr>
      <vt:lpstr>November</vt:lpstr>
      <vt:lpstr>November (continueD)</vt:lpstr>
      <vt:lpstr>December</vt:lpstr>
      <vt:lpstr>Použitý materiál</vt:lpstr>
      <vt:lpstr>Prezentace aplikace PowerPoint</vt:lpstr>
    </vt:vector>
  </TitlesOfParts>
  <Company>Dům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Holidays and celebrations in the English-speaking world</dc:title>
  <dc:creator>Paula</dc:creator>
  <cp:lastModifiedBy>Antonín Zelený</cp:lastModifiedBy>
  <cp:revision>242</cp:revision>
  <dcterms:created xsi:type="dcterms:W3CDTF">2013-09-11T15:39:21Z</dcterms:created>
  <dcterms:modified xsi:type="dcterms:W3CDTF">2013-11-04T18:55:47Z</dcterms:modified>
</cp:coreProperties>
</file>