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20"/>
  </p:notesMasterIdLst>
  <p:sldIdLst>
    <p:sldId id="256" r:id="rId2"/>
    <p:sldId id="274" r:id="rId3"/>
    <p:sldId id="258" r:id="rId4"/>
    <p:sldId id="265" r:id="rId5"/>
    <p:sldId id="259" r:id="rId6"/>
    <p:sldId id="260" r:id="rId7"/>
    <p:sldId id="261" r:id="rId8"/>
    <p:sldId id="271" r:id="rId9"/>
    <p:sldId id="262" r:id="rId10"/>
    <p:sldId id="263" r:id="rId11"/>
    <p:sldId id="273" r:id="rId12"/>
    <p:sldId id="266" r:id="rId13"/>
    <p:sldId id="267" r:id="rId14"/>
    <p:sldId id="268" r:id="rId15"/>
    <p:sldId id="269" r:id="rId16"/>
    <p:sldId id="270" r:id="rId17"/>
    <p:sldId id="272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87606" autoAdjust="0"/>
  </p:normalViewPr>
  <p:slideViewPr>
    <p:cSldViewPr>
      <p:cViewPr varScale="1">
        <p:scale>
          <a:sx n="60" d="100"/>
          <a:sy n="6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3C538-C082-4C25-AB37-C1EBEDE0B880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225CD-FA55-481B-8372-E497AEEFD2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090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225CD-FA55-481B-8372-E497AEEFD2D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225CD-FA55-481B-8372-E497AEEFD2D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8BBC786-3F19-4F21-AC86-A7F4B7A2191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534C9-2227-43B0-B4F0-B5E44DD9A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Map_Canada_political-geo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adian_Flag.gi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adian_Flag.gif" TargetMode="External"/><Relationship Id="rId7" Type="http://schemas.openxmlformats.org/officeDocument/2006/relationships/hyperlink" Target="http://www.pch.gc.ca/eng/1359402373291/1359402467746" TargetMode="External"/><Relationship Id="rId2" Type="http://schemas.openxmlformats.org/officeDocument/2006/relationships/hyperlink" Target="http://commons.wikimedia.org/wiki/File:Map_Canada_political-ge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idge-online.cz/aitom/upload/maturita/temata/23_great_white_north.pdf" TargetMode="External"/><Relationship Id="rId5" Type="http://schemas.openxmlformats.org/officeDocument/2006/relationships/hyperlink" Target="http://www.bridge-online.cz/aitom/upload/maturita/temata/22_behind_the_maple_leaf.pdf" TargetMode="External"/><Relationship Id="rId4" Type="http://schemas.openxmlformats.org/officeDocument/2006/relationships/hyperlink" Target="http://www.bridge-online.cz/aitom/upload/maturita/temata/21_canada_basic_fact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logo.jpg"/>
          <p:cNvPicPr>
            <a:picLocks noGrp="1"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357166"/>
            <a:ext cx="6276968" cy="1385308"/>
          </a:xfrm>
          <a:prstGeom prst="rect">
            <a:avLst/>
          </a:prstGeom>
        </p:spPr>
      </p:pic>
      <p:sp>
        <p:nvSpPr>
          <p:cNvPr id="9" name="Podnadpis 2"/>
          <p:cNvSpPr>
            <a:spLocks noGrp="1"/>
          </p:cNvSpPr>
          <p:nvPr>
            <p:ph type="subTitle" idx="1"/>
          </p:nvPr>
        </p:nvSpPr>
        <p:spPr>
          <a:xfrm>
            <a:off x="1475656" y="2780928"/>
            <a:ext cx="6400800" cy="17526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046395"/>
              </p:ext>
            </p:extLst>
          </p:nvPr>
        </p:nvGraphicFramePr>
        <p:xfrm>
          <a:off x="785786" y="2714621"/>
          <a:ext cx="7572428" cy="37031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9839"/>
                <a:gridCol w="5502589"/>
              </a:tblGrid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Škola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Katolické gymnázium Třebíč, Otmarova 22, Třebíč 674 01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</a:t>
                      </a:r>
                      <a:r>
                        <a:rPr lang="cs-CZ" sz="1000" dirty="0" smtClean="0">
                          <a:effectLst/>
                        </a:rPr>
                        <a:t>projektu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Moderní škola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CZ.1.07/1.5.00/34.0464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Šablona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III/2 Inovace a zkvalitnění výuky prostřednictvím ICT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DUM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Paula </a:t>
                      </a:r>
                      <a:r>
                        <a:rPr lang="cs-CZ" sz="1000" dirty="0" err="1" smtClean="0">
                          <a:effectLst/>
                        </a:rPr>
                        <a:t>Torresan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DUM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err="1" smtClean="0">
                          <a:effectLst/>
                        </a:rPr>
                        <a:t>Canada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0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1.1.15_Canada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31/08/2013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Předmět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Anglický jazyk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Tematická oblast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Anglicky mluvicí země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Výstup ŠVP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Reálie</a:t>
                      </a:r>
                      <a:r>
                        <a:rPr lang="cs-CZ" sz="1000" baseline="0" dirty="0" smtClean="0">
                          <a:effectLst/>
                        </a:rPr>
                        <a:t> anglicky mluvících zemí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DUM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r>
                        <a:rPr lang="cs-CZ" sz="1000" smtClean="0">
                          <a:effectLst/>
                        </a:rPr>
                        <a:t>PowerPoint</a:t>
                      </a:r>
                      <a:r>
                        <a:rPr lang="cs-CZ" sz="1000" baseline="0" smtClean="0">
                          <a:effectLst/>
                        </a:rPr>
                        <a:t> </a:t>
                      </a:r>
                      <a:r>
                        <a:rPr lang="cs-CZ" sz="1000" baseline="0" dirty="0" smtClean="0">
                          <a:effectLst/>
                        </a:rPr>
                        <a:t>p</a:t>
                      </a:r>
                      <a:r>
                        <a:rPr lang="cs-CZ" sz="1000" dirty="0" smtClean="0">
                          <a:effectLst/>
                        </a:rPr>
                        <a:t>rezentace o Kanadě (reálie).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1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popis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/>
                        <a:t>Prezentace slouží k seznámení studentů s nejdůležitějšími informacemi o Kanady.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03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Hodnocení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DUM 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přispěl k hlubšímu zapamatování či procvičení učiva.</a:t>
                      </a:r>
                    </a:p>
                  </a:txBody>
                  <a:tcPr marL="68580" marR="68580" marT="0" marB="0"/>
                </a:tc>
              </a:tr>
              <a:tr h="420646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Tm="5797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FACTS AND FIGURES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CANADA</a:t>
            </a:r>
            <a:endParaRPr lang="cs-CZ" dirty="0"/>
          </a:p>
        </p:txBody>
      </p:sp>
    </p:spTree>
  </p:cSld>
  <p:clrMapOvr>
    <a:masterClrMapping/>
  </p:clrMapOvr>
  <p:transition advTm="5797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facts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Today</a:t>
            </a:r>
            <a:r>
              <a:rPr lang="cs-CZ" sz="2000" dirty="0" smtClean="0"/>
              <a:t>  </a:t>
            </a:r>
            <a:r>
              <a:rPr lang="cs-CZ" sz="2000" dirty="0" err="1" smtClean="0"/>
              <a:t>Canada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made</a:t>
            </a:r>
            <a:r>
              <a:rPr lang="cs-CZ" sz="2000" dirty="0" smtClean="0"/>
              <a:t> </a:t>
            </a:r>
            <a:r>
              <a:rPr lang="cs-CZ" sz="2000" dirty="0" err="1" smtClean="0"/>
              <a:t>up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ten </a:t>
            </a:r>
            <a:r>
              <a:rPr lang="cs-CZ" sz="2000" dirty="0" err="1" smtClean="0"/>
              <a:t>provinces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three</a:t>
            </a:r>
            <a:r>
              <a:rPr lang="cs-CZ" sz="2000" dirty="0" smtClean="0"/>
              <a:t> </a:t>
            </a:r>
            <a:r>
              <a:rPr lang="cs-CZ" sz="2000" dirty="0" err="1" smtClean="0"/>
              <a:t>terriories</a:t>
            </a:r>
            <a:r>
              <a:rPr lang="cs-CZ" sz="2000" dirty="0" smtClean="0"/>
              <a:t>.  </a:t>
            </a:r>
            <a:r>
              <a:rPr lang="cs-CZ" sz="2000" dirty="0" err="1" smtClean="0"/>
              <a:t>Nunavut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newest</a:t>
            </a:r>
            <a:r>
              <a:rPr lang="cs-CZ" sz="2000" dirty="0" smtClean="0"/>
              <a:t> </a:t>
            </a:r>
            <a:r>
              <a:rPr lang="cs-CZ" sz="2000" dirty="0" err="1" smtClean="0"/>
              <a:t>territory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created</a:t>
            </a:r>
            <a:r>
              <a:rPr lang="cs-CZ" sz="2000" dirty="0" smtClean="0"/>
              <a:t> in</a:t>
            </a:r>
            <a:r>
              <a:rPr lang="en-US" sz="2000" dirty="0" smtClean="0"/>
              <a:t> </a:t>
            </a:r>
            <a:r>
              <a:rPr lang="cs-CZ" sz="2000" dirty="0" smtClean="0"/>
              <a:t>1999.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total</a:t>
            </a:r>
            <a:r>
              <a:rPr lang="cs-CZ" sz="2000" dirty="0" smtClean="0"/>
              <a:t> area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Canada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9,984,670 </a:t>
            </a:r>
            <a:r>
              <a:rPr lang="cs-CZ" sz="2000" dirty="0" err="1" smtClean="0"/>
              <a:t>sq</a:t>
            </a:r>
            <a:r>
              <a:rPr lang="cs-CZ" sz="2000" dirty="0" smtClean="0"/>
              <a:t> km,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makes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second</a:t>
            </a:r>
            <a:r>
              <a:rPr lang="cs-CZ" sz="2000" dirty="0" smtClean="0"/>
              <a:t> </a:t>
            </a:r>
            <a:r>
              <a:rPr lang="cs-CZ" sz="2000" dirty="0" err="1" smtClean="0"/>
              <a:t>largest</a:t>
            </a:r>
            <a:r>
              <a:rPr lang="cs-CZ" sz="2000" dirty="0" smtClean="0"/>
              <a:t> country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, </a:t>
            </a:r>
            <a:r>
              <a:rPr lang="cs-CZ" sz="2000" dirty="0" err="1" smtClean="0"/>
              <a:t>after</a:t>
            </a:r>
            <a:r>
              <a:rPr lang="cs-CZ" sz="2000" dirty="0" smtClean="0"/>
              <a:t> </a:t>
            </a:r>
            <a:r>
              <a:rPr lang="cs-CZ" sz="2000" dirty="0" err="1" smtClean="0"/>
              <a:t>Russia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Czech</a:t>
            </a:r>
            <a:r>
              <a:rPr lang="cs-CZ" sz="2000" dirty="0" smtClean="0"/>
              <a:t> </a:t>
            </a:r>
            <a:r>
              <a:rPr lang="cs-CZ" sz="2000" dirty="0" err="1" smtClean="0"/>
              <a:t>republic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125 </a:t>
            </a:r>
            <a:r>
              <a:rPr lang="cs-CZ" sz="2000" dirty="0" err="1" smtClean="0"/>
              <a:t>times</a:t>
            </a:r>
            <a:r>
              <a:rPr lang="cs-CZ" sz="2000" dirty="0" smtClean="0"/>
              <a:t> </a:t>
            </a:r>
            <a:r>
              <a:rPr lang="cs-CZ" sz="2000" dirty="0" err="1" smtClean="0"/>
              <a:t>smaller</a:t>
            </a:r>
            <a:r>
              <a:rPr lang="cs-CZ" sz="2000" dirty="0" smtClean="0"/>
              <a:t>!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Canada</a:t>
            </a:r>
            <a:r>
              <a:rPr lang="cs-CZ" sz="2000" dirty="0" smtClean="0"/>
              <a:t> </a:t>
            </a:r>
            <a:r>
              <a:rPr lang="cs-CZ" sz="2000" dirty="0" err="1" smtClean="0"/>
              <a:t>borders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Atlantic</a:t>
            </a:r>
            <a:r>
              <a:rPr lang="cs-CZ" sz="2000" dirty="0" smtClean="0"/>
              <a:t>, </a:t>
            </a:r>
            <a:r>
              <a:rPr lang="cs-CZ" sz="2000" dirty="0" err="1" smtClean="0"/>
              <a:t>Pacific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Arctic</a:t>
            </a:r>
            <a:r>
              <a:rPr lang="cs-CZ" sz="2000" dirty="0" smtClean="0"/>
              <a:t> </a:t>
            </a:r>
            <a:r>
              <a:rPr lang="cs-CZ" sz="2000" dirty="0" err="1" smtClean="0"/>
              <a:t>oceans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USA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Greenland</a:t>
            </a:r>
            <a:r>
              <a:rPr lang="cs-CZ" sz="2000" dirty="0" smtClean="0"/>
              <a:t> (</a:t>
            </a:r>
            <a:r>
              <a:rPr lang="cs-CZ" sz="2000" dirty="0" err="1" smtClean="0"/>
              <a:t>Denmark</a:t>
            </a:r>
            <a:r>
              <a:rPr lang="cs-CZ" sz="2000" dirty="0" smtClean="0"/>
              <a:t>). A </a:t>
            </a:r>
            <a:r>
              <a:rPr lang="cs-CZ" sz="2000" dirty="0" err="1" smtClean="0"/>
              <a:t>large</a:t>
            </a:r>
            <a:r>
              <a:rPr lang="cs-CZ" sz="2000" dirty="0" smtClean="0"/>
              <a:t> </a:t>
            </a:r>
            <a:r>
              <a:rPr lang="en-US" sz="2000" dirty="0" smtClean="0"/>
              <a:t>percentage of Canadians live along the Canada–US border.</a:t>
            </a:r>
            <a:endParaRPr lang="cs-CZ" sz="2000" dirty="0" smtClean="0"/>
          </a:p>
          <a:p>
            <a:endParaRPr lang="cs-CZ" sz="3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advTm="20109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14289"/>
            <a:ext cx="6451535" cy="5680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57158" y="5929330"/>
            <a:ext cx="864399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PLURIBUS, </a:t>
            </a:r>
            <a:r>
              <a:rPr lang="cs-CZ" sz="800" dirty="0" err="1" smtClean="0"/>
              <a:t>Anthony</a:t>
            </a:r>
            <a:r>
              <a:rPr lang="cs-CZ" sz="800" dirty="0" smtClean="0"/>
              <a:t> E. Map </a:t>
            </a:r>
            <a:r>
              <a:rPr lang="cs-CZ" sz="800" dirty="0" err="1" smtClean="0"/>
              <a:t>Canada</a:t>
            </a:r>
            <a:r>
              <a:rPr lang="cs-CZ" sz="800" dirty="0" smtClean="0"/>
              <a:t> </a:t>
            </a:r>
            <a:r>
              <a:rPr lang="cs-CZ" sz="800" dirty="0" err="1" smtClean="0"/>
              <a:t>political</a:t>
            </a:r>
            <a:r>
              <a:rPr lang="cs-CZ" sz="800" dirty="0" smtClean="0"/>
              <a:t>-</a:t>
            </a:r>
            <a:r>
              <a:rPr lang="cs-CZ" sz="800" dirty="0" err="1" smtClean="0"/>
              <a:t>geo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</a:t>
            </a:r>
            <a:r>
              <a:rPr lang="cs-CZ" sz="800" dirty="0" smtClean="0">
                <a:hlinkClick r:id="rId4"/>
              </a:rPr>
              <a:t>http://commons.wikimedia.org/wiki/File:Map_Canada_political-geo.png</a:t>
            </a:r>
            <a:endParaRPr lang="cs-CZ" sz="800" dirty="0" smtClean="0"/>
          </a:p>
        </p:txBody>
      </p:sp>
    </p:spTree>
  </p:cSld>
  <p:clrMapOvr>
    <a:masterClrMapping/>
  </p:clrMapOvr>
  <p:transition advTm="1048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languages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Canada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originally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Iroquois</a:t>
            </a:r>
            <a:r>
              <a:rPr lang="cs-CZ" sz="2000" dirty="0" smtClean="0"/>
              <a:t> </a:t>
            </a:r>
            <a:r>
              <a:rPr lang="cs-CZ" sz="2000" dirty="0" err="1" smtClean="0"/>
              <a:t>indian</a:t>
            </a:r>
            <a:r>
              <a:rPr lang="cs-CZ" sz="2000" dirty="0" smtClean="0"/>
              <a:t> </a:t>
            </a:r>
            <a:r>
              <a:rPr lang="cs-CZ" sz="2000" dirty="0" err="1" smtClean="0"/>
              <a:t>word</a:t>
            </a:r>
            <a:r>
              <a:rPr lang="cs-CZ" sz="2000" dirty="0" smtClean="0"/>
              <a:t> „</a:t>
            </a:r>
            <a:r>
              <a:rPr lang="cs-CZ" sz="2000" dirty="0" err="1" smtClean="0"/>
              <a:t>kanata</a:t>
            </a:r>
            <a:r>
              <a:rPr lang="cs-CZ" sz="2000" dirty="0" smtClean="0"/>
              <a:t>“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„</a:t>
            </a:r>
            <a:r>
              <a:rPr lang="cs-CZ" sz="2000" dirty="0" err="1" smtClean="0"/>
              <a:t>village</a:t>
            </a:r>
            <a:r>
              <a:rPr lang="cs-CZ" sz="2000" dirty="0" smtClean="0"/>
              <a:t>, settlement“.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smtClean="0"/>
              <a:t>are 35 </a:t>
            </a:r>
            <a:r>
              <a:rPr lang="cs-CZ" sz="2000" dirty="0" err="1" smtClean="0"/>
              <a:t>million</a:t>
            </a:r>
            <a:r>
              <a:rPr lang="cs-CZ" sz="2000" dirty="0" smtClean="0"/>
              <a:t> </a:t>
            </a:r>
            <a:r>
              <a:rPr lang="cs-CZ" sz="2000" dirty="0" err="1" smtClean="0"/>
              <a:t>inhabitants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belong</a:t>
            </a:r>
            <a:r>
              <a:rPr lang="cs-CZ" sz="2000" dirty="0" smtClean="0"/>
              <a:t> to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main</a:t>
            </a:r>
            <a:r>
              <a:rPr lang="cs-CZ" sz="2000" dirty="0" smtClean="0"/>
              <a:t> </a:t>
            </a:r>
            <a:r>
              <a:rPr lang="cs-CZ" sz="2000" dirty="0" err="1" smtClean="0"/>
              <a:t>groups</a:t>
            </a:r>
            <a:r>
              <a:rPr lang="cs-CZ" sz="2000" dirty="0" smtClean="0"/>
              <a:t>, </a:t>
            </a:r>
            <a:r>
              <a:rPr lang="cs-CZ" sz="2000" dirty="0" err="1" smtClean="0"/>
              <a:t>divided</a:t>
            </a:r>
            <a:r>
              <a:rPr lang="cs-CZ" sz="2000" dirty="0" smtClean="0"/>
              <a:t> by </a:t>
            </a:r>
            <a:r>
              <a:rPr lang="cs-CZ" sz="2000" dirty="0" err="1" smtClean="0"/>
              <a:t>origin</a:t>
            </a:r>
            <a:r>
              <a:rPr lang="cs-CZ" sz="2000" dirty="0" smtClean="0"/>
              <a:t>: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biggest</a:t>
            </a:r>
            <a:r>
              <a:rPr lang="cs-CZ" sz="2000" dirty="0" smtClean="0"/>
              <a:t> </a:t>
            </a:r>
            <a:r>
              <a:rPr lang="cs-CZ" sz="2000" dirty="0" err="1" smtClean="0"/>
              <a:t>group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represented</a:t>
            </a:r>
            <a:r>
              <a:rPr lang="cs-CZ" sz="2000" dirty="0" smtClean="0"/>
              <a:t> by </a:t>
            </a:r>
            <a:r>
              <a:rPr lang="cs-CZ" sz="2000" dirty="0" err="1" smtClean="0"/>
              <a:t>those</a:t>
            </a:r>
            <a:r>
              <a:rPr lang="cs-CZ" sz="2000" dirty="0" smtClean="0"/>
              <a:t> </a:t>
            </a:r>
            <a:r>
              <a:rPr lang="cs-CZ" sz="2000" dirty="0" err="1" smtClean="0"/>
              <a:t>who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British</a:t>
            </a:r>
            <a:r>
              <a:rPr lang="cs-CZ" sz="2000" dirty="0" smtClean="0"/>
              <a:t> </a:t>
            </a:r>
            <a:r>
              <a:rPr lang="cs-CZ" sz="2000" dirty="0" err="1" smtClean="0"/>
              <a:t>origin</a:t>
            </a:r>
            <a:r>
              <a:rPr lang="cs-CZ" sz="2000" dirty="0" smtClean="0"/>
              <a:t> (28%) </a:t>
            </a:r>
            <a:r>
              <a:rPr lang="cs-CZ" sz="2000" dirty="0" err="1" smtClean="0"/>
              <a:t>followed</a:t>
            </a:r>
            <a:r>
              <a:rPr lang="cs-CZ" sz="2000" dirty="0" smtClean="0"/>
              <a:t> by </a:t>
            </a:r>
            <a:r>
              <a:rPr lang="cs-CZ" sz="2000" dirty="0" err="1" smtClean="0"/>
              <a:t>those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French</a:t>
            </a:r>
            <a:r>
              <a:rPr lang="cs-CZ" sz="2000" dirty="0" smtClean="0"/>
              <a:t> </a:t>
            </a:r>
            <a:r>
              <a:rPr lang="cs-CZ" sz="2000" dirty="0" err="1" smtClean="0"/>
              <a:t>origin</a:t>
            </a:r>
            <a:r>
              <a:rPr lang="cs-CZ" sz="2000" dirty="0" smtClean="0"/>
              <a:t> (23%).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than</a:t>
            </a:r>
            <a:r>
              <a:rPr lang="cs-CZ" sz="2000" dirty="0" smtClean="0"/>
              <a:t> 4%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population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aboriginal</a:t>
            </a:r>
            <a:r>
              <a:rPr lang="cs-CZ" sz="2000" dirty="0" smtClean="0"/>
              <a:t> (</a:t>
            </a:r>
            <a:r>
              <a:rPr lang="cs-CZ" sz="2000" dirty="0" err="1" smtClean="0"/>
              <a:t>Native</a:t>
            </a:r>
            <a:r>
              <a:rPr lang="cs-CZ" sz="2000" dirty="0" smtClean="0"/>
              <a:t> </a:t>
            </a:r>
            <a:r>
              <a:rPr lang="cs-CZ" sz="2000" dirty="0" err="1" smtClean="0"/>
              <a:t>American</a:t>
            </a:r>
            <a:r>
              <a:rPr lang="cs-CZ" sz="2000" dirty="0" smtClean="0"/>
              <a:t>, </a:t>
            </a:r>
            <a:r>
              <a:rPr lang="cs-CZ" sz="2000" dirty="0" err="1" smtClean="0"/>
              <a:t>Inuit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Metis</a:t>
            </a:r>
            <a:r>
              <a:rPr lang="cs-CZ" sz="2000" dirty="0" smtClean="0"/>
              <a:t>, i.</a:t>
            </a:r>
            <a:r>
              <a:rPr lang="cs-CZ" sz="2000" dirty="0" err="1" smtClean="0"/>
              <a:t>e.white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Native</a:t>
            </a:r>
            <a:r>
              <a:rPr lang="cs-CZ" sz="2000" dirty="0" smtClean="0"/>
              <a:t> </a:t>
            </a:r>
            <a:r>
              <a:rPr lang="cs-CZ" sz="2000" dirty="0" err="1" smtClean="0"/>
              <a:t>American</a:t>
            </a:r>
            <a:r>
              <a:rPr lang="cs-CZ" sz="2000" dirty="0" smtClean="0"/>
              <a:t>).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official</a:t>
            </a:r>
            <a:r>
              <a:rPr lang="cs-CZ" sz="2000" dirty="0" smtClean="0"/>
              <a:t> </a:t>
            </a:r>
            <a:r>
              <a:rPr lang="cs-CZ" sz="2000" dirty="0" err="1" smtClean="0"/>
              <a:t>languages</a:t>
            </a:r>
            <a:r>
              <a:rPr lang="cs-CZ" sz="2000" dirty="0" smtClean="0"/>
              <a:t> are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French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ransition advTm="2065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Symbols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national</a:t>
            </a:r>
            <a:r>
              <a:rPr lang="cs-CZ" sz="2200" dirty="0" smtClean="0"/>
              <a:t> flag, </a:t>
            </a:r>
            <a:r>
              <a:rPr lang="cs-CZ" sz="2200" dirty="0" err="1" smtClean="0"/>
              <a:t>red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</a:t>
            </a:r>
            <a:r>
              <a:rPr lang="cs-CZ" sz="2200" dirty="0" err="1" smtClean="0"/>
              <a:t>white</a:t>
            </a:r>
            <a:r>
              <a:rPr lang="cs-CZ" sz="2200" dirty="0" smtClean="0"/>
              <a:t> </a:t>
            </a:r>
            <a:r>
              <a:rPr lang="cs-CZ" sz="2200" dirty="0" err="1" smtClean="0"/>
              <a:t>with</a:t>
            </a:r>
            <a:r>
              <a:rPr lang="cs-CZ" sz="2200" smtClean="0"/>
              <a:t> a </a:t>
            </a:r>
            <a:r>
              <a:rPr lang="cs-CZ" sz="2200" dirty="0" err="1" smtClean="0"/>
              <a:t>centred</a:t>
            </a:r>
            <a:r>
              <a:rPr lang="cs-CZ" sz="2200" dirty="0" smtClean="0"/>
              <a:t> </a:t>
            </a:r>
            <a:r>
              <a:rPr lang="cs-CZ" sz="2200" dirty="0" err="1" smtClean="0"/>
              <a:t>maple</a:t>
            </a:r>
            <a:r>
              <a:rPr lang="cs-CZ" sz="2200" dirty="0" smtClean="0"/>
              <a:t> </a:t>
            </a:r>
            <a:r>
              <a:rPr lang="cs-CZ" sz="2200" dirty="0" err="1" smtClean="0"/>
              <a:t>leaf</a:t>
            </a:r>
            <a:r>
              <a:rPr lang="cs-CZ" sz="2200" dirty="0" smtClean="0"/>
              <a:t>, </a:t>
            </a:r>
            <a:r>
              <a:rPr lang="cs-CZ" sz="2200" dirty="0" err="1" smtClean="0"/>
              <a:t>was</a:t>
            </a:r>
            <a:r>
              <a:rPr lang="cs-CZ" sz="2200" dirty="0" smtClean="0"/>
              <a:t> </a:t>
            </a:r>
            <a:r>
              <a:rPr lang="cs-CZ" sz="2200" dirty="0" err="1" smtClean="0"/>
              <a:t>adopted</a:t>
            </a:r>
            <a:r>
              <a:rPr lang="cs-CZ" sz="2200" dirty="0" smtClean="0"/>
              <a:t> </a:t>
            </a:r>
            <a:r>
              <a:rPr lang="cs-CZ" sz="2200" dirty="0" err="1" smtClean="0"/>
              <a:t>officially</a:t>
            </a:r>
            <a:r>
              <a:rPr lang="cs-CZ" sz="2200" dirty="0" smtClean="0"/>
              <a:t> in 1965.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1300" dirty="0" smtClean="0"/>
              <a:t>	</a:t>
            </a:r>
          </a:p>
          <a:p>
            <a:pPr>
              <a:buNone/>
            </a:pPr>
            <a:endParaRPr lang="cs-CZ" sz="1300" dirty="0" smtClean="0"/>
          </a:p>
          <a:p>
            <a:pPr>
              <a:buNone/>
            </a:pPr>
            <a:r>
              <a:rPr lang="cs-CZ" sz="900" dirty="0" smtClean="0"/>
              <a:t>	DJAMESON1983. </a:t>
            </a:r>
            <a:r>
              <a:rPr lang="cs-CZ" sz="900" dirty="0" err="1" smtClean="0"/>
              <a:t>Canadian</a:t>
            </a:r>
            <a:r>
              <a:rPr lang="cs-CZ" sz="900" dirty="0" smtClean="0"/>
              <a:t>_Flag. In: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Wikipedia</a:t>
            </a:r>
            <a:r>
              <a:rPr lang="cs-CZ" sz="900" i="1" dirty="0" smtClean="0"/>
              <a:t>: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free </a:t>
            </a:r>
            <a:r>
              <a:rPr lang="cs-CZ" sz="900" i="1" dirty="0" err="1" smtClean="0"/>
              <a:t>encyclopedia</a:t>
            </a:r>
            <a:r>
              <a:rPr lang="cs-CZ" sz="900" dirty="0" smtClean="0"/>
              <a:t> [online]. San </a:t>
            </a:r>
            <a:r>
              <a:rPr lang="cs-CZ" sz="900" dirty="0" err="1" smtClean="0"/>
              <a:t>Francisco</a:t>
            </a:r>
            <a:r>
              <a:rPr lang="cs-CZ" sz="900" dirty="0" smtClean="0"/>
              <a:t> (CA):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Foundation</a:t>
            </a:r>
            <a:r>
              <a:rPr lang="cs-CZ" sz="900" dirty="0" smtClean="0"/>
              <a:t>, 2001- [cit. 2013-08-19]. Dostupné z: </a:t>
            </a:r>
            <a:r>
              <a:rPr lang="cs-CZ" sz="900" dirty="0" smtClean="0">
                <a:hlinkClick r:id="rId3"/>
              </a:rPr>
              <a:t>http://commons.wikimedia.org/wiki/File</a:t>
            </a:r>
            <a:r>
              <a:rPr lang="cs-CZ" sz="1300" dirty="0" smtClean="0">
                <a:hlinkClick r:id="rId3"/>
              </a:rPr>
              <a:t>%3ACanadian_Flag.gif</a:t>
            </a:r>
            <a:endParaRPr lang="cs-CZ" sz="13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200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national</a:t>
            </a:r>
            <a:r>
              <a:rPr lang="cs-CZ" sz="2200" dirty="0" smtClean="0"/>
              <a:t> </a:t>
            </a:r>
            <a:r>
              <a:rPr lang="cs-CZ" sz="2200" dirty="0" err="1" smtClean="0"/>
              <a:t>symbols</a:t>
            </a:r>
            <a:r>
              <a:rPr lang="cs-CZ" sz="2200" dirty="0" smtClean="0"/>
              <a:t> are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national</a:t>
            </a:r>
            <a:r>
              <a:rPr lang="cs-CZ" sz="2200" dirty="0" smtClean="0"/>
              <a:t> anthem </a:t>
            </a:r>
            <a:r>
              <a:rPr lang="en-US" sz="2200" dirty="0" smtClean="0"/>
              <a:t>“</a:t>
            </a:r>
            <a:r>
              <a:rPr lang="cs-CZ" sz="2200" dirty="0" smtClean="0"/>
              <a:t>O </a:t>
            </a:r>
            <a:r>
              <a:rPr lang="cs-CZ" sz="2200" dirty="0" err="1" smtClean="0"/>
              <a:t>Canada</a:t>
            </a:r>
            <a:r>
              <a:rPr lang="cs-CZ" sz="2200" dirty="0" smtClean="0"/>
              <a:t>“ by </a:t>
            </a:r>
            <a:r>
              <a:rPr lang="cs-CZ" sz="2200" dirty="0" err="1" smtClean="0"/>
              <a:t>Calixa</a:t>
            </a:r>
            <a:r>
              <a:rPr lang="cs-CZ" sz="2200" dirty="0" smtClean="0"/>
              <a:t> </a:t>
            </a:r>
            <a:r>
              <a:rPr lang="cs-CZ" sz="2200" dirty="0" err="1" smtClean="0"/>
              <a:t>Lavallée</a:t>
            </a:r>
            <a:r>
              <a:rPr lang="cs-CZ" sz="2200" dirty="0" smtClean="0"/>
              <a:t>,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maple</a:t>
            </a:r>
            <a:r>
              <a:rPr lang="cs-CZ" sz="2200" dirty="0" smtClean="0"/>
              <a:t> </a:t>
            </a:r>
            <a:r>
              <a:rPr lang="cs-CZ" sz="2200" dirty="0" err="1" smtClean="0"/>
              <a:t>tree</a:t>
            </a:r>
            <a:r>
              <a:rPr lang="cs-CZ" sz="2200" dirty="0" smtClean="0"/>
              <a:t>, </a:t>
            </a:r>
            <a:r>
              <a:rPr lang="cs-CZ" sz="2200" dirty="0" err="1" smtClean="0"/>
              <a:t>and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beaver</a:t>
            </a:r>
            <a:r>
              <a:rPr lang="cs-CZ" sz="2200" dirty="0" smtClean="0"/>
              <a:t>.</a:t>
            </a:r>
          </a:p>
          <a:p>
            <a:endParaRPr lang="cs-CZ" sz="2200" dirty="0" smtClean="0"/>
          </a:p>
          <a:p>
            <a:r>
              <a:rPr lang="cs-CZ" sz="2200" dirty="0" err="1" smtClean="0"/>
              <a:t>The</a:t>
            </a:r>
            <a:r>
              <a:rPr lang="cs-CZ" sz="2200" dirty="0" smtClean="0"/>
              <a:t> motto </a:t>
            </a:r>
            <a:r>
              <a:rPr lang="cs-CZ" sz="2200" dirty="0" err="1" smtClean="0"/>
              <a:t>is</a:t>
            </a:r>
            <a:r>
              <a:rPr lang="it-IT" sz="2200" dirty="0" smtClean="0"/>
              <a:t> A MARI USQUE AD MARE</a:t>
            </a:r>
            <a:r>
              <a:rPr lang="cs-CZ" sz="2200" dirty="0" smtClean="0"/>
              <a:t> </a:t>
            </a:r>
            <a:r>
              <a:rPr lang="es-ES" sz="2200" dirty="0" smtClean="0"/>
              <a:t>(From sea to sea) – Psalm 72:8</a:t>
            </a:r>
            <a:endParaRPr lang="cs-CZ" sz="2200" dirty="0" smtClean="0"/>
          </a:p>
        </p:txBody>
      </p:sp>
      <p:pic>
        <p:nvPicPr>
          <p:cNvPr id="4" name="Obrázek 3" descr="canada_flag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43174" y="2214554"/>
            <a:ext cx="3602609" cy="1786894"/>
          </a:xfrm>
          <a:prstGeom prst="rect">
            <a:avLst/>
          </a:prstGeom>
        </p:spPr>
      </p:pic>
    </p:spTree>
  </p:cSld>
  <p:clrMapOvr>
    <a:masterClrMapping/>
  </p:clrMapOvr>
  <p:transition advTm="30594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000" dirty="0" err="1" smtClean="0"/>
              <a:t>Peoples</a:t>
            </a:r>
            <a:r>
              <a:rPr lang="cs-CZ" sz="2000" dirty="0" smtClean="0"/>
              <a:t> </a:t>
            </a:r>
            <a:r>
              <a:rPr lang="cs-CZ" sz="2000" dirty="0" err="1" smtClean="0"/>
              <a:t>migrating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Asia</a:t>
            </a:r>
            <a:r>
              <a:rPr lang="cs-CZ" sz="2000" dirty="0" smtClean="0"/>
              <a:t> </a:t>
            </a:r>
            <a:r>
              <a:rPr lang="cs-CZ" sz="2000" dirty="0" err="1" smtClean="0"/>
              <a:t>entered</a:t>
            </a:r>
            <a:r>
              <a:rPr lang="cs-CZ" sz="2000" dirty="0" smtClean="0"/>
              <a:t> </a:t>
            </a:r>
            <a:r>
              <a:rPr lang="cs-CZ" sz="2000" dirty="0" err="1" smtClean="0"/>
              <a:t>North</a:t>
            </a:r>
            <a:r>
              <a:rPr lang="cs-CZ" sz="2000" dirty="0" smtClean="0"/>
              <a:t> </a:t>
            </a:r>
            <a:r>
              <a:rPr lang="cs-CZ" sz="2000" dirty="0" err="1" smtClean="0"/>
              <a:t>America</a:t>
            </a:r>
            <a:r>
              <a:rPr lang="cs-CZ" sz="2000" dirty="0" smtClean="0"/>
              <a:t> </a:t>
            </a:r>
            <a:r>
              <a:rPr lang="cs-CZ" sz="2000" dirty="0" err="1" smtClean="0"/>
              <a:t>through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Bering </a:t>
            </a:r>
            <a:r>
              <a:rPr lang="cs-CZ" sz="2000" dirty="0" err="1" smtClean="0"/>
              <a:t>Strait</a:t>
            </a:r>
            <a:r>
              <a:rPr lang="cs-CZ" sz="2000" dirty="0" smtClean="0"/>
              <a:t> </a:t>
            </a:r>
            <a:r>
              <a:rPr lang="cs-CZ" sz="2000" dirty="0" err="1" smtClean="0"/>
              <a:t>during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last </a:t>
            </a:r>
            <a:r>
              <a:rPr lang="cs-CZ" sz="2000" dirty="0" err="1" smtClean="0"/>
              <a:t>ice</a:t>
            </a:r>
            <a:r>
              <a:rPr lang="cs-CZ" sz="2000" dirty="0" smtClean="0"/>
              <a:t> </a:t>
            </a:r>
            <a:r>
              <a:rPr lang="cs-CZ" sz="2000" dirty="0" err="1" smtClean="0"/>
              <a:t>age</a:t>
            </a:r>
            <a:r>
              <a:rPr lang="cs-CZ" sz="2000" dirty="0" smtClean="0"/>
              <a:t> (</a:t>
            </a:r>
            <a:r>
              <a:rPr lang="cs-CZ" sz="2000" dirty="0" err="1" smtClean="0"/>
              <a:t>about</a:t>
            </a:r>
            <a:r>
              <a:rPr lang="cs-CZ" sz="2000" dirty="0" smtClean="0"/>
              <a:t> 30,000 to 15,000 </a:t>
            </a:r>
            <a:r>
              <a:rPr lang="cs-CZ" sz="2000" dirty="0" err="1" smtClean="0"/>
              <a:t>years</a:t>
            </a:r>
            <a:r>
              <a:rPr lang="cs-CZ" sz="2000" dirty="0" smtClean="0"/>
              <a:t> ago). 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descendants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Inuits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en-US" sz="2000" dirty="0" smtClean="0"/>
              <a:t>Native </a:t>
            </a:r>
            <a:r>
              <a:rPr lang="cs-CZ" sz="2000" dirty="0" err="1" smtClean="0"/>
              <a:t>American</a:t>
            </a:r>
            <a:r>
              <a:rPr lang="en-US" sz="2000" dirty="0" smtClean="0"/>
              <a:t>s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r>
              <a:rPr lang="cs-CZ" sz="2000" dirty="0" smtClean="0"/>
              <a:t> </a:t>
            </a:r>
            <a:r>
              <a:rPr lang="cs-CZ" sz="2000" dirty="0" err="1" smtClean="0"/>
              <a:t>Nations</a:t>
            </a:r>
            <a:r>
              <a:rPr lang="cs-CZ" sz="2000" dirty="0" smtClean="0"/>
              <a:t>. </a:t>
            </a:r>
            <a:r>
              <a:rPr lang="cs-CZ" sz="2000" dirty="0" err="1" smtClean="0"/>
              <a:t>About</a:t>
            </a:r>
            <a:r>
              <a:rPr lang="cs-CZ" sz="2000" dirty="0" smtClean="0"/>
              <a:t> half </a:t>
            </a:r>
            <a:r>
              <a:rPr lang="cs-CZ" sz="2000" dirty="0" err="1" smtClean="0"/>
              <a:t>of</a:t>
            </a:r>
            <a:r>
              <a:rPr lang="cs-CZ" sz="2000" dirty="0" smtClean="0"/>
              <a:t> these live on </a:t>
            </a:r>
            <a:r>
              <a:rPr lang="cs-CZ" sz="2000" dirty="0" err="1" smtClean="0"/>
              <a:t>reservations</a:t>
            </a:r>
            <a:r>
              <a:rPr lang="cs-CZ" sz="2000" dirty="0" smtClean="0"/>
              <a:t>. Many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</a:t>
            </a:r>
            <a:r>
              <a:rPr lang="cs-CZ" sz="2000" dirty="0" err="1" smtClean="0"/>
              <a:t>died</a:t>
            </a:r>
            <a:r>
              <a:rPr lang="cs-CZ" sz="2000" dirty="0" smtClean="0"/>
              <a:t> </a:t>
            </a:r>
            <a:r>
              <a:rPr lang="cs-CZ" sz="2000" dirty="0" err="1" smtClean="0"/>
              <a:t>during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European</a:t>
            </a:r>
            <a:r>
              <a:rPr lang="cs-CZ" sz="2000" dirty="0" smtClean="0"/>
              <a:t> </a:t>
            </a:r>
            <a:r>
              <a:rPr lang="cs-CZ" sz="2000" dirty="0" err="1" smtClean="0"/>
              <a:t>colonization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diseases</a:t>
            </a:r>
            <a:r>
              <a:rPr lang="cs-CZ" sz="2000" dirty="0" smtClean="0"/>
              <a:t>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by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settlers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Vikings</a:t>
            </a:r>
            <a:r>
              <a:rPr lang="cs-CZ" sz="2000" dirty="0" smtClean="0"/>
              <a:t> </a:t>
            </a:r>
            <a:r>
              <a:rPr lang="cs-CZ" sz="2000" dirty="0" err="1" smtClean="0"/>
              <a:t>settled</a:t>
            </a:r>
            <a:r>
              <a:rPr lang="cs-CZ" sz="2000" dirty="0" smtClean="0"/>
              <a:t> </a:t>
            </a:r>
            <a:r>
              <a:rPr lang="en-US" sz="2000" dirty="0" smtClean="0"/>
              <a:t>for a short time </a:t>
            </a:r>
            <a:r>
              <a:rPr lang="cs-CZ" sz="2000" dirty="0" smtClean="0"/>
              <a:t>in Newfoundland in 1000 AD.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end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XV </a:t>
            </a:r>
            <a:r>
              <a:rPr lang="cs-CZ" sz="2000" dirty="0" err="1" smtClean="0"/>
              <a:t>century</a:t>
            </a:r>
            <a:r>
              <a:rPr lang="cs-CZ" sz="2000" dirty="0" smtClean="0"/>
              <a:t>, </a:t>
            </a:r>
            <a:r>
              <a:rPr lang="cs-CZ" sz="2000" dirty="0" err="1" smtClean="0"/>
              <a:t>European</a:t>
            </a:r>
            <a:r>
              <a:rPr lang="cs-CZ" sz="2000" dirty="0" smtClean="0"/>
              <a:t> </a:t>
            </a:r>
            <a:r>
              <a:rPr lang="cs-CZ" sz="2000" dirty="0" err="1" smtClean="0"/>
              <a:t>explorers</a:t>
            </a:r>
            <a:r>
              <a:rPr lang="cs-CZ" sz="2000" dirty="0" smtClean="0"/>
              <a:t> </a:t>
            </a: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looking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</a:t>
            </a:r>
            <a:r>
              <a:rPr lang="cs-CZ" sz="2000" dirty="0" err="1" smtClean="0"/>
              <a:t>North</a:t>
            </a:r>
            <a:r>
              <a:rPr lang="cs-CZ" sz="2000" dirty="0" smtClean="0"/>
              <a:t>-</a:t>
            </a:r>
            <a:r>
              <a:rPr lang="cs-CZ" sz="2000" dirty="0" err="1" smtClean="0"/>
              <a:t>West</a:t>
            </a:r>
            <a:r>
              <a:rPr lang="cs-CZ" sz="2000" dirty="0" smtClean="0"/>
              <a:t> </a:t>
            </a:r>
            <a:r>
              <a:rPr lang="cs-CZ" sz="2000" dirty="0" err="1" smtClean="0"/>
              <a:t>Passage</a:t>
            </a:r>
            <a:r>
              <a:rPr lang="cs-CZ" sz="2000" dirty="0" smtClean="0"/>
              <a:t> by </a:t>
            </a:r>
            <a:r>
              <a:rPr lang="cs-CZ" sz="2000" dirty="0" err="1" smtClean="0"/>
              <a:t>sea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Europe</a:t>
            </a:r>
            <a:r>
              <a:rPr lang="cs-CZ" sz="2000" dirty="0" smtClean="0"/>
              <a:t> to </a:t>
            </a:r>
            <a:r>
              <a:rPr lang="cs-CZ" sz="2000" dirty="0" err="1" smtClean="0"/>
              <a:t>Asia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voyage</a:t>
            </a:r>
            <a:r>
              <a:rPr lang="cs-CZ" sz="2000" dirty="0" smtClean="0"/>
              <a:t> </a:t>
            </a:r>
            <a:r>
              <a:rPr lang="en-US" sz="2000" dirty="0" smtClean="0"/>
              <a:t>of John Cabot </a:t>
            </a:r>
            <a:r>
              <a:rPr lang="cs-CZ" sz="2000" dirty="0" smtClean="0"/>
              <a:t>to Newfoundland in 1497</a:t>
            </a:r>
            <a:r>
              <a:rPr lang="en-US" sz="2000" dirty="0" smtClean="0"/>
              <a:t>, an Italian in English</a:t>
            </a:r>
            <a:r>
              <a:rPr lang="cs-CZ" sz="2000" dirty="0" smtClean="0"/>
              <a:t> </a:t>
            </a:r>
            <a:r>
              <a:rPr lang="en-US" sz="2000" dirty="0" smtClean="0"/>
              <a:t>service, began further exploration and</a:t>
            </a:r>
            <a:r>
              <a:rPr lang="cs-CZ" sz="2000" dirty="0" smtClean="0"/>
              <a:t> </a:t>
            </a:r>
            <a:r>
              <a:rPr lang="en-US" sz="2000" dirty="0" smtClean="0"/>
              <a:t>laid the basis for English claims to</a:t>
            </a:r>
            <a:r>
              <a:rPr lang="cs-CZ" sz="2000" dirty="0" smtClean="0"/>
              <a:t> </a:t>
            </a:r>
            <a:r>
              <a:rPr lang="cs-CZ" sz="2000" dirty="0" err="1" smtClean="0"/>
              <a:t>Canada</a:t>
            </a:r>
            <a:r>
              <a:rPr lang="cs-CZ" sz="2000" dirty="0" smtClean="0"/>
              <a:t>.</a:t>
            </a:r>
          </a:p>
        </p:txBody>
      </p:sp>
    </p:spTree>
  </p:cSld>
  <p:clrMapOvr>
    <a:masterClrMapping/>
  </p:clrMapOvr>
  <p:transition advTm="3004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r>
              <a:rPr lang="cs-CZ" dirty="0" smtClean="0"/>
              <a:t> -</a:t>
            </a:r>
            <a:r>
              <a:rPr lang="cs-CZ" dirty="0" err="1" smtClean="0"/>
              <a:t>continue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410136" cy="4824536"/>
          </a:xfrm>
        </p:spPr>
        <p:txBody>
          <a:bodyPr>
            <a:noAutofit/>
          </a:bodyPr>
          <a:lstStyle/>
          <a:p>
            <a:r>
              <a:rPr lang="cs-CZ" sz="2000" dirty="0" smtClean="0"/>
              <a:t>In 1534 </a:t>
            </a:r>
            <a:r>
              <a:rPr lang="cs-CZ" sz="2000" dirty="0" err="1" smtClean="0"/>
              <a:t>Jacques</a:t>
            </a:r>
            <a:r>
              <a:rPr lang="cs-CZ" sz="2000" dirty="0" smtClean="0"/>
              <a:t> </a:t>
            </a:r>
            <a:r>
              <a:rPr lang="cs-CZ" sz="2000" dirty="0" err="1" smtClean="0"/>
              <a:t>Cartier</a:t>
            </a:r>
            <a:r>
              <a:rPr lang="cs-CZ" sz="2000" dirty="0" smtClean="0"/>
              <a:t> </a:t>
            </a:r>
            <a:r>
              <a:rPr lang="cs-CZ" sz="2000" dirty="0" err="1" smtClean="0"/>
              <a:t>explored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Gulf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St. </a:t>
            </a:r>
            <a:r>
              <a:rPr lang="cs-CZ" sz="2000" dirty="0" err="1" smtClean="0"/>
              <a:t>Lawrence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took</a:t>
            </a:r>
            <a:r>
              <a:rPr lang="cs-CZ" sz="2000" dirty="0" smtClean="0"/>
              <a:t> </a:t>
            </a:r>
            <a:r>
              <a:rPr lang="cs-CZ" sz="2000" dirty="0" err="1" smtClean="0"/>
              <a:t>possession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French</a:t>
            </a:r>
            <a:r>
              <a:rPr lang="cs-CZ" sz="2000" dirty="0" smtClean="0"/>
              <a:t> </a:t>
            </a:r>
            <a:r>
              <a:rPr lang="cs-CZ" sz="2000" dirty="0" err="1" smtClean="0"/>
              <a:t>Crown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French</a:t>
            </a:r>
            <a:r>
              <a:rPr lang="cs-CZ" sz="2000" dirty="0" smtClean="0"/>
              <a:t> </a:t>
            </a:r>
            <a:r>
              <a:rPr lang="cs-CZ" sz="2000" dirty="0" err="1" smtClean="0"/>
              <a:t>later</a:t>
            </a:r>
            <a:r>
              <a:rPr lang="cs-CZ" sz="2000" dirty="0" smtClean="0"/>
              <a:t> </a:t>
            </a:r>
            <a:r>
              <a:rPr lang="cs-CZ" sz="2000" dirty="0" err="1" smtClean="0"/>
              <a:t>established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cities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Quebec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Montreal.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French</a:t>
            </a:r>
            <a:r>
              <a:rPr lang="cs-CZ" sz="2000" dirty="0" smtClean="0"/>
              <a:t>-Indian </a:t>
            </a:r>
            <a:r>
              <a:rPr lang="cs-CZ" sz="2000" dirty="0" err="1" smtClean="0"/>
              <a:t>war</a:t>
            </a:r>
            <a:r>
              <a:rPr lang="cs-CZ" sz="2000" dirty="0" smtClean="0"/>
              <a:t> </a:t>
            </a:r>
            <a:r>
              <a:rPr lang="cs-CZ" sz="2000" dirty="0" err="1" smtClean="0"/>
              <a:t>began</a:t>
            </a:r>
            <a:r>
              <a:rPr lang="cs-CZ" sz="2000" dirty="0" smtClean="0"/>
              <a:t> in 1754 </a:t>
            </a:r>
            <a:r>
              <a:rPr lang="cs-CZ" sz="2000" dirty="0" err="1" smtClean="0"/>
              <a:t>and</a:t>
            </a:r>
            <a:r>
              <a:rPr lang="cs-CZ" sz="2000" dirty="0" smtClean="0"/>
              <a:t> New France </a:t>
            </a:r>
            <a:r>
              <a:rPr lang="cs-CZ" sz="2000" dirty="0" err="1" smtClean="0"/>
              <a:t>fell</a:t>
            </a:r>
            <a:r>
              <a:rPr lang="cs-CZ" sz="2000" dirty="0" smtClean="0"/>
              <a:t> to </a:t>
            </a:r>
            <a:r>
              <a:rPr lang="cs-CZ" sz="2000" dirty="0" err="1" smtClean="0"/>
              <a:t>England</a:t>
            </a:r>
            <a:r>
              <a:rPr lang="cs-CZ" sz="2000" dirty="0" smtClean="0"/>
              <a:t> in 1759. In 1763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Treaty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Paris </a:t>
            </a:r>
            <a:r>
              <a:rPr lang="cs-CZ" sz="2000" dirty="0" err="1" smtClean="0"/>
              <a:t>ended</a:t>
            </a:r>
            <a:r>
              <a:rPr lang="cs-CZ" sz="2000" dirty="0" smtClean="0"/>
              <a:t> </a:t>
            </a:r>
            <a:r>
              <a:rPr lang="cs-CZ" sz="2000" dirty="0" err="1" smtClean="0"/>
              <a:t>seven</a:t>
            </a:r>
            <a:r>
              <a:rPr lang="cs-CZ" sz="2000" dirty="0" smtClean="0"/>
              <a:t> </a:t>
            </a:r>
            <a:r>
              <a:rPr lang="cs-CZ" sz="2000" dirty="0" err="1" smtClean="0"/>
              <a:t>years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fighting</a:t>
            </a:r>
            <a:r>
              <a:rPr lang="cs-CZ" sz="2000" dirty="0" smtClean="0"/>
              <a:t> </a:t>
            </a:r>
            <a:r>
              <a:rPr lang="cs-CZ" sz="2000" dirty="0" err="1" smtClean="0"/>
              <a:t>between</a:t>
            </a:r>
            <a:r>
              <a:rPr lang="cs-CZ" sz="2000" dirty="0" smtClean="0"/>
              <a:t> France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England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Canada</a:t>
            </a:r>
            <a:r>
              <a:rPr lang="cs-CZ" sz="2000" dirty="0" smtClean="0"/>
              <a:t> </a:t>
            </a:r>
            <a:r>
              <a:rPr lang="cs-CZ" sz="2000" dirty="0" err="1" smtClean="0"/>
              <a:t>became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 </a:t>
            </a:r>
            <a:r>
              <a:rPr lang="cs-CZ" sz="2000" dirty="0" err="1" smtClean="0"/>
              <a:t>colony</a:t>
            </a:r>
            <a:r>
              <a:rPr lang="cs-CZ" sz="2000" dirty="0" smtClean="0"/>
              <a:t>. </a:t>
            </a:r>
            <a:r>
              <a:rPr lang="en-US" sz="2000" dirty="0" smtClean="0"/>
              <a:t>Canada was a British colony until</a:t>
            </a:r>
            <a:r>
              <a:rPr lang="cs-CZ" sz="2000" dirty="0" smtClean="0"/>
              <a:t> </a:t>
            </a:r>
            <a:r>
              <a:rPr lang="en-US" sz="2000" dirty="0" smtClean="0"/>
              <a:t>Confederation in 1867, when the</a:t>
            </a:r>
            <a:r>
              <a:rPr lang="cs-CZ" sz="2000" dirty="0" smtClean="0"/>
              <a:t> </a:t>
            </a:r>
            <a:r>
              <a:rPr lang="en-US" sz="2000" dirty="0" smtClean="0"/>
              <a:t>Dominion of Canada was born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In 1896 </a:t>
            </a:r>
            <a:r>
              <a:rPr lang="cs-CZ" sz="2000" dirty="0" err="1" smtClean="0"/>
              <a:t>gold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discovered</a:t>
            </a:r>
            <a:r>
              <a:rPr lang="cs-CZ" sz="2000" dirty="0" smtClean="0"/>
              <a:t> in western </a:t>
            </a:r>
            <a:r>
              <a:rPr lang="cs-CZ" sz="2000" dirty="0" err="1" smtClean="0"/>
              <a:t>Yukon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caused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start </a:t>
            </a:r>
            <a:r>
              <a:rPr lang="cs-CZ" sz="2000" dirty="0" err="1" smtClean="0"/>
              <a:t>of</a:t>
            </a:r>
            <a:r>
              <a:rPr lang="cs-CZ" sz="2000" dirty="0" smtClean="0"/>
              <a:t> a </a:t>
            </a:r>
            <a:r>
              <a:rPr lang="cs-CZ" sz="2000" dirty="0" err="1" smtClean="0"/>
              <a:t>gold</a:t>
            </a:r>
            <a:r>
              <a:rPr lang="cs-CZ" sz="2000" dirty="0" smtClean="0"/>
              <a:t> </a:t>
            </a:r>
            <a:r>
              <a:rPr lang="cs-CZ" sz="2000" dirty="0" err="1" smtClean="0"/>
              <a:t>rush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Klondike</a:t>
            </a:r>
            <a:r>
              <a:rPr lang="cs-CZ" sz="2000" dirty="0" smtClean="0"/>
              <a:t> </a:t>
            </a:r>
            <a:r>
              <a:rPr lang="cs-CZ" sz="2000" dirty="0" err="1" smtClean="0"/>
              <a:t>Valley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ransition advTm="25031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Government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government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</a:t>
            </a:r>
            <a:r>
              <a:rPr lang="cs-CZ" sz="2000" dirty="0" err="1" smtClean="0"/>
              <a:t>constitutonal</a:t>
            </a:r>
            <a:r>
              <a:rPr lang="cs-CZ" sz="2000" dirty="0" smtClean="0"/>
              <a:t> monarchy, in </a:t>
            </a:r>
            <a:r>
              <a:rPr lang="cs-CZ" sz="2000" dirty="0" err="1" smtClean="0"/>
              <a:t>practice</a:t>
            </a:r>
            <a:r>
              <a:rPr lang="cs-CZ" sz="2000" dirty="0" smtClean="0"/>
              <a:t> a </a:t>
            </a:r>
            <a:r>
              <a:rPr lang="cs-CZ" sz="2000" dirty="0" err="1" smtClean="0"/>
              <a:t>parliamentary</a:t>
            </a:r>
            <a:r>
              <a:rPr lang="cs-CZ" sz="2000" dirty="0" smtClean="0"/>
              <a:t> </a:t>
            </a:r>
            <a:r>
              <a:rPr lang="cs-CZ" sz="2000" dirty="0" err="1" smtClean="0"/>
              <a:t>democracy</a:t>
            </a:r>
            <a:r>
              <a:rPr lang="cs-CZ" sz="2000" dirty="0" smtClean="0"/>
              <a:t>, </a:t>
            </a:r>
            <a:r>
              <a:rPr lang="en-US" sz="2000" dirty="0" smtClean="0"/>
              <a:t>mode</a:t>
            </a:r>
            <a:r>
              <a:rPr lang="cs-CZ" sz="2000" dirty="0" smtClean="0"/>
              <a:t>l</a:t>
            </a:r>
            <a:r>
              <a:rPr lang="en-US" sz="2000" dirty="0" smtClean="0"/>
              <a:t>led directly on the British</a:t>
            </a:r>
            <a:r>
              <a:rPr lang="cs-CZ" sz="2000" dirty="0" smtClean="0"/>
              <a:t> </a:t>
            </a:r>
            <a:r>
              <a:rPr lang="cs-CZ" sz="2000" dirty="0" err="1" smtClean="0"/>
              <a:t>parliamentary</a:t>
            </a:r>
            <a:r>
              <a:rPr lang="cs-CZ" sz="2000" dirty="0" smtClean="0"/>
              <a:t> </a:t>
            </a:r>
            <a:r>
              <a:rPr lang="cs-CZ" sz="2000" dirty="0" err="1" smtClean="0"/>
              <a:t>system</a:t>
            </a:r>
            <a:r>
              <a:rPr lang="cs-CZ" sz="2000" dirty="0" smtClean="0"/>
              <a:t>. T</a:t>
            </a:r>
            <a:r>
              <a:rPr lang="en-US" sz="2000" dirty="0" smtClean="0"/>
              <a:t>here are two chambers:</a:t>
            </a:r>
            <a:r>
              <a:rPr lang="cs-CZ" sz="2000" dirty="0" smtClean="0"/>
              <a:t> </a:t>
            </a:r>
            <a:r>
              <a:rPr lang="en-US" sz="2000" dirty="0" smtClean="0"/>
              <a:t>the House of Commons and the Senate.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en-US" sz="2000" dirty="0" smtClean="0"/>
              <a:t>The British monarch</a:t>
            </a:r>
            <a:r>
              <a:rPr lang="cs-CZ" sz="2000" dirty="0" smtClean="0"/>
              <a:t>, </a:t>
            </a:r>
            <a:r>
              <a:rPr lang="cs-CZ" sz="2000" dirty="0" err="1" smtClean="0"/>
              <a:t>now</a:t>
            </a:r>
            <a:r>
              <a:rPr lang="cs-CZ" sz="2000" dirty="0" smtClean="0"/>
              <a:t> </a:t>
            </a:r>
            <a:r>
              <a:rPr lang="cs-CZ" sz="2000" dirty="0" err="1" smtClean="0"/>
              <a:t>Queen</a:t>
            </a:r>
            <a:r>
              <a:rPr lang="cs-CZ" sz="2000" dirty="0" smtClean="0"/>
              <a:t> Elizabeth II,</a:t>
            </a:r>
            <a:r>
              <a:rPr lang="en-US" sz="2000" dirty="0" smtClean="0"/>
              <a:t> is still</a:t>
            </a:r>
            <a:r>
              <a:rPr lang="cs-CZ" sz="2000" dirty="0" smtClean="0"/>
              <a:t> </a:t>
            </a:r>
            <a:r>
              <a:rPr lang="en-US" sz="2000" dirty="0" smtClean="0"/>
              <a:t>the official head of state</a:t>
            </a:r>
            <a:r>
              <a:rPr lang="cs-CZ" sz="2000" dirty="0" smtClean="0"/>
              <a:t>.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represented</a:t>
            </a:r>
            <a:r>
              <a:rPr lang="cs-CZ" sz="2000" dirty="0" smtClean="0"/>
              <a:t> </a:t>
            </a:r>
            <a:r>
              <a:rPr lang="en-US" sz="2000" dirty="0" smtClean="0"/>
              <a:t>by the Governor General.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it-IT" sz="2000" dirty="0" smtClean="0"/>
              <a:t>In 1982</a:t>
            </a:r>
            <a:r>
              <a:rPr lang="cs-CZ" sz="2000" dirty="0" smtClean="0"/>
              <a:t> </a:t>
            </a:r>
            <a:r>
              <a:rPr lang="en-US" sz="2000" dirty="0" smtClean="0"/>
              <a:t>the first ever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constitution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passed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d</a:t>
            </a:r>
            <a:r>
              <a:rPr lang="en-US" sz="2000" dirty="0" err="1" smtClean="0"/>
              <a:t>ocument</a:t>
            </a:r>
            <a:r>
              <a:rPr lang="cs-CZ" sz="2000" dirty="0" smtClean="0"/>
              <a:t> </a:t>
            </a:r>
            <a:r>
              <a:rPr lang="en-US" sz="2000" dirty="0" smtClean="0"/>
              <a:t>enabled</a:t>
            </a:r>
            <a:r>
              <a:rPr lang="cs-CZ" sz="2000" dirty="0" smtClean="0"/>
              <a:t> </a:t>
            </a:r>
            <a:r>
              <a:rPr lang="cs-CZ" sz="2000" dirty="0" err="1" smtClean="0"/>
              <a:t>full</a:t>
            </a:r>
            <a:r>
              <a:rPr lang="cs-CZ" sz="2000" dirty="0" smtClean="0"/>
              <a:t> </a:t>
            </a:r>
            <a:r>
              <a:rPr lang="cs-CZ" sz="2000" dirty="0" err="1" smtClean="0"/>
              <a:t>political</a:t>
            </a:r>
            <a:r>
              <a:rPr lang="cs-CZ" sz="2000" dirty="0" smtClean="0"/>
              <a:t> </a:t>
            </a:r>
            <a:r>
              <a:rPr lang="cs-CZ" sz="2000" dirty="0" err="1" smtClean="0"/>
              <a:t>independence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Canada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Britain</a:t>
            </a:r>
            <a:r>
              <a:rPr lang="cs-CZ" sz="2000" dirty="0" smtClean="0"/>
              <a:t>.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20015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Economy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economy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mainly</a:t>
            </a:r>
            <a:r>
              <a:rPr lang="cs-CZ" sz="2000" dirty="0" smtClean="0"/>
              <a:t> </a:t>
            </a:r>
            <a:r>
              <a:rPr lang="cs-CZ" sz="2000" dirty="0" err="1" smtClean="0"/>
              <a:t>based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industry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en-US" sz="2000" dirty="0" smtClean="0"/>
              <a:t>Canada is </a:t>
            </a:r>
            <a:r>
              <a:rPr lang="cs-CZ" sz="2000" dirty="0" err="1" smtClean="0"/>
              <a:t>also</a:t>
            </a:r>
            <a:r>
              <a:rPr lang="en-US" sz="2000" dirty="0" smtClean="0"/>
              <a:t> a</a:t>
            </a:r>
            <a:r>
              <a:rPr lang="cs-CZ" sz="2000" dirty="0" smtClean="0"/>
              <a:t> major</a:t>
            </a:r>
            <a:r>
              <a:rPr lang="en-US" sz="2000" dirty="0" smtClean="0"/>
              <a:t> exporter of energy</a:t>
            </a:r>
            <a:r>
              <a:rPr lang="cs-CZ" sz="2000" dirty="0" smtClean="0"/>
              <a:t>. T</a:t>
            </a:r>
            <a:r>
              <a:rPr lang="en-US" sz="2000" dirty="0" smtClean="0"/>
              <a:t>he </a:t>
            </a:r>
            <a:r>
              <a:rPr lang="cs-CZ" sz="2000" dirty="0" smtClean="0"/>
              <a:t>most </a:t>
            </a:r>
            <a:r>
              <a:rPr lang="cs-CZ" sz="2000" dirty="0" err="1" smtClean="0"/>
              <a:t>important</a:t>
            </a:r>
            <a:r>
              <a:rPr lang="cs-CZ" sz="2000" dirty="0" smtClean="0"/>
              <a:t> </a:t>
            </a:r>
            <a:r>
              <a:rPr lang="cs-CZ" sz="2000" dirty="0" err="1" smtClean="0"/>
              <a:t>resources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en-US" sz="2000" dirty="0" smtClean="0"/>
              <a:t>large oil and gas resources </a:t>
            </a:r>
            <a:r>
              <a:rPr lang="en-US" sz="2000" dirty="0" err="1" smtClean="0"/>
              <a:t>centred</a:t>
            </a:r>
            <a:r>
              <a:rPr lang="en-US" sz="2000" dirty="0" smtClean="0"/>
              <a:t> in Alberta and the Northern Territories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en-US" sz="2000" dirty="0" smtClean="0"/>
              <a:t>For many years the most important export items of the country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en-US" sz="2000" dirty="0" smtClean="0"/>
              <a:t>products derived from trees in Canadian forests.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Furthermore</a:t>
            </a:r>
            <a:r>
              <a:rPr lang="cs-CZ" sz="2000" dirty="0" smtClean="0"/>
              <a:t>, </a:t>
            </a:r>
            <a:r>
              <a:rPr lang="en-US" sz="2000" dirty="0" smtClean="0"/>
              <a:t>Canada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en-US" sz="2000" dirty="0" smtClean="0"/>
              <a:t>the world's </a:t>
            </a:r>
            <a:r>
              <a:rPr lang="cs-CZ" sz="2000" dirty="0" err="1" smtClean="0"/>
              <a:t>second</a:t>
            </a:r>
            <a:r>
              <a:rPr lang="cs-CZ" sz="2000" dirty="0" smtClean="0"/>
              <a:t> </a:t>
            </a:r>
            <a:r>
              <a:rPr lang="en-US" sz="2000" dirty="0" smtClean="0"/>
              <a:t>largest </a:t>
            </a:r>
            <a:r>
              <a:rPr lang="cs-CZ" sz="2000" dirty="0" err="1" smtClean="0"/>
              <a:t>exporter</a:t>
            </a:r>
            <a:r>
              <a:rPr lang="cs-CZ" sz="2000" dirty="0" smtClean="0"/>
              <a:t> </a:t>
            </a:r>
            <a:r>
              <a:rPr lang="en-US" sz="2000" dirty="0" smtClean="0"/>
              <a:t>of wheat and other grains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advTm="19953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err="1" smtClean="0"/>
              <a:t>Geographical</a:t>
            </a:r>
            <a:r>
              <a:rPr lang="cs-CZ" sz="2400" dirty="0" smtClean="0"/>
              <a:t>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places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interest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East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capital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Ottawa (</a:t>
            </a:r>
            <a:r>
              <a:rPr lang="cs-CZ" sz="2000" dirty="0" err="1" smtClean="0"/>
              <a:t>about</a:t>
            </a:r>
            <a:r>
              <a:rPr lang="cs-CZ" sz="2000" dirty="0" smtClean="0"/>
              <a:t> 1 </a:t>
            </a:r>
            <a:r>
              <a:rPr lang="cs-CZ" sz="2000" dirty="0" err="1" smtClean="0"/>
              <a:t>million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)</a:t>
            </a:r>
            <a:r>
              <a:rPr lang="en-US" sz="2000" dirty="0" smtClean="0"/>
              <a:t>,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lies</a:t>
            </a:r>
            <a:r>
              <a:rPr lang="cs-CZ" sz="2000" dirty="0" smtClean="0"/>
              <a:t> in Ontario.</a:t>
            </a:r>
          </a:p>
          <a:p>
            <a:pPr>
              <a:buNone/>
            </a:pPr>
            <a:endParaRPr lang="cs-CZ" sz="2000" dirty="0" smtClean="0"/>
          </a:p>
          <a:p>
            <a:r>
              <a:rPr lang="en-US" sz="2000" dirty="0" smtClean="0"/>
              <a:t>The three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en-US" sz="2000" dirty="0" smtClean="0"/>
              <a:t>largest </a:t>
            </a:r>
            <a:r>
              <a:rPr lang="cs-CZ" sz="2000" dirty="0" err="1" smtClean="0"/>
              <a:t>cities</a:t>
            </a:r>
            <a:r>
              <a:rPr lang="cs-CZ" sz="2000" dirty="0" smtClean="0"/>
              <a:t> are Toronto (5.5 </a:t>
            </a:r>
            <a:r>
              <a:rPr lang="cs-CZ" sz="2000" dirty="0" err="1" smtClean="0"/>
              <a:t>million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), </a:t>
            </a:r>
            <a:r>
              <a:rPr lang="en-US" sz="2000" dirty="0" smtClean="0"/>
              <a:t>Montreal (4 million people), and</a:t>
            </a:r>
            <a:r>
              <a:rPr lang="cs-CZ" sz="2000" dirty="0" smtClean="0"/>
              <a:t> Vancouver (2.5 </a:t>
            </a:r>
            <a:r>
              <a:rPr lang="cs-CZ" sz="2000" dirty="0" err="1" smtClean="0"/>
              <a:t>million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).</a:t>
            </a:r>
          </a:p>
          <a:p>
            <a:endParaRPr lang="cs-CZ" sz="2000" dirty="0" smtClean="0"/>
          </a:p>
          <a:p>
            <a:r>
              <a:rPr lang="en-US" sz="2000" dirty="0" smtClean="0"/>
              <a:t>The four provinces on the</a:t>
            </a:r>
            <a:r>
              <a:rPr lang="cs-CZ" sz="2000" dirty="0" smtClean="0"/>
              <a:t> </a:t>
            </a:r>
            <a:r>
              <a:rPr lang="cs-CZ" sz="2000" dirty="0" err="1" smtClean="0"/>
              <a:t>Atlantic</a:t>
            </a:r>
            <a:r>
              <a:rPr lang="cs-CZ" sz="2000" dirty="0" smtClean="0"/>
              <a:t> are Newfoundland, Nova </a:t>
            </a:r>
            <a:r>
              <a:rPr lang="cs-CZ" sz="2000" dirty="0" err="1" smtClean="0"/>
              <a:t>Scotia</a:t>
            </a:r>
            <a:r>
              <a:rPr lang="cs-CZ" sz="2000" dirty="0" smtClean="0"/>
              <a:t>, Prince Edward Island </a:t>
            </a:r>
            <a:r>
              <a:rPr lang="en-US" sz="2000" dirty="0" smtClean="0"/>
              <a:t>(the smallest of the 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provinces</a:t>
            </a:r>
            <a:r>
              <a:rPr lang="cs-CZ" sz="2000" dirty="0" smtClean="0"/>
              <a:t>), </a:t>
            </a:r>
            <a:r>
              <a:rPr lang="cs-CZ" sz="2000" dirty="0" err="1" smtClean="0"/>
              <a:t>and</a:t>
            </a:r>
            <a:r>
              <a:rPr lang="cs-CZ" sz="2000" dirty="0" smtClean="0"/>
              <a:t> New </a:t>
            </a:r>
            <a:r>
              <a:rPr lang="cs-CZ" sz="2000" dirty="0" err="1" smtClean="0"/>
              <a:t>Brunswick</a:t>
            </a:r>
            <a:r>
              <a:rPr lang="cs-CZ" sz="2000" dirty="0" smtClean="0"/>
              <a:t>. </a:t>
            </a:r>
            <a:r>
              <a:rPr lang="en-US" sz="2000" dirty="0" smtClean="0"/>
              <a:t>There is still rich Scottish and</a:t>
            </a:r>
            <a:r>
              <a:rPr lang="cs-CZ" sz="2000" dirty="0" smtClean="0"/>
              <a:t> </a:t>
            </a:r>
            <a:r>
              <a:rPr lang="en-US" sz="2000" dirty="0" smtClean="0"/>
              <a:t>Irish heritage in these provinces,</a:t>
            </a:r>
            <a:r>
              <a:rPr lang="cs-CZ" sz="2000" dirty="0" smtClean="0"/>
              <a:t> </a:t>
            </a:r>
            <a:r>
              <a:rPr lang="en-US" sz="2000" dirty="0" smtClean="0"/>
              <a:t>which can be clearly seen in the</a:t>
            </a:r>
            <a:r>
              <a:rPr lang="cs-CZ" sz="2000" dirty="0" smtClean="0"/>
              <a:t> </a:t>
            </a:r>
            <a:r>
              <a:rPr lang="cs-CZ" sz="2000" dirty="0" err="1" smtClean="0"/>
              <a:t>annual</a:t>
            </a:r>
            <a:r>
              <a:rPr lang="cs-CZ" sz="2000" dirty="0" smtClean="0"/>
              <a:t> </a:t>
            </a:r>
            <a:r>
              <a:rPr lang="cs-CZ" sz="2000" dirty="0" err="1" smtClean="0"/>
              <a:t>summer</a:t>
            </a:r>
            <a:r>
              <a:rPr lang="cs-CZ" sz="2000" dirty="0" smtClean="0"/>
              <a:t> </a:t>
            </a:r>
            <a:r>
              <a:rPr lang="cs-CZ" sz="2000" dirty="0" err="1" smtClean="0"/>
              <a:t>bagpipe</a:t>
            </a:r>
            <a:r>
              <a:rPr lang="cs-CZ" sz="2000" dirty="0" smtClean="0"/>
              <a:t>/</a:t>
            </a:r>
            <a:r>
              <a:rPr lang="cs-CZ" sz="2000" dirty="0" err="1" smtClean="0"/>
              <a:t>fiddle</a:t>
            </a:r>
            <a:r>
              <a:rPr lang="cs-CZ" sz="2000" dirty="0" smtClean="0"/>
              <a:t> </a:t>
            </a:r>
            <a:r>
              <a:rPr lang="cs-CZ" sz="2000" dirty="0" err="1" smtClean="0"/>
              <a:t>festivals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competitions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advTm="2009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Quebec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Ontario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US" sz="1800" dirty="0" smtClean="0"/>
              <a:t>Quebec is the</a:t>
            </a:r>
            <a:r>
              <a:rPr lang="cs-CZ" sz="1800" dirty="0" smtClean="0"/>
              <a:t> country’s </a:t>
            </a:r>
            <a:r>
              <a:rPr lang="cs-CZ" sz="1800" dirty="0" err="1" smtClean="0"/>
              <a:t>biggest</a:t>
            </a:r>
            <a:r>
              <a:rPr lang="cs-CZ" sz="1800" dirty="0" smtClean="0"/>
              <a:t> province by </a:t>
            </a:r>
            <a:r>
              <a:rPr lang="en-US" sz="1800" dirty="0" smtClean="0"/>
              <a:t>area, and is officially Canada’s</a:t>
            </a:r>
            <a:r>
              <a:rPr lang="cs-CZ" sz="1800" dirty="0" smtClean="0"/>
              <a:t> </a:t>
            </a:r>
            <a:r>
              <a:rPr lang="cs-CZ" sz="1800" dirty="0" err="1" smtClean="0"/>
              <a:t>only</a:t>
            </a:r>
            <a:r>
              <a:rPr lang="cs-CZ" sz="1800" dirty="0" smtClean="0"/>
              <a:t> </a:t>
            </a:r>
            <a:r>
              <a:rPr lang="cs-CZ" sz="1800" dirty="0" err="1" smtClean="0"/>
              <a:t>French</a:t>
            </a:r>
            <a:r>
              <a:rPr lang="cs-CZ" sz="1800" dirty="0" smtClean="0"/>
              <a:t>‑</a:t>
            </a:r>
            <a:r>
              <a:rPr lang="cs-CZ" sz="1800" dirty="0" err="1" smtClean="0"/>
              <a:t>speaking</a:t>
            </a:r>
            <a:r>
              <a:rPr lang="cs-CZ" sz="1800" dirty="0" smtClean="0"/>
              <a:t> province.</a:t>
            </a:r>
          </a:p>
          <a:p>
            <a:r>
              <a:rPr lang="en-US" sz="1800" dirty="0" smtClean="0"/>
              <a:t>Many visitors say that Quebec</a:t>
            </a:r>
            <a:r>
              <a:rPr lang="cs-CZ" sz="1800" dirty="0" smtClean="0"/>
              <a:t> </a:t>
            </a:r>
            <a:r>
              <a:rPr lang="en-US" sz="1800" dirty="0" smtClean="0"/>
              <a:t>City and Montreal are the most</a:t>
            </a:r>
            <a:r>
              <a:rPr lang="cs-CZ" sz="1800" dirty="0" smtClean="0"/>
              <a:t> “</a:t>
            </a:r>
            <a:r>
              <a:rPr lang="cs-CZ" sz="1800" dirty="0" err="1" smtClean="0"/>
              <a:t>European</a:t>
            </a:r>
            <a:r>
              <a:rPr lang="cs-CZ" sz="1800" dirty="0" smtClean="0"/>
              <a:t>-feeling” </a:t>
            </a:r>
            <a:r>
              <a:rPr lang="cs-CZ" sz="1800" dirty="0" err="1" smtClean="0"/>
              <a:t>cities</a:t>
            </a:r>
            <a:r>
              <a:rPr lang="cs-CZ" sz="1800" dirty="0" smtClean="0"/>
              <a:t> in </a:t>
            </a:r>
            <a:r>
              <a:rPr lang="en-US" sz="1800" dirty="0" smtClean="0"/>
              <a:t>Canada.</a:t>
            </a:r>
            <a:endParaRPr lang="cs-CZ" sz="1800" dirty="0" smtClean="0"/>
          </a:p>
          <a:p>
            <a:r>
              <a:rPr lang="en-US" sz="1800" dirty="0" smtClean="0"/>
              <a:t>There have been political</a:t>
            </a:r>
            <a:r>
              <a:rPr lang="cs-CZ" sz="1800" dirty="0" smtClean="0"/>
              <a:t> </a:t>
            </a:r>
            <a:r>
              <a:rPr lang="en-US" sz="1800" dirty="0" smtClean="0"/>
              <a:t>movements in Quebec over the</a:t>
            </a:r>
            <a:r>
              <a:rPr lang="cs-CZ" sz="1800" dirty="0" smtClean="0"/>
              <a:t> </a:t>
            </a:r>
            <a:r>
              <a:rPr lang="en-US" sz="1800" dirty="0" smtClean="0"/>
              <a:t>past 50 years trying to separate</a:t>
            </a:r>
            <a:r>
              <a:rPr lang="cs-CZ" sz="1800" dirty="0" smtClean="0"/>
              <a:t> </a:t>
            </a:r>
            <a:r>
              <a:rPr lang="en-US" sz="1800" dirty="0" smtClean="0"/>
              <a:t>the province from the rest of</a:t>
            </a:r>
            <a:r>
              <a:rPr lang="cs-CZ" sz="1800" dirty="0" smtClean="0"/>
              <a:t> </a:t>
            </a:r>
            <a:r>
              <a:rPr lang="cs-CZ" sz="1800" dirty="0" err="1" smtClean="0"/>
              <a:t>Canada</a:t>
            </a:r>
            <a:r>
              <a:rPr lang="cs-CZ" sz="1800" dirty="0" smtClean="0"/>
              <a:t>, </a:t>
            </a:r>
            <a:r>
              <a:rPr lang="cs-CZ" sz="1800" dirty="0" err="1" smtClean="0"/>
              <a:t>but</a:t>
            </a:r>
            <a:r>
              <a:rPr lang="cs-CZ" sz="1800" dirty="0" smtClean="0"/>
              <a:t> </a:t>
            </a:r>
            <a:r>
              <a:rPr lang="cs-CZ" sz="1800" dirty="0" err="1" smtClean="0"/>
              <a:t>until</a:t>
            </a:r>
            <a:r>
              <a:rPr lang="cs-CZ" sz="1800" dirty="0" smtClean="0"/>
              <a:t> </a:t>
            </a:r>
            <a:r>
              <a:rPr lang="cs-CZ" sz="1800" dirty="0" err="1" smtClean="0"/>
              <a:t>now</a:t>
            </a:r>
            <a:r>
              <a:rPr lang="cs-CZ" sz="1800" dirty="0" smtClean="0"/>
              <a:t> </a:t>
            </a:r>
            <a:r>
              <a:rPr lang="cs-CZ" sz="1800" dirty="0" err="1" smtClean="0"/>
              <a:t>they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been</a:t>
            </a:r>
            <a:r>
              <a:rPr lang="cs-CZ" sz="1800" dirty="0" smtClean="0"/>
              <a:t> </a:t>
            </a:r>
            <a:r>
              <a:rPr lang="cs-CZ" sz="1800" dirty="0" err="1" smtClean="0"/>
              <a:t>unsuccessful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Ontario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original</a:t>
            </a:r>
            <a:r>
              <a:rPr lang="cs-CZ" sz="1800" dirty="0" smtClean="0"/>
              <a:t> </a:t>
            </a:r>
            <a:r>
              <a:rPr lang="cs-CZ" sz="1800" dirty="0" err="1" smtClean="0"/>
              <a:t>British</a:t>
            </a:r>
            <a:r>
              <a:rPr lang="cs-CZ" sz="1800" dirty="0" smtClean="0"/>
              <a:t> province. </a:t>
            </a:r>
            <a:r>
              <a:rPr lang="en-US" sz="1800" dirty="0" smtClean="0"/>
              <a:t>Ontario has two</a:t>
            </a:r>
            <a:r>
              <a:rPr lang="cs-CZ" sz="1800" dirty="0" smtClean="0"/>
              <a:t> </a:t>
            </a:r>
            <a:r>
              <a:rPr lang="cs-CZ" sz="1800" dirty="0" err="1" smtClean="0"/>
              <a:t>sides</a:t>
            </a:r>
            <a:r>
              <a:rPr lang="cs-CZ" sz="1800" dirty="0" smtClean="0"/>
              <a:t>. </a:t>
            </a:r>
            <a:r>
              <a:rPr lang="cs-CZ" sz="1800" dirty="0" err="1" smtClean="0"/>
              <a:t>Southern</a:t>
            </a:r>
            <a:r>
              <a:rPr lang="cs-CZ" sz="1800" dirty="0" smtClean="0"/>
              <a:t> Ontario has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highest</a:t>
            </a:r>
            <a:r>
              <a:rPr lang="cs-CZ" sz="1800" dirty="0" smtClean="0"/>
              <a:t> </a:t>
            </a:r>
            <a:r>
              <a:rPr lang="cs-CZ" sz="1800" dirty="0" err="1" smtClean="0"/>
              <a:t>concentration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en-US" sz="1800" dirty="0" smtClean="0"/>
              <a:t>urban population in the entire</a:t>
            </a:r>
            <a:r>
              <a:rPr lang="cs-CZ" sz="1800" dirty="0" smtClean="0"/>
              <a:t> </a:t>
            </a:r>
            <a:r>
              <a:rPr lang="en-US" sz="1800" dirty="0" smtClean="0"/>
              <a:t>country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biggest</a:t>
            </a:r>
            <a:r>
              <a:rPr lang="cs-CZ" sz="1800" dirty="0" smtClean="0"/>
              <a:t> </a:t>
            </a:r>
            <a:r>
              <a:rPr lang="cs-CZ" sz="1800" dirty="0" err="1" smtClean="0"/>
              <a:t>Canadian</a:t>
            </a:r>
            <a:r>
              <a:rPr lang="cs-CZ" sz="1800" dirty="0" smtClean="0"/>
              <a:t> city, Toronto</a:t>
            </a:r>
            <a:r>
              <a:rPr lang="en-US" sz="1800" dirty="0" smtClean="0"/>
              <a:t>; elsewhere the rest of this</a:t>
            </a:r>
            <a:r>
              <a:rPr lang="cs-CZ" sz="1800" dirty="0" smtClean="0"/>
              <a:t> </a:t>
            </a:r>
            <a:r>
              <a:rPr lang="en-US" sz="1800" dirty="0" smtClean="0"/>
              <a:t>rather large province is mainly</a:t>
            </a:r>
            <a:r>
              <a:rPr lang="cs-CZ" sz="1800" dirty="0" smtClean="0"/>
              <a:t> </a:t>
            </a:r>
            <a:r>
              <a:rPr lang="cs-CZ" sz="1800" dirty="0" err="1" smtClean="0"/>
              <a:t>agricultural</a:t>
            </a:r>
            <a:r>
              <a:rPr lang="cs-CZ" sz="1800" dirty="0" smtClean="0"/>
              <a:t> </a:t>
            </a:r>
            <a:r>
              <a:rPr lang="cs-CZ" sz="1800" dirty="0" err="1" smtClean="0"/>
              <a:t>and</a:t>
            </a:r>
            <a:r>
              <a:rPr lang="cs-CZ" sz="1800" dirty="0" smtClean="0"/>
              <a:t> </a:t>
            </a:r>
            <a:r>
              <a:rPr lang="cs-CZ" sz="1800" dirty="0" err="1" smtClean="0"/>
              <a:t>wilderness</a:t>
            </a:r>
            <a:r>
              <a:rPr lang="cs-CZ" sz="1800" dirty="0" smtClean="0"/>
              <a:t>. </a:t>
            </a:r>
            <a:r>
              <a:rPr lang="en-US" sz="1800" dirty="0" smtClean="0"/>
              <a:t>In the</a:t>
            </a:r>
            <a:r>
              <a:rPr lang="cs-CZ" sz="1800" dirty="0" smtClean="0"/>
              <a:t> </a:t>
            </a:r>
            <a:r>
              <a:rPr lang="en-US" sz="1800" dirty="0" smtClean="0"/>
              <a:t>very south of Ontario, on the</a:t>
            </a:r>
            <a:r>
              <a:rPr lang="cs-CZ" sz="1800" dirty="0" smtClean="0"/>
              <a:t> </a:t>
            </a:r>
            <a:r>
              <a:rPr lang="en-US" sz="1800" dirty="0" smtClean="0"/>
              <a:t>border with New York state, you</a:t>
            </a:r>
            <a:r>
              <a:rPr lang="cs-CZ" sz="1800" dirty="0" smtClean="0"/>
              <a:t> </a:t>
            </a:r>
            <a:r>
              <a:rPr lang="en-US" sz="1800" dirty="0" smtClean="0"/>
              <a:t>can visit one of the wonders of</a:t>
            </a:r>
            <a:r>
              <a:rPr lang="cs-CZ" sz="1800" dirty="0" smtClean="0"/>
              <a:t> </a:t>
            </a:r>
            <a:r>
              <a:rPr lang="en-US" sz="1800" dirty="0" smtClean="0"/>
              <a:t>the world, Niagara Falls</a:t>
            </a:r>
            <a:r>
              <a:rPr lang="cs-CZ" sz="1800" dirty="0" smtClean="0"/>
              <a:t>, </a:t>
            </a:r>
            <a:r>
              <a:rPr lang="cs-CZ" sz="1800" dirty="0" err="1" smtClean="0"/>
              <a:t>which</a:t>
            </a:r>
            <a:r>
              <a:rPr lang="en-US" sz="1800" dirty="0" smtClean="0"/>
              <a:t> is a major producer of</a:t>
            </a:r>
            <a:r>
              <a:rPr lang="cs-CZ" sz="1800" dirty="0" smtClean="0"/>
              <a:t> hydro-</a:t>
            </a:r>
            <a:r>
              <a:rPr lang="cs-CZ" sz="1800" dirty="0" err="1" smtClean="0"/>
              <a:t>electricity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country. </a:t>
            </a:r>
            <a:r>
              <a:rPr lang="cs-CZ" sz="1800" dirty="0" err="1" smtClean="0"/>
              <a:t>Here</a:t>
            </a:r>
            <a:r>
              <a:rPr lang="cs-CZ" sz="1800" dirty="0" smtClean="0"/>
              <a:t>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en-US" sz="1800" dirty="0" smtClean="0"/>
              <a:t>also </a:t>
            </a:r>
            <a:r>
              <a:rPr lang="cs-CZ" sz="1800" dirty="0" err="1" smtClean="0"/>
              <a:t>find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Great </a:t>
            </a:r>
            <a:r>
              <a:rPr lang="cs-CZ" sz="1800" dirty="0" err="1" smtClean="0"/>
              <a:t>Lakes</a:t>
            </a:r>
            <a:r>
              <a:rPr lang="en-US" sz="1800" dirty="0" smtClean="0"/>
              <a:t>,</a:t>
            </a:r>
            <a:r>
              <a:rPr lang="cs-CZ" sz="1800" dirty="0" smtClean="0"/>
              <a:t> </a:t>
            </a:r>
            <a:r>
              <a:rPr lang="cs-CZ" sz="1800" dirty="0" err="1" smtClean="0"/>
              <a:t>which</a:t>
            </a:r>
            <a:r>
              <a:rPr lang="cs-CZ" sz="1800" dirty="0" smtClean="0"/>
              <a:t> </a:t>
            </a:r>
            <a:r>
              <a:rPr lang="cs-CZ" sz="1800" dirty="0" err="1" smtClean="0"/>
              <a:t>Canada</a:t>
            </a:r>
            <a:r>
              <a:rPr lang="cs-CZ" sz="1800" dirty="0" smtClean="0"/>
              <a:t> </a:t>
            </a:r>
            <a:r>
              <a:rPr lang="cs-CZ" sz="1800" dirty="0" err="1" smtClean="0"/>
              <a:t>shares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USA (</a:t>
            </a:r>
            <a:r>
              <a:rPr lang="cs-CZ" sz="1800" dirty="0" err="1" smtClean="0"/>
              <a:t>exept</a:t>
            </a:r>
            <a:r>
              <a:rPr lang="cs-CZ" sz="1800" dirty="0" smtClean="0"/>
              <a:t> </a:t>
            </a:r>
            <a:r>
              <a:rPr lang="cs-CZ" sz="1800" dirty="0" err="1" smtClean="0"/>
              <a:t>Lake</a:t>
            </a:r>
            <a:r>
              <a:rPr lang="cs-CZ" sz="1800" dirty="0" smtClean="0"/>
              <a:t> Michigan). </a:t>
            </a:r>
            <a:endParaRPr lang="cs-CZ" sz="1800" dirty="0"/>
          </a:p>
        </p:txBody>
      </p:sp>
    </p:spTree>
  </p:cSld>
  <p:clrMapOvr>
    <a:masterClrMapping/>
  </p:clrMapOvr>
  <p:transition advTm="2534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prairies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Alberta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three</a:t>
            </a:r>
            <a:r>
              <a:rPr lang="cs-CZ" sz="2000" dirty="0" smtClean="0"/>
              <a:t> </a:t>
            </a:r>
            <a:r>
              <a:rPr lang="cs-CZ" sz="2000" dirty="0" err="1" smtClean="0"/>
              <a:t>prairie</a:t>
            </a:r>
            <a:r>
              <a:rPr lang="cs-CZ" sz="2000" dirty="0" smtClean="0"/>
              <a:t> </a:t>
            </a:r>
            <a:r>
              <a:rPr lang="cs-CZ" sz="2000" dirty="0" err="1" smtClean="0"/>
              <a:t>provinces</a:t>
            </a:r>
            <a:r>
              <a:rPr lang="cs-CZ" sz="2000" dirty="0" smtClean="0"/>
              <a:t> </a:t>
            </a:r>
            <a:r>
              <a:rPr lang="en-US" sz="2000" dirty="0" smtClean="0"/>
              <a:t>lying west of Ontario are</a:t>
            </a:r>
            <a:r>
              <a:rPr lang="cs-CZ" sz="2000" dirty="0" smtClean="0"/>
              <a:t> </a:t>
            </a:r>
            <a:r>
              <a:rPr lang="cs-CZ" sz="2000" dirty="0" err="1" smtClean="0"/>
              <a:t>Manitoba</a:t>
            </a:r>
            <a:r>
              <a:rPr lang="cs-CZ" sz="2000" dirty="0" smtClean="0"/>
              <a:t>, Saskatchewan, </a:t>
            </a:r>
            <a:r>
              <a:rPr lang="cs-CZ" sz="2000" dirty="0" err="1" smtClean="0"/>
              <a:t>and</a:t>
            </a:r>
            <a:r>
              <a:rPr lang="cs-CZ" sz="2000" dirty="0" smtClean="0"/>
              <a:t> Alberta. These </a:t>
            </a:r>
            <a:r>
              <a:rPr lang="cs-CZ" sz="2000" dirty="0" err="1" smtClean="0"/>
              <a:t>provinces</a:t>
            </a:r>
            <a:r>
              <a:rPr lang="cs-CZ" sz="2000" dirty="0" smtClean="0"/>
              <a:t> </a:t>
            </a:r>
            <a:r>
              <a:rPr lang="cs-CZ" sz="2000" dirty="0" err="1" smtClean="0"/>
              <a:t>produce</a:t>
            </a:r>
            <a:r>
              <a:rPr lang="cs-CZ" sz="2000" dirty="0" smtClean="0"/>
              <a:t> </a:t>
            </a:r>
            <a:r>
              <a:rPr lang="en-US" sz="2000" dirty="0" smtClean="0"/>
              <a:t>most of the wheat and other</a:t>
            </a:r>
            <a:r>
              <a:rPr lang="cs-CZ" sz="2000" dirty="0" smtClean="0"/>
              <a:t> </a:t>
            </a:r>
            <a:r>
              <a:rPr lang="en-US" sz="2000" dirty="0" smtClean="0"/>
              <a:t>grains in Canada, thanks to the</a:t>
            </a:r>
            <a:r>
              <a:rPr lang="cs-CZ" sz="2000" dirty="0" smtClean="0"/>
              <a:t> </a:t>
            </a:r>
            <a:r>
              <a:rPr lang="en-US" sz="2000" dirty="0" smtClean="0"/>
              <a:t>flat surface and rich soil there.</a:t>
            </a:r>
            <a:endParaRPr lang="cs-CZ" sz="2000" dirty="0" smtClean="0"/>
          </a:p>
          <a:p>
            <a:pPr>
              <a:buNone/>
            </a:pPr>
            <a:endParaRPr lang="en-US" sz="2000" dirty="0" smtClean="0"/>
          </a:p>
          <a:p>
            <a:r>
              <a:rPr lang="en-US" sz="2000" dirty="0" smtClean="0"/>
              <a:t>Alberta is where the prairies</a:t>
            </a:r>
            <a:r>
              <a:rPr lang="cs-CZ" sz="2000" dirty="0" smtClean="0"/>
              <a:t> </a:t>
            </a:r>
            <a:r>
              <a:rPr lang="en-US" sz="2000" dirty="0" smtClean="0"/>
              <a:t>end and the Rocky Mountains</a:t>
            </a:r>
            <a:r>
              <a:rPr lang="cs-CZ" sz="2000" dirty="0" smtClean="0"/>
              <a:t> </a:t>
            </a:r>
            <a:r>
              <a:rPr lang="en-US" sz="2000" dirty="0" smtClean="0"/>
              <a:t>begin. Alberta, as well as having</a:t>
            </a:r>
            <a:r>
              <a:rPr lang="cs-CZ" sz="2000" dirty="0" smtClean="0"/>
              <a:t> </a:t>
            </a:r>
            <a:r>
              <a:rPr lang="cs-CZ" sz="2000" dirty="0" err="1" smtClean="0"/>
              <a:t>favourable</a:t>
            </a:r>
            <a:r>
              <a:rPr lang="cs-CZ" sz="2000" dirty="0" smtClean="0"/>
              <a:t> </a:t>
            </a:r>
            <a:r>
              <a:rPr lang="cs-CZ" sz="2000" dirty="0" err="1" smtClean="0"/>
              <a:t>farming</a:t>
            </a:r>
            <a:r>
              <a:rPr lang="cs-CZ" sz="2000" dirty="0" smtClean="0"/>
              <a:t> </a:t>
            </a:r>
            <a:r>
              <a:rPr lang="cs-CZ" sz="2000" dirty="0" err="1" smtClean="0"/>
              <a:t>conditions</a:t>
            </a:r>
            <a:r>
              <a:rPr lang="cs-CZ" sz="2000" dirty="0" smtClean="0"/>
              <a:t>,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en-US" sz="2000" dirty="0" smtClean="0"/>
              <a:t>also rich in oil deposits (which</a:t>
            </a:r>
            <a:r>
              <a:rPr lang="cs-CZ" sz="2000" dirty="0" smtClean="0"/>
              <a:t> </a:t>
            </a:r>
            <a:r>
              <a:rPr lang="en-US" sz="2000" dirty="0" smtClean="0"/>
              <a:t>is why Edmonton’s NHL team</a:t>
            </a:r>
            <a:r>
              <a:rPr lang="cs-CZ" sz="2000" dirty="0" smtClean="0"/>
              <a:t> </a:t>
            </a:r>
            <a:r>
              <a:rPr lang="en-US" sz="2000" dirty="0" smtClean="0"/>
              <a:t>is called the “Oilers”). Calgary,</a:t>
            </a:r>
            <a:r>
              <a:rPr lang="cs-CZ" sz="2000" dirty="0" smtClean="0"/>
              <a:t> </a:t>
            </a:r>
            <a:r>
              <a:rPr lang="en-US" sz="2000" dirty="0" smtClean="0"/>
              <a:t>Alberta, was home to the 1988</a:t>
            </a:r>
            <a:r>
              <a:rPr lang="cs-CZ" sz="2000" dirty="0" smtClean="0"/>
              <a:t> </a:t>
            </a:r>
            <a:r>
              <a:rPr lang="en-US" sz="2000" dirty="0" smtClean="0"/>
              <a:t>Winter Olympic games, and is just</a:t>
            </a:r>
            <a:r>
              <a:rPr lang="cs-CZ" sz="2000" dirty="0" smtClean="0"/>
              <a:t> </a:t>
            </a:r>
            <a:r>
              <a:rPr lang="en-US" sz="2000" dirty="0" smtClean="0"/>
              <a:t>a few hours away from beautiful</a:t>
            </a:r>
            <a:r>
              <a:rPr lang="cs-CZ" sz="2000" dirty="0" smtClean="0"/>
              <a:t> </a:t>
            </a:r>
            <a:r>
              <a:rPr lang="fr-FR" sz="2000" dirty="0" smtClean="0"/>
              <a:t>Banff, a popular tourist destination</a:t>
            </a:r>
            <a:r>
              <a:rPr lang="cs-CZ" sz="2000" dirty="0" smtClean="0"/>
              <a:t> </a:t>
            </a:r>
            <a:r>
              <a:rPr lang="en-US" sz="2000" dirty="0" smtClean="0"/>
              <a:t>in the Rocky Mountains. Alberta</a:t>
            </a:r>
            <a:r>
              <a:rPr lang="cs-CZ" sz="2000" dirty="0" smtClean="0"/>
              <a:t> </a:t>
            </a:r>
            <a:r>
              <a:rPr lang="en-US" sz="2000" dirty="0" smtClean="0"/>
              <a:t>is also well‑known in the</a:t>
            </a:r>
            <a:r>
              <a:rPr lang="cs-CZ" sz="2000" dirty="0" smtClean="0"/>
              <a:t> </a:t>
            </a:r>
            <a:r>
              <a:rPr lang="en-US" sz="2000" dirty="0" smtClean="0"/>
              <a:t>paleontology world for its deposits</a:t>
            </a:r>
            <a:r>
              <a:rPr lang="cs-CZ" sz="2000" dirty="0" smtClean="0"/>
              <a:t> </a:t>
            </a:r>
            <a:r>
              <a:rPr lang="en-US" sz="2000" dirty="0" smtClean="0"/>
              <a:t>of dinosaur fossils.</a:t>
            </a:r>
          </a:p>
        </p:txBody>
      </p:sp>
    </p:spTree>
  </p:cSld>
  <p:clrMapOvr>
    <a:masterClrMapping/>
  </p:clrMapOvr>
  <p:transition advTm="20047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British</a:t>
            </a:r>
            <a:r>
              <a:rPr lang="cs-CZ" dirty="0" smtClean="0"/>
              <a:t> Columbia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000" dirty="0" err="1" smtClean="0"/>
              <a:t>British</a:t>
            </a:r>
            <a:r>
              <a:rPr lang="cs-CZ" sz="2000" dirty="0" smtClean="0"/>
              <a:t> Columbia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westernmost</a:t>
            </a:r>
            <a:r>
              <a:rPr lang="cs-CZ" sz="2000" dirty="0" smtClean="0"/>
              <a:t> province in </a:t>
            </a:r>
            <a:r>
              <a:rPr lang="cs-CZ" sz="2000" dirty="0" err="1" smtClean="0"/>
              <a:t>Canada</a:t>
            </a:r>
            <a:r>
              <a:rPr lang="cs-CZ" sz="2000" dirty="0" smtClean="0"/>
              <a:t>, </a:t>
            </a:r>
            <a:r>
              <a:rPr lang="en-US" sz="2000" dirty="0" smtClean="0"/>
              <a:t>sitting on the Pacific coast. It</a:t>
            </a:r>
            <a:r>
              <a:rPr lang="cs-CZ" sz="2000" dirty="0" smtClean="0"/>
              <a:t> </a:t>
            </a:r>
            <a:r>
              <a:rPr lang="en-US" sz="2000" dirty="0" smtClean="0"/>
              <a:t>is physically divided from the</a:t>
            </a:r>
            <a:r>
              <a:rPr lang="cs-CZ" sz="2000" dirty="0" smtClean="0"/>
              <a:t> </a:t>
            </a:r>
            <a:r>
              <a:rPr lang="en-US" sz="2000" dirty="0" smtClean="0"/>
              <a:t>rest of Canada by the great</a:t>
            </a:r>
            <a:r>
              <a:rPr lang="cs-CZ" sz="2000" dirty="0" smtClean="0"/>
              <a:t> Rocky </a:t>
            </a:r>
            <a:r>
              <a:rPr lang="cs-CZ" sz="2000" dirty="0" err="1" smtClean="0"/>
              <a:t>Mountains</a:t>
            </a:r>
            <a:r>
              <a:rPr lang="cs-CZ" sz="2000" dirty="0" smtClean="0"/>
              <a:t>. </a:t>
            </a:r>
            <a:r>
              <a:rPr lang="en-US" sz="2000" dirty="0" smtClean="0"/>
              <a:t>Its largest city, Vancouver,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en-US" sz="2000" dirty="0" smtClean="0"/>
              <a:t> home to the 2010 Winter</a:t>
            </a:r>
            <a:r>
              <a:rPr lang="cs-CZ" sz="2000" dirty="0" smtClean="0"/>
              <a:t> </a:t>
            </a:r>
            <a:r>
              <a:rPr lang="cs-CZ" sz="2000" dirty="0" err="1" smtClean="0"/>
              <a:t>Olympic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three</a:t>
            </a:r>
            <a:r>
              <a:rPr lang="cs-CZ" sz="2000" dirty="0" smtClean="0"/>
              <a:t> </a:t>
            </a:r>
            <a:r>
              <a:rPr lang="cs-CZ" sz="2000" dirty="0" err="1" smtClean="0"/>
              <a:t>territories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en-US" sz="2000" dirty="0" smtClean="0"/>
              <a:t>occupy the north of Canada</a:t>
            </a:r>
            <a:r>
              <a:rPr lang="cs-CZ" sz="2000" dirty="0" smtClean="0"/>
              <a:t> </a:t>
            </a:r>
            <a:r>
              <a:rPr lang="en-US" sz="2000" dirty="0" smtClean="0"/>
              <a:t>are the least inhabited areas.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Yukon</a:t>
            </a:r>
            <a:r>
              <a:rPr lang="cs-CZ" sz="2000" dirty="0" smtClean="0"/>
              <a:t> </a:t>
            </a:r>
            <a:r>
              <a:rPr lang="cs-CZ" sz="2000" dirty="0" err="1" smtClean="0"/>
              <a:t>Territory</a:t>
            </a:r>
            <a:r>
              <a:rPr lang="cs-CZ" sz="2000" dirty="0" smtClean="0"/>
              <a:t>, </a:t>
            </a:r>
            <a:r>
              <a:rPr lang="cs-CZ" sz="2000" dirty="0" err="1" smtClean="0"/>
              <a:t>Northwest</a:t>
            </a:r>
            <a:r>
              <a:rPr lang="cs-CZ" sz="2000" dirty="0" smtClean="0"/>
              <a:t> </a:t>
            </a:r>
            <a:r>
              <a:rPr lang="cs-CZ" sz="2000" dirty="0" err="1" smtClean="0"/>
              <a:t>Territories</a:t>
            </a:r>
            <a:r>
              <a:rPr lang="cs-CZ" sz="2000" dirty="0" smtClean="0"/>
              <a:t>,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Nunavut</a:t>
            </a:r>
            <a:r>
              <a:rPr lang="cs-CZ" sz="2000" dirty="0" smtClean="0"/>
              <a:t>, </a:t>
            </a:r>
            <a:r>
              <a:rPr lang="cs-CZ" sz="2000" dirty="0" err="1" smtClean="0"/>
              <a:t>consist</a:t>
            </a:r>
            <a:r>
              <a:rPr lang="cs-CZ" sz="2000" dirty="0" smtClean="0"/>
              <a:t> </a:t>
            </a:r>
            <a:r>
              <a:rPr lang="en-US" sz="2000" dirty="0" smtClean="0"/>
              <a:t>mainly of ice and tundra.</a:t>
            </a:r>
            <a:r>
              <a:rPr lang="cs-CZ" sz="2000" dirty="0" smtClean="0"/>
              <a:t> </a:t>
            </a:r>
            <a:r>
              <a:rPr lang="en-US" sz="2000" dirty="0" smtClean="0"/>
              <a:t>The permafrost on the ground</a:t>
            </a:r>
            <a:r>
              <a:rPr lang="cs-CZ" sz="2000" dirty="0" smtClean="0"/>
              <a:t> </a:t>
            </a:r>
            <a:r>
              <a:rPr lang="cs-CZ" sz="2000" dirty="0" err="1" smtClean="0"/>
              <a:t>makes</a:t>
            </a:r>
            <a:r>
              <a:rPr lang="cs-CZ" sz="2000" dirty="0" smtClean="0"/>
              <a:t> </a:t>
            </a:r>
            <a:r>
              <a:rPr lang="cs-CZ" sz="2000" dirty="0" err="1" smtClean="0"/>
              <a:t>agriculture</a:t>
            </a:r>
            <a:r>
              <a:rPr lang="cs-CZ" sz="2000" dirty="0" smtClean="0"/>
              <a:t>, </a:t>
            </a:r>
            <a:r>
              <a:rPr lang="cs-CZ" sz="2000" dirty="0" err="1" smtClean="0"/>
              <a:t>building</a:t>
            </a:r>
            <a:r>
              <a:rPr lang="cs-CZ" sz="2000" dirty="0" smtClean="0"/>
              <a:t>,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development</a:t>
            </a:r>
            <a:r>
              <a:rPr lang="cs-CZ" sz="2000" dirty="0" smtClean="0"/>
              <a:t> </a:t>
            </a:r>
            <a:r>
              <a:rPr lang="cs-CZ" sz="2000" dirty="0" err="1" smtClean="0"/>
              <a:t>nearly</a:t>
            </a:r>
            <a:r>
              <a:rPr lang="cs-CZ" sz="2000" dirty="0" smtClean="0"/>
              <a:t> </a:t>
            </a:r>
            <a:r>
              <a:rPr lang="en-US" sz="2000" dirty="0" smtClean="0"/>
              <a:t>impossible. Yet it is an ideal</a:t>
            </a:r>
            <a:r>
              <a:rPr lang="cs-CZ" sz="2000" dirty="0" smtClean="0"/>
              <a:t> </a:t>
            </a:r>
            <a:r>
              <a:rPr lang="cs-CZ" sz="2000" dirty="0" err="1" smtClean="0"/>
              <a:t>environment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whales</a:t>
            </a:r>
            <a:r>
              <a:rPr lang="cs-CZ" sz="2000" dirty="0" smtClean="0"/>
              <a:t>, </a:t>
            </a:r>
            <a:r>
              <a:rPr lang="cs-CZ" sz="2000" dirty="0" err="1" smtClean="0"/>
              <a:t>wolves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dogsledding</a:t>
            </a:r>
            <a:r>
              <a:rPr lang="cs-CZ" sz="2000" dirty="0" smtClean="0"/>
              <a:t> </a:t>
            </a:r>
            <a:r>
              <a:rPr lang="cs-CZ" sz="2000" dirty="0" err="1" smtClean="0"/>
              <a:t>races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en-US" sz="2000" dirty="0" smtClean="0"/>
              <a:t>largest city in all of the territories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Whitehorse</a:t>
            </a:r>
            <a:r>
              <a:rPr lang="cs-CZ" sz="2000" dirty="0" smtClean="0"/>
              <a:t>, </a:t>
            </a:r>
            <a:r>
              <a:rPr lang="cs-CZ" sz="2000" dirty="0" err="1" smtClean="0"/>
              <a:t>Yukon</a:t>
            </a:r>
            <a:r>
              <a:rPr lang="cs-CZ" sz="2000" dirty="0" smtClean="0"/>
              <a:t>,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en-US" sz="2000" dirty="0" smtClean="0"/>
              <a:t>a population of 21,000 people.</a:t>
            </a:r>
            <a:endParaRPr lang="cs-CZ" sz="2000" dirty="0"/>
          </a:p>
        </p:txBody>
      </p:sp>
    </p:spTree>
  </p:cSld>
  <p:clrMapOvr>
    <a:masterClrMapping/>
  </p:clrMapOvr>
  <p:transition advTm="20094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national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are </a:t>
            </a:r>
            <a:r>
              <a:rPr lang="cs-CZ" sz="2000" dirty="0" err="1" smtClean="0"/>
              <a:t>ice</a:t>
            </a:r>
            <a:r>
              <a:rPr lang="cs-CZ" sz="2000" dirty="0" smtClean="0"/>
              <a:t>-</a:t>
            </a:r>
            <a:r>
              <a:rPr lang="cs-CZ" sz="2000" dirty="0" err="1" smtClean="0"/>
              <a:t>hockey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lacrosse</a:t>
            </a:r>
            <a:r>
              <a:rPr lang="cs-CZ" sz="2000" dirty="0" smtClean="0"/>
              <a:t>,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original</a:t>
            </a:r>
            <a:r>
              <a:rPr lang="cs-CZ" sz="2000" dirty="0" smtClean="0"/>
              <a:t> </a:t>
            </a:r>
            <a:r>
              <a:rPr lang="cs-CZ" sz="2000" dirty="0" err="1" smtClean="0"/>
              <a:t>Native</a:t>
            </a:r>
            <a:r>
              <a:rPr lang="cs-CZ" sz="2000" dirty="0" smtClean="0"/>
              <a:t> </a:t>
            </a:r>
            <a:r>
              <a:rPr lang="cs-CZ" sz="2000" dirty="0" err="1" smtClean="0"/>
              <a:t>American</a:t>
            </a:r>
            <a:r>
              <a:rPr lang="cs-CZ" sz="2000" dirty="0" smtClean="0"/>
              <a:t> game.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favourite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</a:t>
            </a:r>
            <a:r>
              <a:rPr lang="cs-CZ" sz="2000" dirty="0" err="1" smtClean="0"/>
              <a:t>include</a:t>
            </a:r>
            <a:r>
              <a:rPr lang="cs-CZ" sz="2000" dirty="0" smtClean="0"/>
              <a:t> </a:t>
            </a:r>
            <a:r>
              <a:rPr lang="cs-CZ" sz="2000" dirty="0" err="1" smtClean="0"/>
              <a:t>swimming</a:t>
            </a:r>
            <a:r>
              <a:rPr lang="cs-CZ" sz="2000" dirty="0" smtClean="0"/>
              <a:t>, </a:t>
            </a:r>
            <a:r>
              <a:rPr lang="cs-CZ" sz="2000" dirty="0" err="1" smtClean="0"/>
              <a:t>skiing</a:t>
            </a:r>
            <a:r>
              <a:rPr lang="cs-CZ" sz="2000" dirty="0" smtClean="0"/>
              <a:t> (</a:t>
            </a:r>
            <a:r>
              <a:rPr lang="cs-CZ" sz="2000" dirty="0" err="1" smtClean="0"/>
              <a:t>both</a:t>
            </a:r>
            <a:r>
              <a:rPr lang="cs-CZ" sz="2000" dirty="0" smtClean="0"/>
              <a:t> </a:t>
            </a:r>
            <a:r>
              <a:rPr lang="cs-CZ" sz="2000" dirty="0" err="1" smtClean="0"/>
              <a:t>cross</a:t>
            </a:r>
            <a:r>
              <a:rPr lang="cs-CZ" sz="2000" dirty="0" smtClean="0"/>
              <a:t>-country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downhill</a:t>
            </a:r>
            <a:r>
              <a:rPr lang="cs-CZ" sz="2000" dirty="0" smtClean="0"/>
              <a:t>), </a:t>
            </a:r>
            <a:r>
              <a:rPr lang="cs-CZ" sz="2000" dirty="0" err="1" smtClean="0"/>
              <a:t>figure</a:t>
            </a:r>
            <a:r>
              <a:rPr lang="cs-CZ" sz="2000" dirty="0" smtClean="0"/>
              <a:t> </a:t>
            </a:r>
            <a:r>
              <a:rPr lang="cs-CZ" sz="2000" dirty="0" err="1" smtClean="0"/>
              <a:t>skating</a:t>
            </a:r>
            <a:r>
              <a:rPr lang="cs-CZ" sz="2000" dirty="0" smtClean="0"/>
              <a:t>, baseball, </a:t>
            </a:r>
            <a:r>
              <a:rPr lang="cs-CZ" sz="2000" dirty="0" err="1" smtClean="0"/>
              <a:t>tennis</a:t>
            </a:r>
            <a:r>
              <a:rPr lang="cs-CZ" sz="2000" dirty="0" smtClean="0"/>
              <a:t>, basketball, golf </a:t>
            </a:r>
            <a:r>
              <a:rPr lang="cs-CZ" sz="2000" dirty="0" err="1" smtClean="0"/>
              <a:t>and</a:t>
            </a:r>
            <a:r>
              <a:rPr lang="cs-CZ" sz="2000" dirty="0" smtClean="0"/>
              <a:t> curling. 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r>
              <a:rPr lang="cs-CZ" sz="2000" dirty="0" smtClean="0"/>
              <a:t> </a:t>
            </a:r>
            <a:r>
              <a:rPr lang="cs-CZ" sz="2000" dirty="0" err="1" smtClean="0"/>
              <a:t>official</a:t>
            </a:r>
            <a:r>
              <a:rPr lang="cs-CZ" sz="2000" dirty="0" smtClean="0"/>
              <a:t> </a:t>
            </a:r>
            <a:r>
              <a:rPr lang="cs-CZ" sz="2000" dirty="0" err="1" smtClean="0"/>
              <a:t>ice</a:t>
            </a:r>
            <a:r>
              <a:rPr lang="cs-CZ" sz="2000" dirty="0" smtClean="0"/>
              <a:t>-</a:t>
            </a:r>
            <a:r>
              <a:rPr lang="cs-CZ" sz="2000" dirty="0" err="1" smtClean="0"/>
              <a:t>hockey</a:t>
            </a:r>
            <a:r>
              <a:rPr lang="cs-CZ" sz="2000" dirty="0" smtClean="0"/>
              <a:t> </a:t>
            </a:r>
            <a:r>
              <a:rPr lang="cs-CZ" sz="2000" dirty="0" err="1" smtClean="0"/>
              <a:t>match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played</a:t>
            </a:r>
            <a:r>
              <a:rPr lang="cs-CZ" sz="2000" dirty="0" smtClean="0"/>
              <a:t> in Montreal in 1879 by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students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McGill</a:t>
            </a:r>
            <a:r>
              <a:rPr lang="cs-CZ" sz="2000" dirty="0" smtClean="0"/>
              <a:t> University. In 1892 Lord </a:t>
            </a:r>
            <a:r>
              <a:rPr lang="cs-CZ" sz="2000" dirty="0" err="1" smtClean="0"/>
              <a:t>Stanley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then</a:t>
            </a:r>
            <a:r>
              <a:rPr lang="cs-CZ" sz="2000" dirty="0" smtClean="0"/>
              <a:t> </a:t>
            </a:r>
            <a:r>
              <a:rPr lang="cs-CZ" sz="2000" dirty="0" err="1" smtClean="0"/>
              <a:t>Governor</a:t>
            </a:r>
            <a:r>
              <a:rPr lang="cs-CZ" sz="2000" dirty="0" smtClean="0"/>
              <a:t> </a:t>
            </a:r>
            <a:r>
              <a:rPr lang="cs-CZ" sz="2000" dirty="0" err="1" smtClean="0"/>
              <a:t>General</a:t>
            </a:r>
            <a:r>
              <a:rPr lang="cs-CZ" sz="2000" dirty="0" smtClean="0"/>
              <a:t>, </a:t>
            </a:r>
            <a:r>
              <a:rPr lang="cs-CZ" sz="2000" dirty="0" err="1" smtClean="0"/>
              <a:t>gave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cup</a:t>
            </a:r>
            <a:r>
              <a:rPr lang="en-US" sz="2000" dirty="0" smtClean="0"/>
              <a:t>,</a:t>
            </a:r>
            <a:r>
              <a:rPr lang="cs-CZ" sz="2000" dirty="0" smtClean="0"/>
              <a:t> </a:t>
            </a:r>
            <a:r>
              <a:rPr lang="cs-CZ" sz="2000" dirty="0" err="1" smtClean="0"/>
              <a:t>beginning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  <a:r>
              <a:rPr lang="cs-CZ" sz="2000" dirty="0" err="1" smtClean="0"/>
              <a:t>tradition</a:t>
            </a:r>
            <a:r>
              <a:rPr lang="cs-CZ" sz="2000" dirty="0" smtClean="0"/>
              <a:t>. In Toronto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Hockey</a:t>
            </a:r>
            <a:r>
              <a:rPr lang="cs-CZ" sz="2000" dirty="0" smtClean="0"/>
              <a:t> </a:t>
            </a:r>
            <a:r>
              <a:rPr lang="cs-CZ" sz="2000" dirty="0" err="1" smtClean="0"/>
              <a:t>Hall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Fame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biggest</a:t>
            </a:r>
            <a:r>
              <a:rPr lang="cs-CZ" sz="2000" dirty="0" smtClean="0"/>
              <a:t> museum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hockey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.</a:t>
            </a:r>
          </a:p>
        </p:txBody>
      </p:sp>
    </p:spTree>
  </p:cSld>
  <p:clrMapOvr>
    <a:masterClrMapping/>
  </p:clrMapOvr>
  <p:transition advTm="17672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Canada's national holiday is</a:t>
            </a:r>
            <a:r>
              <a:rPr lang="cs-CZ" sz="2000" dirty="0" smtClean="0"/>
              <a:t> </a:t>
            </a:r>
            <a:r>
              <a:rPr lang="en-US" sz="2000" dirty="0" smtClean="0"/>
              <a:t>July</a:t>
            </a:r>
            <a:r>
              <a:rPr lang="cs-CZ" sz="2000" dirty="0" smtClean="0"/>
              <a:t> 1st,</a:t>
            </a:r>
            <a:r>
              <a:rPr lang="en-US" sz="2000" dirty="0" smtClean="0"/>
              <a:t> known as Canada Day. It marks the</a:t>
            </a:r>
            <a:r>
              <a:rPr lang="cs-CZ" sz="2000" dirty="0" smtClean="0"/>
              <a:t> </a:t>
            </a:r>
            <a:r>
              <a:rPr lang="en-US" sz="2000" dirty="0" smtClean="0"/>
              <a:t>founding of the Dominion of Canada in</a:t>
            </a:r>
            <a:r>
              <a:rPr lang="cs-CZ" sz="2000" dirty="0" smtClean="0"/>
              <a:t> </a:t>
            </a:r>
            <a:r>
              <a:rPr lang="en-US" sz="2000" dirty="0" smtClean="0"/>
              <a:t>1867 and is celebrated with fireworks</a:t>
            </a:r>
            <a:r>
              <a:rPr lang="cs-CZ" sz="2000" dirty="0" smtClean="0"/>
              <a:t>, </a:t>
            </a:r>
            <a:r>
              <a:rPr lang="cs-CZ" sz="2000" dirty="0" err="1" smtClean="0"/>
              <a:t>barbecues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parades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Victoria </a:t>
            </a:r>
            <a:r>
              <a:rPr lang="cs-CZ" sz="2000" dirty="0" err="1" smtClean="0"/>
              <a:t>Day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celebration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Queen</a:t>
            </a:r>
            <a:r>
              <a:rPr lang="cs-CZ" sz="2000" dirty="0" smtClean="0"/>
              <a:t> Victoria’s </a:t>
            </a:r>
            <a:r>
              <a:rPr lang="cs-CZ" sz="2000" dirty="0" err="1" smtClean="0"/>
              <a:t>birthday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takes</a:t>
            </a:r>
            <a:r>
              <a:rPr lang="cs-CZ" sz="2000" dirty="0" smtClean="0"/>
              <a:t> </a:t>
            </a:r>
            <a:r>
              <a:rPr lang="cs-CZ" sz="2000" dirty="0" err="1" smtClean="0"/>
              <a:t>place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Monday</a:t>
            </a:r>
            <a:r>
              <a:rPr lang="cs-CZ" sz="2000" dirty="0" smtClean="0"/>
              <a:t> </a:t>
            </a:r>
            <a:r>
              <a:rPr lang="cs-CZ" sz="2000" dirty="0" err="1" smtClean="0"/>
              <a:t>before</a:t>
            </a:r>
            <a:r>
              <a:rPr lang="cs-CZ" sz="2000" dirty="0" smtClean="0"/>
              <a:t> May 24th. </a:t>
            </a:r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ransition advTm="10235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Modern</a:t>
            </a:r>
            <a:r>
              <a:rPr lang="cs-CZ" dirty="0" smtClean="0"/>
              <a:t> </a:t>
            </a:r>
            <a:r>
              <a:rPr lang="cs-CZ" dirty="0" err="1" smtClean="0"/>
              <a:t>Culture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Popular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singers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musicians</a:t>
            </a:r>
            <a:r>
              <a:rPr lang="cs-CZ" sz="2000" dirty="0" smtClean="0"/>
              <a:t> are Leonard </a:t>
            </a:r>
            <a:r>
              <a:rPr lang="cs-CZ" sz="2000" dirty="0" err="1" smtClean="0"/>
              <a:t>Cohen</a:t>
            </a:r>
            <a:r>
              <a:rPr lang="cs-CZ" sz="2000" dirty="0" smtClean="0"/>
              <a:t>, </a:t>
            </a:r>
            <a:r>
              <a:rPr lang="cs-CZ" sz="2000" dirty="0" err="1" smtClean="0"/>
              <a:t>Neil</a:t>
            </a:r>
            <a:r>
              <a:rPr lang="cs-CZ" sz="2000" dirty="0" smtClean="0"/>
              <a:t> </a:t>
            </a:r>
            <a:r>
              <a:rPr lang="cs-CZ" sz="2000" dirty="0" err="1" smtClean="0"/>
              <a:t>Young</a:t>
            </a:r>
            <a:r>
              <a:rPr lang="cs-CZ" sz="2000" dirty="0" smtClean="0"/>
              <a:t>, </a:t>
            </a:r>
            <a:r>
              <a:rPr lang="cs-CZ" sz="2000" dirty="0" err="1" smtClean="0"/>
              <a:t>Brian</a:t>
            </a:r>
            <a:r>
              <a:rPr lang="cs-CZ" sz="2000" dirty="0" smtClean="0"/>
              <a:t> </a:t>
            </a:r>
            <a:r>
              <a:rPr lang="cs-CZ" sz="2000" dirty="0" err="1" smtClean="0"/>
              <a:t>Adams</a:t>
            </a:r>
            <a:r>
              <a:rPr lang="cs-CZ" sz="2000" dirty="0" smtClean="0"/>
              <a:t>, </a:t>
            </a:r>
            <a:r>
              <a:rPr lang="cs-CZ" sz="2000" dirty="0" err="1" smtClean="0"/>
              <a:t>Joni</a:t>
            </a:r>
            <a:r>
              <a:rPr lang="cs-CZ" sz="2000" dirty="0" smtClean="0"/>
              <a:t> </a:t>
            </a:r>
            <a:r>
              <a:rPr lang="cs-CZ" sz="2000" dirty="0" err="1" smtClean="0"/>
              <a:t>Mitchell</a:t>
            </a:r>
            <a:r>
              <a:rPr lang="cs-CZ" sz="2000" dirty="0" smtClean="0"/>
              <a:t>, </a:t>
            </a:r>
            <a:r>
              <a:rPr lang="cs-CZ" sz="2000" dirty="0" err="1" smtClean="0"/>
              <a:t>Celine</a:t>
            </a:r>
            <a:r>
              <a:rPr lang="cs-CZ" sz="2000" dirty="0" smtClean="0"/>
              <a:t> </a:t>
            </a:r>
            <a:r>
              <a:rPr lang="cs-CZ" sz="2000" dirty="0" err="1" smtClean="0"/>
              <a:t>Dion</a:t>
            </a:r>
            <a:r>
              <a:rPr lang="cs-CZ" sz="2000" dirty="0" smtClean="0"/>
              <a:t>, </a:t>
            </a:r>
            <a:r>
              <a:rPr lang="cs-CZ" sz="2000" dirty="0" err="1" smtClean="0"/>
              <a:t>Avril</a:t>
            </a:r>
            <a:r>
              <a:rPr lang="cs-CZ" sz="2000" dirty="0" smtClean="0"/>
              <a:t> </a:t>
            </a:r>
            <a:r>
              <a:rPr lang="cs-CZ" sz="2000" dirty="0" err="1" smtClean="0"/>
              <a:t>Lavigne</a:t>
            </a:r>
            <a:r>
              <a:rPr lang="cs-CZ" sz="2000" dirty="0" smtClean="0"/>
              <a:t>, </a:t>
            </a:r>
            <a:r>
              <a:rPr lang="cs-CZ" sz="2000" dirty="0" err="1" smtClean="0"/>
              <a:t>Alanis</a:t>
            </a:r>
            <a:r>
              <a:rPr lang="cs-CZ" sz="2000" dirty="0" smtClean="0"/>
              <a:t> </a:t>
            </a:r>
            <a:r>
              <a:rPr lang="cs-CZ" sz="2000" dirty="0" err="1" smtClean="0"/>
              <a:t>Morissette</a:t>
            </a:r>
            <a:r>
              <a:rPr lang="cs-CZ" sz="2000" dirty="0" smtClean="0"/>
              <a:t>  </a:t>
            </a:r>
            <a:r>
              <a:rPr lang="cs-CZ" sz="2000" dirty="0" err="1" smtClean="0"/>
              <a:t>and</a:t>
            </a:r>
            <a:r>
              <a:rPr lang="cs-CZ" sz="2000" dirty="0" smtClean="0"/>
              <a:t> Justin </a:t>
            </a:r>
            <a:r>
              <a:rPr lang="cs-CZ" sz="2000" dirty="0" err="1" smtClean="0"/>
              <a:t>Bieber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actors</a:t>
            </a:r>
            <a:r>
              <a:rPr lang="cs-CZ" sz="2000" dirty="0" smtClean="0"/>
              <a:t> are Jim </a:t>
            </a:r>
            <a:r>
              <a:rPr lang="cs-CZ" sz="2000" dirty="0" err="1" smtClean="0"/>
              <a:t>Carrey</a:t>
            </a:r>
            <a:r>
              <a:rPr lang="cs-CZ" sz="2000" dirty="0" smtClean="0"/>
              <a:t>, Michael J. Fox,  </a:t>
            </a:r>
            <a:r>
              <a:rPr lang="cs-CZ" sz="2000" dirty="0" err="1" smtClean="0"/>
              <a:t>Ryan</a:t>
            </a:r>
            <a:r>
              <a:rPr lang="cs-CZ" sz="2000" dirty="0" smtClean="0"/>
              <a:t> </a:t>
            </a:r>
            <a:r>
              <a:rPr lang="cs-CZ" sz="2000" dirty="0" err="1" smtClean="0"/>
              <a:t>Gosling</a:t>
            </a:r>
            <a:r>
              <a:rPr lang="cs-CZ" sz="2000" dirty="0" smtClean="0"/>
              <a:t>, </a:t>
            </a:r>
            <a:r>
              <a:rPr lang="cs-CZ" sz="2000" dirty="0" err="1" smtClean="0"/>
              <a:t>Leslie</a:t>
            </a:r>
            <a:r>
              <a:rPr lang="cs-CZ" sz="2000" dirty="0" smtClean="0"/>
              <a:t> </a:t>
            </a:r>
            <a:r>
              <a:rPr lang="cs-CZ" sz="2000" dirty="0" err="1" smtClean="0"/>
              <a:t>Nielsen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Donald </a:t>
            </a:r>
            <a:r>
              <a:rPr lang="cs-CZ" sz="2000" dirty="0" err="1" smtClean="0"/>
              <a:t>Sutherland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most </a:t>
            </a:r>
            <a:r>
              <a:rPr lang="cs-CZ" sz="2000" dirty="0" err="1" smtClean="0"/>
              <a:t>translated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</a:t>
            </a:r>
            <a:r>
              <a:rPr lang="cs-CZ" sz="2000" dirty="0" err="1" smtClean="0"/>
              <a:t>author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Czech</a:t>
            </a:r>
            <a:r>
              <a:rPr lang="cs-CZ" sz="2000" dirty="0" smtClean="0"/>
              <a:t> </a:t>
            </a:r>
            <a:r>
              <a:rPr lang="en-US" sz="2000" dirty="0" err="1" smtClean="0"/>
              <a:t>R</a:t>
            </a:r>
            <a:r>
              <a:rPr lang="cs-CZ" sz="2000" dirty="0" err="1" smtClean="0"/>
              <a:t>epublic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Margaret </a:t>
            </a:r>
            <a:r>
              <a:rPr lang="cs-CZ" sz="2000" dirty="0" err="1" smtClean="0"/>
              <a:t>Atwood</a:t>
            </a:r>
            <a:r>
              <a:rPr lang="cs-CZ" sz="2000" dirty="0" smtClean="0"/>
              <a:t> </a:t>
            </a:r>
            <a:r>
              <a:rPr lang="cs-CZ" sz="2000" i="1" dirty="0" smtClean="0"/>
              <a:t>(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Blind </a:t>
            </a:r>
            <a:r>
              <a:rPr lang="cs-CZ" sz="2000" i="1" dirty="0" err="1" smtClean="0"/>
              <a:t>Assassin</a:t>
            </a:r>
            <a:r>
              <a:rPr lang="cs-CZ" sz="2000" dirty="0" smtClean="0"/>
              <a:t>)</a:t>
            </a:r>
            <a:r>
              <a:rPr lang="cs-CZ" sz="2000" i="1" dirty="0" smtClean="0"/>
              <a:t>;</a:t>
            </a:r>
            <a:r>
              <a:rPr lang="en-US" sz="2000" i="1" dirty="0" smtClean="0"/>
              <a:t> </a:t>
            </a:r>
            <a:r>
              <a:rPr lang="cs-CZ" sz="2000" dirty="0" smtClean="0"/>
              <a:t>Michael </a:t>
            </a:r>
            <a:r>
              <a:rPr lang="cs-CZ" sz="2000" dirty="0" err="1" smtClean="0"/>
              <a:t>Ondaatje</a:t>
            </a:r>
            <a:r>
              <a:rPr lang="cs-CZ" sz="2000" dirty="0" smtClean="0"/>
              <a:t> (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English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Patient</a:t>
            </a:r>
            <a:r>
              <a:rPr lang="cs-CZ" sz="2000" dirty="0" smtClean="0"/>
              <a:t> )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critic</a:t>
            </a:r>
            <a:r>
              <a:rPr lang="cs-CZ" sz="2000" dirty="0" smtClean="0"/>
              <a:t> </a:t>
            </a:r>
            <a:r>
              <a:rPr lang="cs-CZ" sz="2000" dirty="0" err="1" smtClean="0"/>
              <a:t>Northrop</a:t>
            </a:r>
            <a:r>
              <a:rPr lang="cs-CZ" sz="2000" dirty="0" smtClean="0"/>
              <a:t> </a:t>
            </a:r>
            <a:r>
              <a:rPr lang="cs-CZ" sz="2000" dirty="0" err="1" smtClean="0"/>
              <a:t>Fry</a:t>
            </a:r>
            <a:r>
              <a:rPr lang="cs-CZ" sz="2000" dirty="0" smtClean="0"/>
              <a:t> (</a:t>
            </a:r>
            <a:r>
              <a:rPr lang="cs-CZ" sz="2000" i="1" dirty="0" smtClean="0"/>
              <a:t>Anatomy </a:t>
            </a:r>
            <a:r>
              <a:rPr lang="cs-CZ" sz="2000" i="1" dirty="0" err="1" smtClean="0"/>
              <a:t>of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Criticism</a:t>
            </a:r>
            <a:r>
              <a:rPr lang="cs-CZ" sz="2000" dirty="0" smtClean="0"/>
              <a:t>)</a:t>
            </a:r>
            <a:r>
              <a:rPr lang="en-US" sz="2000" dirty="0" smtClean="0"/>
              <a:t> are </a:t>
            </a:r>
            <a:r>
              <a:rPr lang="en-US" sz="2000" smtClean="0"/>
              <a:t>also well-known</a:t>
            </a:r>
            <a:r>
              <a:rPr lang="cs-CZ" sz="2000" dirty="0" smtClean="0"/>
              <a:t>.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Cirque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Soleil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incredible</a:t>
            </a:r>
            <a:r>
              <a:rPr lang="cs-CZ" sz="2000" dirty="0" smtClean="0"/>
              <a:t> </a:t>
            </a:r>
            <a:r>
              <a:rPr lang="cs-CZ" sz="2000" dirty="0" err="1" smtClean="0"/>
              <a:t>shows</a:t>
            </a:r>
            <a:r>
              <a:rPr lang="cs-CZ" sz="2000" dirty="0" smtClean="0"/>
              <a:t> are </a:t>
            </a:r>
            <a:r>
              <a:rPr lang="cs-CZ" sz="2000" dirty="0" err="1" smtClean="0"/>
              <a:t>very</a:t>
            </a:r>
            <a:r>
              <a:rPr lang="cs-CZ" sz="2000" dirty="0" smtClean="0"/>
              <a:t> </a:t>
            </a:r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over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, </a:t>
            </a:r>
            <a:r>
              <a:rPr lang="cs-CZ" sz="2000" dirty="0" err="1" smtClean="0"/>
              <a:t>too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advTm="10672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1900" dirty="0" smtClean="0"/>
              <a:t>Obrázky: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900" dirty="0" smtClean="0"/>
              <a:t>PLURIBUS, </a:t>
            </a:r>
            <a:r>
              <a:rPr lang="cs-CZ" sz="1900" dirty="0" err="1" smtClean="0"/>
              <a:t>Anthony</a:t>
            </a:r>
            <a:r>
              <a:rPr lang="cs-CZ" sz="1900" dirty="0" smtClean="0"/>
              <a:t> E. Map </a:t>
            </a:r>
            <a:r>
              <a:rPr lang="cs-CZ" sz="1900" dirty="0" err="1" smtClean="0"/>
              <a:t>Canada</a:t>
            </a:r>
            <a:r>
              <a:rPr lang="cs-CZ" sz="1900" dirty="0" smtClean="0"/>
              <a:t> </a:t>
            </a:r>
            <a:r>
              <a:rPr lang="cs-CZ" sz="1900" dirty="0" err="1" smtClean="0"/>
              <a:t>political</a:t>
            </a:r>
            <a:r>
              <a:rPr lang="cs-CZ" sz="1900" dirty="0" smtClean="0"/>
              <a:t>-</a:t>
            </a:r>
            <a:r>
              <a:rPr lang="cs-CZ" sz="1900" dirty="0" err="1" smtClean="0"/>
              <a:t>geo</a:t>
            </a:r>
            <a:r>
              <a:rPr lang="cs-CZ" sz="1900" dirty="0" smtClean="0"/>
              <a:t>. In: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Wikipedia</a:t>
            </a:r>
            <a:r>
              <a:rPr lang="cs-CZ" sz="1900" i="1" dirty="0" smtClean="0"/>
              <a:t>: </a:t>
            </a:r>
            <a:r>
              <a:rPr lang="cs-CZ" sz="1900" i="1" dirty="0" err="1" smtClean="0"/>
              <a:t>the</a:t>
            </a:r>
            <a:r>
              <a:rPr lang="cs-CZ" sz="1900" i="1" dirty="0" smtClean="0"/>
              <a:t> free </a:t>
            </a:r>
            <a:r>
              <a:rPr lang="cs-CZ" sz="1900" i="1" dirty="0" err="1" smtClean="0"/>
              <a:t>encyclopedia</a:t>
            </a:r>
            <a:r>
              <a:rPr lang="cs-CZ" sz="1900" dirty="0" smtClean="0"/>
              <a:t> [online]. San </a:t>
            </a:r>
            <a:r>
              <a:rPr lang="cs-CZ" sz="1900" dirty="0" err="1" smtClean="0"/>
              <a:t>Francisco</a:t>
            </a:r>
            <a:r>
              <a:rPr lang="cs-CZ" sz="1900" dirty="0" smtClean="0"/>
              <a:t> (CA): </a:t>
            </a:r>
            <a:r>
              <a:rPr lang="cs-CZ" sz="1900" dirty="0" err="1" smtClean="0"/>
              <a:t>Wikimedia</a:t>
            </a:r>
            <a:r>
              <a:rPr lang="cs-CZ" sz="1900" dirty="0" smtClean="0"/>
              <a:t> </a:t>
            </a:r>
            <a:r>
              <a:rPr lang="cs-CZ" sz="1900" dirty="0" err="1" smtClean="0"/>
              <a:t>Foundation</a:t>
            </a:r>
            <a:r>
              <a:rPr lang="cs-CZ" sz="1900" dirty="0" smtClean="0"/>
              <a:t>, 2001- [cit. 2013-08-19]. Dostupné z: </a:t>
            </a:r>
            <a:r>
              <a:rPr lang="cs-CZ" sz="1900" dirty="0" smtClean="0">
                <a:hlinkClick r:id="rId2"/>
              </a:rPr>
              <a:t>http://commons.wikimedia.org/wiki/File:Map_Canada_political-geo.png</a:t>
            </a:r>
            <a:endParaRPr lang="cs-CZ" sz="19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900" dirty="0" smtClean="0"/>
              <a:t>DJAMESON1983. </a:t>
            </a:r>
            <a:r>
              <a:rPr lang="cs-CZ" sz="1900" dirty="0" err="1" smtClean="0"/>
              <a:t>Canadian</a:t>
            </a:r>
            <a:r>
              <a:rPr lang="cs-CZ" sz="1900" dirty="0" smtClean="0"/>
              <a:t>_Flag. In: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Wikipedia</a:t>
            </a:r>
            <a:r>
              <a:rPr lang="cs-CZ" sz="1900" i="1" dirty="0" smtClean="0"/>
              <a:t>: </a:t>
            </a:r>
            <a:r>
              <a:rPr lang="cs-CZ" sz="1900" i="1" dirty="0" err="1" smtClean="0"/>
              <a:t>the</a:t>
            </a:r>
            <a:r>
              <a:rPr lang="cs-CZ" sz="1900" i="1" dirty="0" smtClean="0"/>
              <a:t> free </a:t>
            </a:r>
            <a:r>
              <a:rPr lang="cs-CZ" sz="1900" i="1" dirty="0" err="1" smtClean="0"/>
              <a:t>encyclopedia</a:t>
            </a:r>
            <a:r>
              <a:rPr lang="cs-CZ" sz="1900" dirty="0" smtClean="0"/>
              <a:t> [online]. San </a:t>
            </a:r>
            <a:r>
              <a:rPr lang="cs-CZ" sz="1900" dirty="0" err="1" smtClean="0"/>
              <a:t>Francisco</a:t>
            </a:r>
            <a:r>
              <a:rPr lang="cs-CZ" sz="1900" dirty="0" smtClean="0"/>
              <a:t> (CA): </a:t>
            </a:r>
            <a:r>
              <a:rPr lang="cs-CZ" sz="1900" dirty="0" err="1" smtClean="0"/>
              <a:t>Wikimedia</a:t>
            </a:r>
            <a:r>
              <a:rPr lang="cs-CZ" sz="1900" dirty="0" smtClean="0"/>
              <a:t> </a:t>
            </a:r>
            <a:r>
              <a:rPr lang="cs-CZ" sz="1900" dirty="0" err="1" smtClean="0"/>
              <a:t>Foundation</a:t>
            </a:r>
            <a:r>
              <a:rPr lang="cs-CZ" sz="1900" dirty="0" smtClean="0"/>
              <a:t>, 2001- [cit. 2013-08-19]. Dostupné z: </a:t>
            </a:r>
            <a:r>
              <a:rPr lang="cs-CZ" sz="1900" dirty="0" smtClean="0">
                <a:hlinkClick r:id="rId3"/>
              </a:rPr>
              <a:t>http://commons.wikimedia.org/wiki/File%3ACanadian_Flag.gif</a:t>
            </a:r>
            <a:endParaRPr lang="cs-CZ" sz="1900" dirty="0" smtClean="0"/>
          </a:p>
          <a:p>
            <a:pPr marL="514350" indent="-514350">
              <a:buFont typeface="+mj-lt"/>
              <a:buAutoNum type="arabicPeriod"/>
            </a:pPr>
            <a:endParaRPr lang="cs-CZ" sz="1900" dirty="0" smtClean="0"/>
          </a:p>
          <a:p>
            <a:endParaRPr lang="cs-CZ" sz="1900" dirty="0" smtClean="0"/>
          </a:p>
          <a:p>
            <a:r>
              <a:rPr lang="cs-CZ" sz="1900" dirty="0" smtClean="0"/>
              <a:t>Texty: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900" dirty="0" smtClean="0"/>
              <a:t>EL-HMOUDOVÁ, Dagmar.</a:t>
            </a:r>
            <a:r>
              <a:rPr lang="cs-CZ" sz="1900" i="1" dirty="0" smtClean="0"/>
              <a:t> Angličtina: maturitní témata</a:t>
            </a:r>
            <a:r>
              <a:rPr lang="cs-CZ" sz="1900" dirty="0" smtClean="0"/>
              <a:t>. 2. </a:t>
            </a:r>
            <a:r>
              <a:rPr lang="cs-CZ" sz="1900" dirty="0" err="1" smtClean="0"/>
              <a:t>vyd</a:t>
            </a:r>
            <a:r>
              <a:rPr lang="cs-CZ" sz="1900" dirty="0" smtClean="0"/>
              <a:t>. Třebíč: Petra </a:t>
            </a:r>
            <a:r>
              <a:rPr lang="cs-CZ" sz="1900" dirty="0" err="1" smtClean="0"/>
              <a:t>Velanová</a:t>
            </a:r>
            <a:r>
              <a:rPr lang="cs-CZ" sz="1900" dirty="0" smtClean="0"/>
              <a:t>, 2007. ISBN 80-868-7304-8.</a:t>
            </a:r>
            <a:endParaRPr lang="cs-CZ" sz="1900" dirty="0" smtClean="0">
              <a:solidFill>
                <a:srgbClr val="0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900" dirty="0" err="1" smtClean="0"/>
              <a:t>Canada</a:t>
            </a:r>
            <a:r>
              <a:rPr lang="cs-CZ" sz="1900" dirty="0" smtClean="0"/>
              <a:t> - Basic </a:t>
            </a:r>
            <a:r>
              <a:rPr lang="cs-CZ" sz="1900" dirty="0" err="1" smtClean="0"/>
              <a:t>Facts</a:t>
            </a:r>
            <a:r>
              <a:rPr lang="cs-CZ" sz="1900" dirty="0" smtClean="0"/>
              <a:t>.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Bridge</a:t>
            </a:r>
            <a:r>
              <a:rPr lang="cs-CZ" sz="1900" dirty="0" smtClean="0"/>
              <a:t> [online]. 2010 [cit. 2013-08-19]. Dostupné z: </a:t>
            </a:r>
            <a:r>
              <a:rPr lang="cs-CZ" sz="1900" dirty="0" smtClean="0">
                <a:hlinkClick r:id="rId4"/>
              </a:rPr>
              <a:t>http://www.</a:t>
            </a:r>
            <a:r>
              <a:rPr lang="cs-CZ" sz="1900" dirty="0" err="1" smtClean="0">
                <a:hlinkClick r:id="rId4"/>
              </a:rPr>
              <a:t>bridge</a:t>
            </a:r>
            <a:r>
              <a:rPr lang="cs-CZ" sz="1900" dirty="0" smtClean="0">
                <a:hlinkClick r:id="rId4"/>
              </a:rPr>
              <a:t>-online.</a:t>
            </a:r>
            <a:r>
              <a:rPr lang="cs-CZ" sz="1900" dirty="0" err="1" smtClean="0">
                <a:hlinkClick r:id="rId4"/>
              </a:rPr>
              <a:t>cz</a:t>
            </a:r>
            <a:r>
              <a:rPr lang="cs-CZ" sz="1900" dirty="0" smtClean="0">
                <a:hlinkClick r:id="rId4"/>
              </a:rPr>
              <a:t>/</a:t>
            </a:r>
            <a:r>
              <a:rPr lang="cs-CZ" sz="1900" dirty="0" err="1" smtClean="0">
                <a:hlinkClick r:id="rId4"/>
              </a:rPr>
              <a:t>aitom</a:t>
            </a:r>
            <a:r>
              <a:rPr lang="cs-CZ" sz="1900" dirty="0" smtClean="0">
                <a:hlinkClick r:id="rId4"/>
              </a:rPr>
              <a:t>/</a:t>
            </a:r>
            <a:r>
              <a:rPr lang="cs-CZ" sz="1900" dirty="0" err="1" smtClean="0">
                <a:hlinkClick r:id="rId4"/>
              </a:rPr>
              <a:t>upload</a:t>
            </a:r>
            <a:r>
              <a:rPr lang="cs-CZ" sz="1900" dirty="0" smtClean="0">
                <a:hlinkClick r:id="rId4"/>
              </a:rPr>
              <a:t>/maturita/</a:t>
            </a:r>
            <a:r>
              <a:rPr lang="cs-CZ" sz="1900" dirty="0" err="1" smtClean="0">
                <a:hlinkClick r:id="rId4"/>
              </a:rPr>
              <a:t>temata</a:t>
            </a:r>
            <a:r>
              <a:rPr lang="cs-CZ" sz="1900" dirty="0" smtClean="0">
                <a:hlinkClick r:id="rId4"/>
              </a:rPr>
              <a:t>/21_</a:t>
            </a:r>
            <a:r>
              <a:rPr lang="cs-CZ" sz="1900" dirty="0" err="1" smtClean="0">
                <a:hlinkClick r:id="rId4"/>
              </a:rPr>
              <a:t>canada</a:t>
            </a:r>
            <a:r>
              <a:rPr lang="cs-CZ" sz="1900" dirty="0" smtClean="0">
                <a:hlinkClick r:id="rId4"/>
              </a:rPr>
              <a:t>_basic_</a:t>
            </a:r>
            <a:r>
              <a:rPr lang="cs-CZ" sz="1900" dirty="0" err="1" smtClean="0">
                <a:hlinkClick r:id="rId4"/>
              </a:rPr>
              <a:t>facts.pdf</a:t>
            </a:r>
            <a:endParaRPr lang="cs-CZ" sz="19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900" dirty="0" smtClean="0"/>
              <a:t>GULLEY, </a:t>
            </a:r>
            <a:r>
              <a:rPr lang="cs-CZ" sz="1900" dirty="0" err="1" smtClean="0"/>
              <a:t>Jeff</a:t>
            </a:r>
            <a:r>
              <a:rPr lang="cs-CZ" sz="1900" dirty="0" smtClean="0"/>
              <a:t>. </a:t>
            </a:r>
            <a:r>
              <a:rPr lang="cs-CZ" sz="1900" dirty="0" err="1" smtClean="0"/>
              <a:t>Behind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maple</a:t>
            </a:r>
            <a:r>
              <a:rPr lang="cs-CZ" sz="1900" dirty="0" smtClean="0"/>
              <a:t> </a:t>
            </a:r>
            <a:r>
              <a:rPr lang="cs-CZ" sz="1900" dirty="0" err="1" smtClean="0"/>
              <a:t>leaf</a:t>
            </a:r>
            <a:r>
              <a:rPr lang="cs-CZ" sz="1900" dirty="0" smtClean="0"/>
              <a:t>.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Bridge</a:t>
            </a:r>
            <a:r>
              <a:rPr lang="cs-CZ" sz="1900" dirty="0" smtClean="0"/>
              <a:t> [online]. 2008/2009, č. 06 [cit. 2013-08-19]. Dostupné z: </a:t>
            </a:r>
            <a:r>
              <a:rPr lang="cs-CZ" sz="1900" dirty="0" smtClean="0">
                <a:hlinkClick r:id="rId5"/>
              </a:rPr>
              <a:t>http://www.</a:t>
            </a:r>
            <a:r>
              <a:rPr lang="cs-CZ" sz="1900" dirty="0" err="1" smtClean="0">
                <a:hlinkClick r:id="rId5"/>
              </a:rPr>
              <a:t>bridge</a:t>
            </a:r>
            <a:r>
              <a:rPr lang="cs-CZ" sz="1900" dirty="0" smtClean="0">
                <a:hlinkClick r:id="rId5"/>
              </a:rPr>
              <a:t>-online.</a:t>
            </a:r>
            <a:r>
              <a:rPr lang="cs-CZ" sz="1900" dirty="0" err="1" smtClean="0">
                <a:hlinkClick r:id="rId5"/>
              </a:rPr>
              <a:t>cz</a:t>
            </a:r>
            <a:r>
              <a:rPr lang="cs-CZ" sz="1900" dirty="0" smtClean="0">
                <a:hlinkClick r:id="rId5"/>
              </a:rPr>
              <a:t>/</a:t>
            </a:r>
            <a:r>
              <a:rPr lang="cs-CZ" sz="1900" dirty="0" err="1" smtClean="0">
                <a:hlinkClick r:id="rId5"/>
              </a:rPr>
              <a:t>aitom</a:t>
            </a:r>
            <a:r>
              <a:rPr lang="cs-CZ" sz="1900" dirty="0" smtClean="0">
                <a:hlinkClick r:id="rId5"/>
              </a:rPr>
              <a:t>/</a:t>
            </a:r>
            <a:r>
              <a:rPr lang="cs-CZ" sz="1900" dirty="0" err="1" smtClean="0">
                <a:hlinkClick r:id="rId5"/>
              </a:rPr>
              <a:t>upload</a:t>
            </a:r>
            <a:r>
              <a:rPr lang="cs-CZ" sz="1900" dirty="0" smtClean="0">
                <a:hlinkClick r:id="rId5"/>
              </a:rPr>
              <a:t>/maturita/</a:t>
            </a:r>
            <a:r>
              <a:rPr lang="cs-CZ" sz="1900" dirty="0" err="1" smtClean="0">
                <a:hlinkClick r:id="rId5"/>
              </a:rPr>
              <a:t>temata</a:t>
            </a:r>
            <a:r>
              <a:rPr lang="cs-CZ" sz="1900" dirty="0" smtClean="0">
                <a:hlinkClick r:id="rId5"/>
              </a:rPr>
              <a:t>/22_</a:t>
            </a:r>
            <a:r>
              <a:rPr lang="cs-CZ" sz="1900" dirty="0" err="1" smtClean="0">
                <a:hlinkClick r:id="rId5"/>
              </a:rPr>
              <a:t>behind</a:t>
            </a:r>
            <a:r>
              <a:rPr lang="cs-CZ" sz="1900" dirty="0" smtClean="0">
                <a:hlinkClick r:id="rId5"/>
              </a:rPr>
              <a:t>_</a:t>
            </a:r>
            <a:r>
              <a:rPr lang="cs-CZ" sz="1900" dirty="0" err="1" smtClean="0">
                <a:hlinkClick r:id="rId5"/>
              </a:rPr>
              <a:t>the</a:t>
            </a:r>
            <a:r>
              <a:rPr lang="cs-CZ" sz="1900" dirty="0" smtClean="0">
                <a:hlinkClick r:id="rId5"/>
              </a:rPr>
              <a:t>_</a:t>
            </a:r>
            <a:r>
              <a:rPr lang="cs-CZ" sz="1900" dirty="0" err="1" smtClean="0">
                <a:hlinkClick r:id="rId5"/>
              </a:rPr>
              <a:t>maple</a:t>
            </a:r>
            <a:r>
              <a:rPr lang="cs-CZ" sz="1900" dirty="0" smtClean="0">
                <a:hlinkClick r:id="rId5"/>
              </a:rPr>
              <a:t>_</a:t>
            </a:r>
            <a:r>
              <a:rPr lang="cs-CZ" sz="1900" dirty="0" err="1" smtClean="0">
                <a:hlinkClick r:id="rId5"/>
              </a:rPr>
              <a:t>leaf.pdf</a:t>
            </a:r>
            <a:endParaRPr lang="cs-CZ" sz="19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900" dirty="0" smtClean="0"/>
              <a:t>GULLEY, </a:t>
            </a:r>
            <a:r>
              <a:rPr lang="cs-CZ" sz="1900" dirty="0" err="1" smtClean="0"/>
              <a:t>Jeff</a:t>
            </a:r>
            <a:r>
              <a:rPr lang="cs-CZ" sz="1900" dirty="0" smtClean="0"/>
              <a:t>. </a:t>
            </a:r>
            <a:r>
              <a:rPr lang="cs-CZ" sz="1900" dirty="0" err="1" smtClean="0"/>
              <a:t>The</a:t>
            </a:r>
            <a:r>
              <a:rPr lang="cs-CZ" sz="1900" dirty="0" smtClean="0"/>
              <a:t> Great </a:t>
            </a:r>
            <a:r>
              <a:rPr lang="cs-CZ" sz="1900" dirty="0" err="1" smtClean="0"/>
              <a:t>White</a:t>
            </a:r>
            <a:r>
              <a:rPr lang="cs-CZ" sz="1900" dirty="0" smtClean="0"/>
              <a:t> </a:t>
            </a:r>
            <a:r>
              <a:rPr lang="cs-CZ" sz="1900" dirty="0" err="1" smtClean="0"/>
              <a:t>North</a:t>
            </a:r>
            <a:r>
              <a:rPr lang="cs-CZ" sz="1900" dirty="0" smtClean="0"/>
              <a:t>.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Bridge</a:t>
            </a:r>
            <a:r>
              <a:rPr lang="cs-CZ" sz="1900" dirty="0" smtClean="0"/>
              <a:t> [online]. 2006/2007, č. 06 [cit. 2013-08-19]. Dostupné z: </a:t>
            </a:r>
            <a:r>
              <a:rPr lang="cs-CZ" sz="1900" dirty="0" smtClean="0">
                <a:hlinkClick r:id="rId6"/>
              </a:rPr>
              <a:t>http://www.</a:t>
            </a:r>
            <a:r>
              <a:rPr lang="cs-CZ" sz="1900" dirty="0" err="1" smtClean="0">
                <a:hlinkClick r:id="rId6"/>
              </a:rPr>
              <a:t>bridge</a:t>
            </a:r>
            <a:r>
              <a:rPr lang="cs-CZ" sz="1900" dirty="0" smtClean="0">
                <a:hlinkClick r:id="rId6"/>
              </a:rPr>
              <a:t>-online.</a:t>
            </a:r>
            <a:r>
              <a:rPr lang="cs-CZ" sz="1900" dirty="0" err="1" smtClean="0">
                <a:hlinkClick r:id="rId6"/>
              </a:rPr>
              <a:t>cz</a:t>
            </a:r>
            <a:r>
              <a:rPr lang="cs-CZ" sz="1900" dirty="0" smtClean="0">
                <a:hlinkClick r:id="rId6"/>
              </a:rPr>
              <a:t>/</a:t>
            </a:r>
            <a:r>
              <a:rPr lang="cs-CZ" sz="1900" dirty="0" err="1" smtClean="0">
                <a:hlinkClick r:id="rId6"/>
              </a:rPr>
              <a:t>aitom</a:t>
            </a:r>
            <a:r>
              <a:rPr lang="cs-CZ" sz="1900" dirty="0" smtClean="0">
                <a:hlinkClick r:id="rId6"/>
              </a:rPr>
              <a:t>/</a:t>
            </a:r>
            <a:r>
              <a:rPr lang="cs-CZ" sz="1900" dirty="0" err="1" smtClean="0">
                <a:hlinkClick r:id="rId6"/>
              </a:rPr>
              <a:t>upload</a:t>
            </a:r>
            <a:r>
              <a:rPr lang="cs-CZ" sz="1900" dirty="0" smtClean="0">
                <a:hlinkClick r:id="rId6"/>
              </a:rPr>
              <a:t>/maturita/</a:t>
            </a:r>
            <a:r>
              <a:rPr lang="cs-CZ" sz="1900" dirty="0" err="1" smtClean="0">
                <a:hlinkClick r:id="rId6"/>
              </a:rPr>
              <a:t>temata</a:t>
            </a:r>
            <a:r>
              <a:rPr lang="cs-CZ" sz="1900" dirty="0" smtClean="0">
                <a:hlinkClick r:id="rId6"/>
              </a:rPr>
              <a:t>/23_</a:t>
            </a:r>
            <a:r>
              <a:rPr lang="cs-CZ" sz="1900" dirty="0" err="1" smtClean="0">
                <a:hlinkClick r:id="rId6"/>
              </a:rPr>
              <a:t>great</a:t>
            </a:r>
            <a:r>
              <a:rPr lang="cs-CZ" sz="1900" dirty="0" smtClean="0">
                <a:hlinkClick r:id="rId6"/>
              </a:rPr>
              <a:t>_</a:t>
            </a:r>
            <a:r>
              <a:rPr lang="cs-CZ" sz="1900" dirty="0" err="1" smtClean="0">
                <a:hlinkClick r:id="rId6"/>
              </a:rPr>
              <a:t>white</a:t>
            </a:r>
            <a:r>
              <a:rPr lang="cs-CZ" sz="1900" dirty="0" smtClean="0">
                <a:hlinkClick r:id="rId6"/>
              </a:rPr>
              <a:t>_</a:t>
            </a:r>
            <a:r>
              <a:rPr lang="cs-CZ" sz="1900" dirty="0" err="1" smtClean="0">
                <a:hlinkClick r:id="rId6"/>
              </a:rPr>
              <a:t>north.pdf</a:t>
            </a:r>
            <a:endParaRPr lang="cs-CZ" sz="1900" dirty="0" smtClean="0"/>
          </a:p>
          <a:p>
            <a:endParaRPr lang="cs-CZ" sz="1900" dirty="0" smtClean="0">
              <a:solidFill>
                <a:srgbClr val="000000"/>
              </a:solidFill>
            </a:endParaRPr>
          </a:p>
          <a:p>
            <a:r>
              <a:rPr lang="cs-CZ" sz="1900" dirty="0" smtClean="0">
                <a:solidFill>
                  <a:srgbClr val="000000"/>
                </a:solidFill>
              </a:rPr>
              <a:t>Hudba:</a:t>
            </a:r>
          </a:p>
          <a:p>
            <a:pPr marL="457200" indent="-457200"/>
            <a:r>
              <a:rPr lang="cs-CZ" sz="1900" dirty="0" err="1" smtClean="0"/>
              <a:t>National</a:t>
            </a:r>
            <a:r>
              <a:rPr lang="cs-CZ" sz="1900" dirty="0" smtClean="0"/>
              <a:t> Anthem: O </a:t>
            </a:r>
            <a:r>
              <a:rPr lang="cs-CZ" sz="1900" dirty="0" err="1" smtClean="0"/>
              <a:t>Canada</a:t>
            </a:r>
            <a:r>
              <a:rPr lang="cs-CZ" sz="1900" dirty="0" smtClean="0"/>
              <a:t>. GOVERNMENT OF CANADA.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Canadian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Heritage</a:t>
            </a:r>
            <a:r>
              <a:rPr lang="cs-CZ" sz="1900" dirty="0" smtClean="0"/>
              <a:t> [online]. 2013 [cit. 2013-08-19]. Dostupné z: </a:t>
            </a:r>
            <a:r>
              <a:rPr lang="cs-CZ" sz="1900" dirty="0" smtClean="0">
                <a:hlinkClick r:id="rId7"/>
              </a:rPr>
              <a:t>http://www.</a:t>
            </a:r>
            <a:r>
              <a:rPr lang="cs-CZ" sz="1900" dirty="0" err="1" smtClean="0">
                <a:hlinkClick r:id="rId7"/>
              </a:rPr>
              <a:t>pch.gc.ca</a:t>
            </a:r>
            <a:r>
              <a:rPr lang="cs-CZ" sz="1900" dirty="0" smtClean="0">
                <a:hlinkClick r:id="rId7"/>
              </a:rPr>
              <a:t>/</a:t>
            </a:r>
            <a:r>
              <a:rPr lang="cs-CZ" sz="1900" dirty="0" err="1" smtClean="0">
                <a:hlinkClick r:id="rId7"/>
              </a:rPr>
              <a:t>eng</a:t>
            </a:r>
            <a:r>
              <a:rPr lang="cs-CZ" sz="1900" dirty="0" smtClean="0">
                <a:hlinkClick r:id="rId7"/>
              </a:rPr>
              <a:t>/1359402373291/1359402467746</a:t>
            </a:r>
            <a:endParaRPr lang="cs-CZ" sz="1900" dirty="0" smtClean="0"/>
          </a:p>
          <a:p>
            <a:endParaRPr lang="cs-CZ" sz="1900" dirty="0" smtClean="0">
              <a:solidFill>
                <a:srgbClr val="000000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Tm="5094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427</TotalTime>
  <Words>1728</Words>
  <Application>Microsoft Office PowerPoint</Application>
  <PresentationFormat>Předvádění na obrazovce (4:3)</PresentationFormat>
  <Paragraphs>136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Administrativní</vt:lpstr>
      <vt:lpstr>Prezentace aplikace PowerPoint</vt:lpstr>
      <vt:lpstr>CANADA</vt:lpstr>
      <vt:lpstr>General facts</vt:lpstr>
      <vt:lpstr>Prezentace aplikace PowerPoint</vt:lpstr>
      <vt:lpstr>People and languages</vt:lpstr>
      <vt:lpstr>Symbols</vt:lpstr>
      <vt:lpstr>History</vt:lpstr>
      <vt:lpstr>History -continue</vt:lpstr>
      <vt:lpstr>Government</vt:lpstr>
      <vt:lpstr>Economy</vt:lpstr>
      <vt:lpstr>Geographical features and places of interest – The East</vt:lpstr>
      <vt:lpstr>Quebec and Ontario</vt:lpstr>
      <vt:lpstr>The prairies and Alberta</vt:lpstr>
      <vt:lpstr>British Columbia and the North</vt:lpstr>
      <vt:lpstr>Sport</vt:lpstr>
      <vt:lpstr>Holidays</vt:lpstr>
      <vt:lpstr>Modern Culture</vt:lpstr>
      <vt:lpstr>Použitý materiál: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CANADA</dc:title>
  <dc:creator>Pepa</dc:creator>
  <cp:lastModifiedBy>Antonín Zelený</cp:lastModifiedBy>
  <cp:revision>194</cp:revision>
  <dcterms:created xsi:type="dcterms:W3CDTF">2012-07-27T11:46:39Z</dcterms:created>
  <dcterms:modified xsi:type="dcterms:W3CDTF">2013-11-04T19:00:22Z</dcterms:modified>
</cp:coreProperties>
</file>