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32" r:id="rId1"/>
  </p:sldMasterIdLst>
  <p:notesMasterIdLst>
    <p:notesMasterId r:id="rId28"/>
  </p:notesMasterIdLst>
  <p:sldIdLst>
    <p:sldId id="256" r:id="rId2"/>
    <p:sldId id="283" r:id="rId3"/>
    <p:sldId id="284" r:id="rId4"/>
    <p:sldId id="260" r:id="rId5"/>
    <p:sldId id="259" r:id="rId6"/>
    <p:sldId id="281" r:id="rId7"/>
    <p:sldId id="285" r:id="rId8"/>
    <p:sldId id="286" r:id="rId9"/>
    <p:sldId id="287" r:id="rId10"/>
    <p:sldId id="268" r:id="rId11"/>
    <p:sldId id="271" r:id="rId12"/>
    <p:sldId id="264" r:id="rId13"/>
    <p:sldId id="265" r:id="rId14"/>
    <p:sldId id="269" r:id="rId15"/>
    <p:sldId id="294" r:id="rId16"/>
    <p:sldId id="270" r:id="rId17"/>
    <p:sldId id="274" r:id="rId18"/>
    <p:sldId id="275" r:id="rId19"/>
    <p:sldId id="276" r:id="rId20"/>
    <p:sldId id="277" r:id="rId21"/>
    <p:sldId id="278" r:id="rId22"/>
    <p:sldId id="279" r:id="rId23"/>
    <p:sldId id="292" r:id="rId24"/>
    <p:sldId id="293" r:id="rId25"/>
    <p:sldId id="257" r:id="rId26"/>
    <p:sldId id="289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57" autoAdjust="0"/>
    <p:restoredTop sz="94660"/>
  </p:normalViewPr>
  <p:slideViewPr>
    <p:cSldViewPr>
      <p:cViewPr>
        <p:scale>
          <a:sx n="72" d="100"/>
          <a:sy n="72" d="100"/>
        </p:scale>
        <p:origin x="-1272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DC56B0-FA40-4E1E-8CF8-B8B26BA494F1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901C6D-52A8-4E28-8047-13A24F6EBB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53454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901C6D-52A8-4E28-8047-13A24F6EBBCE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901C6D-52A8-4E28-8047-13A24F6EBBCE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9BAE92C-CDA2-4837-97D4-D97394EC6E31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8920A11-7890-42A9-BE6C-D24AB58369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9BAE92C-CDA2-4837-97D4-D97394EC6E31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8920A11-7890-42A9-BE6C-D24AB58369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9BAE92C-CDA2-4837-97D4-D97394EC6E31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8920A11-7890-42A9-BE6C-D24AB58369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AE92C-CDA2-4837-97D4-D97394EC6E31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20A11-7890-42A9-BE6C-D24AB58369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AE92C-CDA2-4837-97D4-D97394EC6E31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20A11-7890-42A9-BE6C-D24AB58369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9BAE92C-CDA2-4837-97D4-D97394EC6E31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8920A11-7890-42A9-BE6C-D24AB58369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AE92C-CDA2-4837-97D4-D97394EC6E31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20A11-7890-42A9-BE6C-D24AB58369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9BAE92C-CDA2-4837-97D4-D97394EC6E31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8920A11-7890-42A9-BE6C-D24AB58369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9BAE92C-CDA2-4837-97D4-D97394EC6E31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8920A11-7890-42A9-BE6C-D24AB58369B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AE92C-CDA2-4837-97D4-D97394EC6E31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20A11-7890-42A9-BE6C-D24AB58369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AE92C-CDA2-4837-97D4-D97394EC6E31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20A11-7890-42A9-BE6C-D24AB58369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9BAE92C-CDA2-4837-97D4-D97394EC6E31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8920A11-7890-42A9-BE6C-D24AB58369B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3" r:id="rId1"/>
    <p:sldLayoutId id="2147484034" r:id="rId2"/>
    <p:sldLayoutId id="2147484035" r:id="rId3"/>
    <p:sldLayoutId id="2147484036" r:id="rId4"/>
    <p:sldLayoutId id="2147484037" r:id="rId5"/>
    <p:sldLayoutId id="2147484038" r:id="rId6"/>
    <p:sldLayoutId id="2147484039" r:id="rId7"/>
    <p:sldLayoutId id="2147484040" r:id="rId8"/>
    <p:sldLayoutId id="2147484041" r:id="rId9"/>
    <p:sldLayoutId id="2147484042" r:id="rId10"/>
    <p:sldLayoutId id="214748404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Ice_fishing_in_Ontario,_Canada.jpg" TargetMode="External"/><Relationship Id="rId3" Type="http://schemas.openxmlformats.org/officeDocument/2006/relationships/hyperlink" Target="http://commons.wikimedia.org/wiki/File:Peggys_Cove_-_NS_-_Leuchtturm_bei_Sonnenuntergang.jpg" TargetMode="External"/><Relationship Id="rId7" Type="http://schemas.openxmlformats.org/officeDocument/2006/relationships/hyperlink" Target="http://commons.wikimedia.org/wiki/File:Quebec_City_Rue_St-Louis_2010.jpg" TargetMode="External"/><Relationship Id="rId12" Type="http://schemas.openxmlformats.org/officeDocument/2006/relationships/hyperlink" Target="http://commons.wikimedia.org/wiki/File:Farm_Hwy_37_Alberta_Canada_02A.jpg" TargetMode="External"/><Relationship Id="rId2" Type="http://schemas.openxmlformats.org/officeDocument/2006/relationships/hyperlink" Target="http://commons.wikimedia.org/wiki/File:Canada_flag_halifax_9_-04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Quebec_city-Vieux-Qu%C3%A9bec.jpg" TargetMode="External"/><Relationship Id="rId11" Type="http://schemas.openxmlformats.org/officeDocument/2006/relationships/hyperlink" Target="http://commons.wikimedia.org/wiki/File:Maid_of_the_Mist_-_pot-o-gold.jpg" TargetMode="External"/><Relationship Id="rId5" Type="http://schemas.openxmlformats.org/officeDocument/2006/relationships/hyperlink" Target="http://commons.wikimedia.org/wiki/File:Confederation_Bridge_-_Blick_von_unten.jpg" TargetMode="External"/><Relationship Id="rId10" Type="http://schemas.openxmlformats.org/officeDocument/2006/relationships/hyperlink" Target="http://commons.wikimedia.org/wiki/File:Canadian_Horseshoe_Falls_with_Buffalo_in_background.jpg" TargetMode="External"/><Relationship Id="rId4" Type="http://schemas.openxmlformats.org/officeDocument/2006/relationships/hyperlink" Target="http://commons.wikimedia.org/wiki/File:Tartan_of_Newfoundland_and_Labrador.png" TargetMode="External"/><Relationship Id="rId9" Type="http://schemas.openxmlformats.org/officeDocument/2006/relationships/hyperlink" Target="http://commons.wikimedia.org/wiki/File:Toronto_Skyline.JPG" TargetMode="Externa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Vancouver_Gastown_Steam_Clock.jpg" TargetMode="External"/><Relationship Id="rId3" Type="http://schemas.openxmlformats.org/officeDocument/2006/relationships/hyperlink" Target="http://commons.wikimedia.org/wiki/File:Moraine_Lake-Banff_NP.JPG" TargetMode="External"/><Relationship Id="rId7" Type="http://schemas.openxmlformats.org/officeDocument/2006/relationships/hyperlink" Target="http://commons.wikimedia.org/wiki/File:Seabus_Vancouver.jpg" TargetMode="External"/><Relationship Id="rId2" Type="http://schemas.openxmlformats.org/officeDocument/2006/relationships/hyperlink" Target="http://commons.wikimedia.org/wiki/File:Saskatchewan_Farm_Elevator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Bayview_Iqaluit.JPG" TargetMode="External"/><Relationship Id="rId11" Type="http://schemas.openxmlformats.org/officeDocument/2006/relationships/hyperlink" Target="http://commons.wikimedia.org/wiki/File:Auroramax-northern-lights-sept-30-2012.jpg" TargetMode="External"/><Relationship Id="rId5" Type="http://schemas.openxmlformats.org/officeDocument/2006/relationships/hyperlink" Target="http://commons.wikimedia.org/wiki/File:Nunavut-Feierlichkeit.jpg" TargetMode="External"/><Relationship Id="rId10" Type="http://schemas.openxmlformats.org/officeDocument/2006/relationships/hyperlink" Target="http://commons.wikimedia.org/wiki/File:Liard-River-Nahanni_Ranges.jpg" TargetMode="External"/><Relationship Id="rId4" Type="http://schemas.openxmlformats.org/officeDocument/2006/relationships/hyperlink" Target="http://commons.wikimedia.org/wiki/File:Athabasca_Glacier_BenWBell.jpg" TargetMode="External"/><Relationship Id="rId9" Type="http://schemas.openxmlformats.org/officeDocument/2006/relationships/hyperlink" Target="http://commons.wikimedia.org/wiki/File:Wawadit'la(Mungo_Martin_House)_a_Kwakwaka'wakw_big_hous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</p:txBody>
      </p:sp>
      <p:pic>
        <p:nvPicPr>
          <p:cNvPr id="4" name="Zástupný symbol pro obsah 3" descr="logo.jpg"/>
          <p:cNvPicPr>
            <a:picLocks noGrp="1"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57356" y="571480"/>
            <a:ext cx="6851786" cy="1512168"/>
          </a:xfrm>
          <a:prstGeom prst="rect">
            <a:avLst/>
          </a:prstGeom>
        </p:spPr>
      </p:pic>
      <p:graphicFrame>
        <p:nvGraphicFramePr>
          <p:cNvPr id="6" name="Zástupný symbol pro obsah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4232887"/>
              </p:ext>
            </p:extLst>
          </p:nvPr>
        </p:nvGraphicFramePr>
        <p:xfrm>
          <a:off x="2357422" y="2357435"/>
          <a:ext cx="6643734" cy="37862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15992"/>
                <a:gridCol w="4827742"/>
              </a:tblGrid>
              <a:tr h="23663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Škola</a:t>
                      </a:r>
                      <a:endParaRPr lang="cs-CZ" sz="10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Katolické gymnázium Třebíč, Otmarova 22, Třebíč 674 01</a:t>
                      </a:r>
                      <a:endParaRPr lang="cs-CZ" sz="10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663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Název </a:t>
                      </a:r>
                      <a:r>
                        <a:rPr lang="cs-CZ" sz="1000" dirty="0" smtClean="0">
                          <a:effectLst/>
                        </a:rPr>
                        <a:t>projektu</a:t>
                      </a:r>
                      <a:endParaRPr lang="cs-CZ" sz="10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Moderní škola</a:t>
                      </a:r>
                      <a:endParaRPr lang="cs-CZ" sz="10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663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Číslo projektu</a:t>
                      </a:r>
                      <a:endParaRPr lang="cs-CZ" sz="10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CZ.1.07/1.5.00/34.0464</a:t>
                      </a:r>
                      <a:endParaRPr lang="cs-CZ" sz="10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663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Šablona</a:t>
                      </a:r>
                      <a:endParaRPr lang="cs-CZ" sz="10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III/2 Inovace a zkvalitnění výuky prostřednictvím ICT</a:t>
                      </a:r>
                      <a:endParaRPr lang="cs-CZ" sz="10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663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Autor DUM</a:t>
                      </a:r>
                      <a:endParaRPr lang="cs-CZ" sz="10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1000" dirty="0">
                          <a:effectLst/>
                        </a:rPr>
                        <a:t> </a:t>
                      </a:r>
                      <a:r>
                        <a:rPr lang="cs-CZ" sz="1000" dirty="0" smtClean="0">
                          <a:effectLst/>
                        </a:rPr>
                        <a:t>Paula </a:t>
                      </a:r>
                      <a:r>
                        <a:rPr lang="cs-CZ" sz="1000" dirty="0" err="1" smtClean="0">
                          <a:effectLst/>
                        </a:rPr>
                        <a:t>Torresan</a:t>
                      </a:r>
                      <a:endParaRPr lang="cs-CZ" sz="10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663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Název DUM</a:t>
                      </a:r>
                      <a:endParaRPr lang="cs-CZ" sz="10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 </a:t>
                      </a:r>
                      <a:r>
                        <a:rPr lang="cs-CZ" sz="1000" dirty="0" err="1" smtClean="0">
                          <a:effectLst/>
                        </a:rPr>
                        <a:t>Canada</a:t>
                      </a:r>
                      <a:r>
                        <a:rPr lang="cs-CZ" sz="1000" baseline="0" dirty="0" smtClean="0">
                          <a:effectLst/>
                        </a:rPr>
                        <a:t> </a:t>
                      </a:r>
                      <a:r>
                        <a:rPr lang="cs-CZ" sz="1000" baseline="0" dirty="0" err="1" smtClean="0">
                          <a:effectLst/>
                        </a:rPr>
                        <a:t>Images</a:t>
                      </a:r>
                      <a:endParaRPr lang="cs-CZ" sz="10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663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10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</a:t>
                      </a:r>
                      <a:r>
                        <a:rPr lang="cs-CZ" sz="10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_</a:t>
                      </a:r>
                      <a:r>
                        <a:rPr lang="cs-CZ" sz="1000" kern="1200" baseline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000" kern="1200" baseline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1.1.17_Canada_Images</a:t>
                      </a:r>
                      <a:endParaRPr lang="cs-CZ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23663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 </a:t>
                      </a:r>
                      <a:r>
                        <a:rPr lang="cs-CZ" sz="1000" dirty="0" smtClean="0">
                          <a:effectLst/>
                        </a:rPr>
                        <a:t>31/08/2013</a:t>
                      </a:r>
                      <a:endParaRPr lang="cs-CZ" sz="10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663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Předmět</a:t>
                      </a:r>
                      <a:endParaRPr lang="cs-CZ" sz="10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 </a:t>
                      </a:r>
                      <a:r>
                        <a:rPr lang="cs-CZ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Anglický jazyk </a:t>
                      </a:r>
                      <a:endParaRPr lang="cs-CZ" sz="10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663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Tematická oblast</a:t>
                      </a:r>
                      <a:endParaRPr lang="cs-CZ" sz="10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 </a:t>
                      </a:r>
                      <a:r>
                        <a:rPr lang="cs-CZ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Anglicky mluvicí země </a:t>
                      </a:r>
                      <a:endParaRPr lang="cs-CZ" sz="10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663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Výstup ŠVP</a:t>
                      </a:r>
                      <a:endParaRPr lang="cs-CZ" sz="10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 </a:t>
                      </a:r>
                      <a:r>
                        <a:rPr lang="cs-CZ" sz="1000" dirty="0" smtClean="0">
                          <a:effectLst/>
                        </a:rPr>
                        <a:t>Reálie</a:t>
                      </a:r>
                      <a:r>
                        <a:rPr lang="cs-CZ" sz="1000" baseline="0" dirty="0" smtClean="0">
                          <a:effectLst/>
                        </a:rPr>
                        <a:t> anglicky mluvících zemí</a:t>
                      </a:r>
                      <a:endParaRPr lang="cs-CZ" sz="10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663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Anotace DUM</a:t>
                      </a:r>
                      <a:endParaRPr lang="cs-CZ" sz="10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 </a:t>
                      </a:r>
                      <a:r>
                        <a:rPr lang="cs-CZ" sz="1000" smtClean="0">
                          <a:effectLst/>
                        </a:rPr>
                        <a:t>PowerPoint</a:t>
                      </a:r>
                      <a:r>
                        <a:rPr lang="cs-CZ" sz="1000" baseline="0" smtClean="0">
                          <a:effectLst/>
                        </a:rPr>
                        <a:t> </a:t>
                      </a:r>
                      <a:r>
                        <a:rPr lang="cs-CZ" sz="1000" baseline="0" dirty="0" smtClean="0">
                          <a:effectLst/>
                        </a:rPr>
                        <a:t>p</a:t>
                      </a:r>
                      <a:r>
                        <a:rPr lang="cs-CZ" sz="1000" dirty="0" smtClean="0">
                          <a:effectLst/>
                        </a:rPr>
                        <a:t>rezentace o Kanadě (obrázky).</a:t>
                      </a:r>
                      <a:endParaRPr lang="cs-CZ" sz="10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663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Metodický popis</a:t>
                      </a:r>
                      <a:endParaRPr lang="cs-CZ" sz="10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 </a:t>
                      </a:r>
                      <a:r>
                        <a:rPr lang="cs-CZ" sz="1000" dirty="0" smtClean="0"/>
                        <a:t>Prezentace slouží k seznámení studentů s krajinou</a:t>
                      </a:r>
                      <a:r>
                        <a:rPr lang="cs-CZ" sz="1000" baseline="0" dirty="0" smtClean="0"/>
                        <a:t> </a:t>
                      </a:r>
                      <a:r>
                        <a:rPr lang="cs-CZ" sz="1000" dirty="0" smtClean="0"/>
                        <a:t>Kanady. </a:t>
                      </a:r>
                      <a:endParaRPr lang="cs-CZ" sz="10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663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Hodnocení</a:t>
                      </a:r>
                      <a:endParaRPr lang="cs-CZ" sz="10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>
                          <a:effectLst/>
                        </a:rPr>
                        <a:t> </a:t>
                      </a:r>
                      <a:r>
                        <a:rPr lang="cs-CZ" sz="1000" dirty="0" smtClean="0">
                          <a:effectLst/>
                        </a:rPr>
                        <a:t>DUM </a:t>
                      </a:r>
                      <a:r>
                        <a:rPr lang="cs-CZ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přispěl k hlubšímu zapamatování  učiva.</a:t>
                      </a:r>
                    </a:p>
                  </a:txBody>
                  <a:tcPr marL="68580" marR="68580" marT="0" marB="0"/>
                </a:tc>
              </a:tr>
              <a:tr h="473277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10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advTm="6734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CANADA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IMAGES</a:t>
            </a:r>
            <a:endParaRPr lang="cs-CZ" dirty="0"/>
          </a:p>
        </p:txBody>
      </p:sp>
    </p:spTree>
  </p:cSld>
  <p:clrMapOvr>
    <a:masterClrMapping/>
  </p:clrMapOvr>
  <p:transition advTm="6734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011222"/>
          </a:xfrm>
        </p:spPr>
        <p:txBody>
          <a:bodyPr>
            <a:normAutofit/>
          </a:bodyPr>
          <a:lstStyle/>
          <a:p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Canadian</a:t>
            </a:r>
            <a:r>
              <a:rPr lang="cs-CZ" sz="2800" dirty="0" smtClean="0"/>
              <a:t> flag,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Maple</a:t>
            </a:r>
            <a:r>
              <a:rPr lang="cs-CZ" sz="2800" dirty="0" smtClean="0"/>
              <a:t> </a:t>
            </a:r>
            <a:r>
              <a:rPr lang="cs-CZ" sz="2800" dirty="0" err="1" smtClean="0"/>
              <a:t>Leaf</a:t>
            </a:r>
            <a:r>
              <a:rPr lang="cs-CZ" sz="2800" dirty="0" smtClean="0"/>
              <a:t>,  </a:t>
            </a:r>
            <a:r>
              <a:rPr lang="cs-CZ" sz="2800" dirty="0" err="1" smtClean="0"/>
              <a:t>adopted</a:t>
            </a:r>
            <a:r>
              <a:rPr lang="cs-CZ" sz="2800" dirty="0" smtClean="0"/>
              <a:t> in 1965</a:t>
            </a:r>
            <a:endParaRPr lang="cs-CZ" sz="28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339438"/>
            <a:ext cx="6310356" cy="4732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142844" y="6215082"/>
            <a:ext cx="850112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GROVE, </a:t>
            </a:r>
            <a:r>
              <a:rPr lang="cs-CZ" sz="800" dirty="0" err="1" smtClean="0"/>
              <a:t>Jared</a:t>
            </a:r>
            <a:r>
              <a:rPr lang="cs-CZ" sz="800" dirty="0" smtClean="0"/>
              <a:t>. </a:t>
            </a:r>
            <a:r>
              <a:rPr lang="cs-CZ" sz="800" dirty="0" err="1" smtClean="0"/>
              <a:t>Canadian</a:t>
            </a:r>
            <a:r>
              <a:rPr lang="cs-CZ" sz="800" dirty="0" smtClean="0"/>
              <a:t> Flag Halifax 09-04.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2013-08-20]. Dostupné z: http://commons.wikimedia.org/wiki/File%3ACanada_flag_halifax_9_-04.JPG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54098"/>
          </a:xfrm>
        </p:spPr>
        <p:txBody>
          <a:bodyPr>
            <a:noAutofit/>
          </a:bodyPr>
          <a:lstStyle/>
          <a:p>
            <a:r>
              <a:rPr lang="cs-CZ" sz="2800" dirty="0" err="1" smtClean="0"/>
              <a:t>Peggys</a:t>
            </a:r>
            <a:r>
              <a:rPr lang="cs-CZ" sz="2800" dirty="0" smtClean="0"/>
              <a:t> Point </a:t>
            </a:r>
            <a:r>
              <a:rPr lang="cs-CZ" sz="2800" dirty="0" err="1" smtClean="0"/>
              <a:t>Lighthouse</a:t>
            </a:r>
            <a:r>
              <a:rPr lang="cs-CZ" sz="2800" dirty="0" smtClean="0"/>
              <a:t>, a </a:t>
            </a:r>
            <a:r>
              <a:rPr lang="cs-CZ" sz="2800" dirty="0" err="1" smtClean="0"/>
              <a:t>famous</a:t>
            </a:r>
            <a:r>
              <a:rPr lang="cs-CZ" sz="2800" dirty="0" smtClean="0"/>
              <a:t> </a:t>
            </a:r>
            <a:r>
              <a:rPr lang="cs-CZ" sz="2800" dirty="0" err="1" smtClean="0"/>
              <a:t>tourist</a:t>
            </a:r>
            <a:r>
              <a:rPr lang="cs-CZ" sz="2800" dirty="0" smtClean="0"/>
              <a:t> </a:t>
            </a:r>
            <a:r>
              <a:rPr lang="cs-CZ" sz="2800" dirty="0" err="1" smtClean="0"/>
              <a:t>attraction</a:t>
            </a:r>
            <a:r>
              <a:rPr lang="cs-CZ" sz="2800" dirty="0" smtClean="0"/>
              <a:t> in Nova </a:t>
            </a:r>
            <a:r>
              <a:rPr lang="cs-CZ" sz="2800" dirty="0" err="1" smtClean="0"/>
              <a:t>Scotia</a:t>
            </a:r>
            <a:endParaRPr lang="cs-CZ" sz="2800" dirty="0"/>
          </a:p>
        </p:txBody>
      </p:sp>
      <p:pic>
        <p:nvPicPr>
          <p:cNvPr id="4" name="Zástupný symbol pro obsah 3" descr="800px-Peggys_Cove_-_NS_-_Leuchturm_bei_Sonnenuntergang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571473" y="1578292"/>
            <a:ext cx="6858048" cy="4636789"/>
          </a:xfrm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142844" y="6286520"/>
            <a:ext cx="8286808" cy="462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1587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sz="1000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/>
              <a:t>WLADYSLAW. </a:t>
            </a:r>
            <a:r>
              <a:rPr lang="cs-CZ" sz="800" dirty="0" err="1" smtClean="0"/>
              <a:t>Peggy</a:t>
            </a:r>
            <a:r>
              <a:rPr lang="cs-CZ" sz="800" dirty="0" smtClean="0"/>
              <a:t>`s Point </a:t>
            </a:r>
            <a:r>
              <a:rPr lang="cs-CZ" sz="800" dirty="0" err="1" smtClean="0"/>
              <a:t>Leuchtturm</a:t>
            </a:r>
            <a:r>
              <a:rPr lang="cs-CZ" sz="800" dirty="0" smtClean="0"/>
              <a:t> </a:t>
            </a:r>
            <a:r>
              <a:rPr lang="cs-CZ" sz="800" dirty="0" err="1" smtClean="0"/>
              <a:t>bei</a:t>
            </a:r>
            <a:r>
              <a:rPr lang="cs-CZ" sz="800" dirty="0" smtClean="0"/>
              <a:t> </a:t>
            </a:r>
            <a:r>
              <a:rPr lang="cs-CZ" sz="800" dirty="0" err="1" smtClean="0"/>
              <a:t>Sonnenuntergang</a:t>
            </a:r>
            <a:r>
              <a:rPr lang="cs-CZ" sz="800" dirty="0" smtClean="0"/>
              <a:t>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2013-08-20]. Dostupné z: http://commons.wikimedia.org/wiki/File:Peggys_Cove_-_NS_-_Leuchtturm_bei_Sonnenuntergang.jpg</a:t>
            </a:r>
          </a:p>
        </p:txBody>
      </p:sp>
    </p:spTree>
  </p:cSld>
  <p:clrMapOvr>
    <a:masterClrMapping/>
  </p:clrMapOvr>
  <p:transition advTm="10453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66" cy="1296974"/>
          </a:xfrm>
        </p:spPr>
        <p:txBody>
          <a:bodyPr>
            <a:noAutofit/>
          </a:bodyPr>
          <a:lstStyle/>
          <a:p>
            <a:r>
              <a:rPr lang="cs-CZ" sz="2800" dirty="0" err="1" smtClean="0"/>
              <a:t>The</a:t>
            </a:r>
            <a:r>
              <a:rPr lang="cs-CZ" sz="2800" dirty="0" smtClean="0"/>
              <a:t> tartan </a:t>
            </a:r>
            <a:r>
              <a:rPr lang="cs-CZ" sz="2800" dirty="0" err="1" smtClean="0"/>
              <a:t>of</a:t>
            </a:r>
            <a:r>
              <a:rPr lang="cs-CZ" sz="2800" dirty="0" smtClean="0"/>
              <a:t> Newfoundland </a:t>
            </a:r>
            <a:r>
              <a:rPr lang="cs-CZ" sz="2800" dirty="0" err="1" smtClean="0"/>
              <a:t>and</a:t>
            </a:r>
            <a:r>
              <a:rPr lang="cs-CZ" sz="2800" dirty="0" smtClean="0"/>
              <a:t> Labrador </a:t>
            </a:r>
            <a:r>
              <a:rPr lang="cs-CZ" sz="2800" dirty="0" err="1" smtClean="0"/>
              <a:t>shows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importance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Scottish</a:t>
            </a:r>
            <a:r>
              <a:rPr lang="cs-CZ" sz="2800" dirty="0" smtClean="0"/>
              <a:t> </a:t>
            </a:r>
            <a:r>
              <a:rPr lang="cs-CZ" sz="2800" dirty="0" err="1" smtClean="0"/>
              <a:t>Heritage</a:t>
            </a:r>
            <a:endParaRPr lang="cs-CZ" sz="2800" dirty="0"/>
          </a:p>
        </p:txBody>
      </p:sp>
      <p:pic>
        <p:nvPicPr>
          <p:cNvPr id="6" name="Zástupný symbol pro obsah 5" descr="Tartan_of_Newfoundland_and_Labrador.pn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785918" y="1643050"/>
            <a:ext cx="4572032" cy="4572032"/>
          </a:xfrm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214282" y="6286520"/>
            <a:ext cx="8643998" cy="462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1587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/>
              <a:t>MR. ABSURD. Tartan </a:t>
            </a:r>
            <a:r>
              <a:rPr lang="cs-CZ" sz="800" dirty="0" err="1" smtClean="0"/>
              <a:t>of</a:t>
            </a:r>
            <a:r>
              <a:rPr lang="cs-CZ" sz="800" dirty="0" smtClean="0"/>
              <a:t> Newfoundland </a:t>
            </a:r>
            <a:r>
              <a:rPr lang="cs-CZ" sz="800" dirty="0" err="1" smtClean="0"/>
              <a:t>and</a:t>
            </a:r>
            <a:r>
              <a:rPr lang="cs-CZ" sz="800" dirty="0" smtClean="0"/>
              <a:t> Labrador.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2013-08-20].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/>
              <a:t>Dostupné z: http://commons.wikimedia.org/wiki/File%3ATartan_of_Newfoundland_and_Labrador.png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ransition advTm="10515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58204" cy="1296974"/>
          </a:xfrm>
        </p:spPr>
        <p:txBody>
          <a:bodyPr>
            <a:noAutofit/>
          </a:bodyPr>
          <a:lstStyle/>
          <a:p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Confederation</a:t>
            </a:r>
            <a:r>
              <a:rPr lang="cs-CZ" sz="2800" dirty="0" smtClean="0"/>
              <a:t> </a:t>
            </a:r>
            <a:r>
              <a:rPr lang="cs-CZ" sz="2800" dirty="0" err="1" smtClean="0"/>
              <a:t>Bridge</a:t>
            </a:r>
            <a:r>
              <a:rPr lang="cs-CZ" sz="2800" dirty="0" smtClean="0"/>
              <a:t>, </a:t>
            </a:r>
            <a:r>
              <a:rPr lang="cs-CZ" sz="2800" dirty="0" err="1" smtClean="0"/>
              <a:t>which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12.9 km </a:t>
            </a:r>
            <a:r>
              <a:rPr lang="cs-CZ" sz="2800" dirty="0" err="1" smtClean="0"/>
              <a:t>long</a:t>
            </a:r>
            <a:r>
              <a:rPr lang="cs-CZ" sz="2800" dirty="0" smtClean="0"/>
              <a:t>, </a:t>
            </a:r>
            <a:r>
              <a:rPr lang="cs-CZ" sz="2800" dirty="0" err="1" smtClean="0"/>
              <a:t>links</a:t>
            </a:r>
            <a:r>
              <a:rPr lang="cs-CZ" sz="2800" dirty="0" smtClean="0"/>
              <a:t> New </a:t>
            </a:r>
            <a:r>
              <a:rPr lang="cs-CZ" sz="2800" dirty="0" err="1" smtClean="0"/>
              <a:t>Brunswick</a:t>
            </a:r>
            <a:r>
              <a:rPr lang="cs-CZ" sz="2800" dirty="0" smtClean="0"/>
              <a:t> </a:t>
            </a:r>
            <a:r>
              <a:rPr lang="cs-CZ" sz="2800" dirty="0" err="1" smtClean="0"/>
              <a:t>with</a:t>
            </a:r>
            <a:r>
              <a:rPr lang="cs-CZ" sz="2800" dirty="0" smtClean="0"/>
              <a:t> Prince Edward Island</a:t>
            </a:r>
            <a:endParaRPr lang="cs-CZ" sz="2800" dirty="0"/>
          </a:p>
        </p:txBody>
      </p:sp>
      <p:pic>
        <p:nvPicPr>
          <p:cNvPr id="4" name="Zástupný symbol pro obsah 3" descr="780px-Confederation_Bridge_-_Blick_von_unten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864201" y="1516531"/>
            <a:ext cx="5922377" cy="4555675"/>
          </a:xfrm>
        </p:spPr>
      </p:pic>
      <p:sp>
        <p:nvSpPr>
          <p:cNvPr id="5" name="Obdélník 4"/>
          <p:cNvSpPr/>
          <p:nvPr/>
        </p:nvSpPr>
        <p:spPr>
          <a:xfrm>
            <a:off x="285720" y="6286520"/>
            <a:ext cx="778674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WLADYSLAW. </a:t>
            </a:r>
            <a:r>
              <a:rPr lang="cs-CZ" sz="800" dirty="0" err="1" smtClean="0"/>
              <a:t>Blick</a:t>
            </a:r>
            <a:r>
              <a:rPr lang="cs-CZ" sz="800" dirty="0" smtClean="0"/>
              <a:t> </a:t>
            </a:r>
            <a:r>
              <a:rPr lang="cs-CZ" sz="800" dirty="0" err="1" smtClean="0"/>
              <a:t>unter</a:t>
            </a:r>
            <a:r>
              <a:rPr lang="cs-CZ" sz="800" dirty="0" smtClean="0"/>
              <a:t> </a:t>
            </a:r>
            <a:r>
              <a:rPr lang="cs-CZ" sz="800" dirty="0" err="1" smtClean="0"/>
              <a:t>die</a:t>
            </a:r>
            <a:r>
              <a:rPr lang="cs-CZ" sz="800" dirty="0" smtClean="0"/>
              <a:t> </a:t>
            </a:r>
            <a:r>
              <a:rPr lang="cs-CZ" sz="800" dirty="0" err="1" smtClean="0"/>
              <a:t>Confederation</a:t>
            </a:r>
            <a:r>
              <a:rPr lang="cs-CZ" sz="800" dirty="0" smtClean="0"/>
              <a:t> </a:t>
            </a:r>
            <a:r>
              <a:rPr lang="cs-CZ" sz="800" dirty="0" err="1" smtClean="0"/>
              <a:t>Bridge</a:t>
            </a:r>
            <a:r>
              <a:rPr lang="cs-CZ" sz="800" dirty="0" smtClean="0"/>
              <a:t>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2013-08-20]. Dostupné z: http://commons.wikimedia.org/wiki/File:Confederation_Bridge_-_Blick_von_unten.jpg</a:t>
            </a:r>
          </a:p>
        </p:txBody>
      </p:sp>
    </p:spTree>
  </p:cSld>
  <p:clrMapOvr>
    <a:masterClrMapping/>
  </p:clrMapOvr>
  <p:transition advTm="10375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043890" cy="1928826"/>
          </a:xfrm>
        </p:spPr>
        <p:txBody>
          <a:bodyPr>
            <a:noAutofit/>
          </a:bodyPr>
          <a:lstStyle/>
          <a:p>
            <a:r>
              <a:rPr lang="cs-CZ" sz="2800" dirty="0" err="1" smtClean="0"/>
              <a:t>Skyline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Québec</a:t>
            </a:r>
            <a:r>
              <a:rPr lang="cs-CZ" sz="2800" dirty="0" smtClean="0"/>
              <a:t> City, </a:t>
            </a:r>
            <a:r>
              <a:rPr lang="cs-CZ" sz="2800" dirty="0" err="1" smtClean="0"/>
              <a:t>Quebec</a:t>
            </a:r>
            <a:r>
              <a:rPr lang="cs-CZ" sz="2800" dirty="0" smtClean="0"/>
              <a:t>, </a:t>
            </a:r>
            <a:r>
              <a:rPr lang="cs-CZ" sz="2800" dirty="0" err="1" smtClean="0"/>
              <a:t>with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Saint</a:t>
            </a:r>
            <a:r>
              <a:rPr lang="cs-CZ" sz="2800" dirty="0" smtClean="0"/>
              <a:t> </a:t>
            </a:r>
            <a:r>
              <a:rPr lang="cs-CZ" sz="2800" dirty="0" err="1" smtClean="0"/>
              <a:t>Lawrence</a:t>
            </a:r>
            <a:r>
              <a:rPr lang="cs-CZ" sz="2800" dirty="0" smtClean="0"/>
              <a:t> </a:t>
            </a:r>
            <a:r>
              <a:rPr lang="cs-CZ" sz="2800" dirty="0" err="1" smtClean="0"/>
              <a:t>river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famous</a:t>
            </a:r>
            <a:r>
              <a:rPr lang="cs-CZ" sz="2800" dirty="0" smtClean="0"/>
              <a:t> hotel </a:t>
            </a:r>
            <a:r>
              <a:rPr lang="cs-CZ" sz="2800" dirty="0" err="1" smtClean="0"/>
              <a:t>Château</a:t>
            </a:r>
            <a:r>
              <a:rPr lang="cs-CZ" sz="2800" dirty="0" smtClean="0"/>
              <a:t> </a:t>
            </a:r>
            <a:r>
              <a:rPr lang="cs-CZ" sz="2800" dirty="0" err="1" smtClean="0"/>
              <a:t>Frontenac</a:t>
            </a:r>
            <a:r>
              <a:rPr lang="cs-CZ" sz="2800" dirty="0" smtClean="0"/>
              <a:t>, </a:t>
            </a:r>
            <a:r>
              <a:rPr lang="cs-CZ" sz="2800" dirty="0" err="1" smtClean="0"/>
              <a:t>which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a </a:t>
            </a:r>
            <a:r>
              <a:rPr lang="cs-CZ" sz="2800" dirty="0" err="1" smtClean="0"/>
              <a:t>National</a:t>
            </a:r>
            <a:r>
              <a:rPr lang="cs-CZ" sz="2800" dirty="0" smtClean="0"/>
              <a:t> </a:t>
            </a:r>
            <a:r>
              <a:rPr lang="cs-CZ" sz="2800" dirty="0" err="1" smtClean="0"/>
              <a:t>Historic</a:t>
            </a:r>
            <a:r>
              <a:rPr lang="cs-CZ" sz="2800" dirty="0" smtClean="0"/>
              <a:t> </a:t>
            </a:r>
            <a:r>
              <a:rPr lang="cs-CZ" sz="2800" dirty="0" err="1" smtClean="0"/>
              <a:t>Site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Canada</a:t>
            </a:r>
            <a:r>
              <a:rPr lang="cs-CZ" sz="2800" dirty="0" smtClean="0"/>
              <a:t> </a:t>
            </a:r>
            <a:r>
              <a:rPr lang="cs-CZ" sz="2800" dirty="0" err="1" smtClean="0"/>
              <a:t>dating</a:t>
            </a:r>
            <a:r>
              <a:rPr lang="cs-CZ" sz="2800" dirty="0" smtClean="0"/>
              <a:t> 1893</a:t>
            </a:r>
            <a:endParaRPr lang="cs-CZ" sz="2800" dirty="0"/>
          </a:p>
        </p:txBody>
      </p:sp>
      <p:pic>
        <p:nvPicPr>
          <p:cNvPr id="6" name="Zástupný symbol pro obsah 5" descr="800px-Quebec_city-Vieux-Québec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57158" y="2571744"/>
            <a:ext cx="8354820" cy="2830195"/>
          </a:xfrm>
        </p:spPr>
      </p:pic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285720" y="5929330"/>
            <a:ext cx="7786742" cy="30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1587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/>
              <a:t>DATCH78. </a:t>
            </a:r>
            <a:r>
              <a:rPr lang="cs-CZ" sz="800" dirty="0" err="1" smtClean="0"/>
              <a:t>Quebec</a:t>
            </a:r>
            <a:r>
              <a:rPr lang="cs-CZ" sz="800" dirty="0" smtClean="0"/>
              <a:t> city-</a:t>
            </a:r>
            <a:r>
              <a:rPr lang="cs-CZ" sz="800" dirty="0" err="1" smtClean="0"/>
              <a:t>Vieux</a:t>
            </a:r>
            <a:r>
              <a:rPr lang="cs-CZ" sz="800" dirty="0" smtClean="0"/>
              <a:t>-</a:t>
            </a:r>
            <a:r>
              <a:rPr lang="cs-CZ" sz="800" dirty="0" err="1" smtClean="0"/>
              <a:t>Québec</a:t>
            </a:r>
            <a:r>
              <a:rPr lang="cs-CZ" sz="800" dirty="0" smtClean="0"/>
              <a:t>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2013-08-20]. Dostupné z: http://commons.wikimedia.org/wiki/File:Quebec_city-Vieux-Qu%C3%A9bec.jpg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Georgia" pitchFamily="18" charset="0"/>
              <a:ea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7400948" cy="928694"/>
          </a:xfrm>
        </p:spPr>
        <p:txBody>
          <a:bodyPr>
            <a:noAutofit/>
          </a:bodyPr>
          <a:lstStyle/>
          <a:p>
            <a:r>
              <a:rPr lang="cs-CZ" sz="2800" dirty="0" err="1" smtClean="0"/>
              <a:t>Rue</a:t>
            </a:r>
            <a:r>
              <a:rPr lang="cs-CZ" sz="2800" dirty="0" smtClean="0"/>
              <a:t> St.-Louis in </a:t>
            </a:r>
            <a:r>
              <a:rPr lang="cs-CZ" sz="2800" dirty="0" err="1" smtClean="0"/>
              <a:t>Québec</a:t>
            </a:r>
            <a:r>
              <a:rPr lang="cs-CZ" sz="2800" dirty="0" smtClean="0"/>
              <a:t> city, </a:t>
            </a:r>
            <a:r>
              <a:rPr lang="cs-CZ" sz="2800" dirty="0" err="1" smtClean="0"/>
              <a:t>with</a:t>
            </a:r>
            <a:r>
              <a:rPr lang="cs-CZ" sz="2800" dirty="0" smtClean="0"/>
              <a:t> </a:t>
            </a:r>
            <a:r>
              <a:rPr lang="cs-CZ" sz="2800" dirty="0" err="1" smtClean="0"/>
              <a:t>its</a:t>
            </a:r>
            <a:r>
              <a:rPr lang="cs-CZ" sz="2800" dirty="0" smtClean="0"/>
              <a:t> </a:t>
            </a:r>
            <a:r>
              <a:rPr lang="cs-CZ" sz="2800" dirty="0" err="1" smtClean="0"/>
              <a:t>French</a:t>
            </a:r>
            <a:r>
              <a:rPr lang="cs-CZ" sz="2800" dirty="0" smtClean="0"/>
              <a:t> </a:t>
            </a:r>
            <a:r>
              <a:rPr lang="cs-CZ" sz="2800" dirty="0" err="1" smtClean="0"/>
              <a:t>feel</a:t>
            </a:r>
            <a:endParaRPr lang="cs-CZ" sz="2800" dirty="0"/>
          </a:p>
        </p:txBody>
      </p:sp>
      <p:pic>
        <p:nvPicPr>
          <p:cNvPr id="4" name="Zástupný symbol pro obsah 5" descr="800px-Quebec_City_Rue_St-Louis_201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7" y="1474010"/>
            <a:ext cx="7215238" cy="4789114"/>
          </a:xfrm>
        </p:spPr>
      </p:pic>
      <p:sp>
        <p:nvSpPr>
          <p:cNvPr id="5" name="Obdélník 4"/>
          <p:cNvSpPr/>
          <p:nvPr/>
        </p:nvSpPr>
        <p:spPr>
          <a:xfrm>
            <a:off x="215996" y="6357958"/>
            <a:ext cx="799934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CHENSIYUAN. </a:t>
            </a:r>
            <a:r>
              <a:rPr lang="cs-CZ" sz="800" dirty="0" err="1" smtClean="0"/>
              <a:t>Quebec</a:t>
            </a:r>
            <a:r>
              <a:rPr lang="cs-CZ" sz="800" dirty="0" smtClean="0"/>
              <a:t> City </a:t>
            </a:r>
            <a:r>
              <a:rPr lang="cs-CZ" sz="800" dirty="0" err="1" smtClean="0"/>
              <a:t>Rue</a:t>
            </a:r>
            <a:r>
              <a:rPr lang="cs-CZ" sz="800" dirty="0" smtClean="0"/>
              <a:t> </a:t>
            </a:r>
            <a:r>
              <a:rPr lang="cs-CZ" sz="800" dirty="0" err="1" smtClean="0"/>
              <a:t>St</a:t>
            </a:r>
            <a:r>
              <a:rPr lang="cs-CZ" sz="800" dirty="0" smtClean="0"/>
              <a:t>-Louis 2010.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2013-08-20]. Dostupné z: http://commons.wikimedia.org/wiki/File:Quebec_City_Rue_St-Louis_2010.jpg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54032"/>
          </a:xfrm>
        </p:spPr>
        <p:txBody>
          <a:bodyPr>
            <a:normAutofit/>
          </a:bodyPr>
          <a:lstStyle/>
          <a:p>
            <a:r>
              <a:rPr lang="cs-CZ" sz="2800" dirty="0" err="1" smtClean="0"/>
              <a:t>Ice</a:t>
            </a:r>
            <a:r>
              <a:rPr lang="cs-CZ" sz="2800" dirty="0" smtClean="0"/>
              <a:t> </a:t>
            </a:r>
            <a:r>
              <a:rPr lang="cs-CZ" sz="2800" dirty="0" err="1" smtClean="0"/>
              <a:t>fishing</a:t>
            </a:r>
            <a:r>
              <a:rPr lang="cs-CZ" sz="2800" dirty="0" smtClean="0"/>
              <a:t> in </a:t>
            </a:r>
            <a:r>
              <a:rPr lang="cs-CZ" sz="2800" dirty="0" err="1" smtClean="0"/>
              <a:t>northern</a:t>
            </a:r>
            <a:r>
              <a:rPr lang="cs-CZ" sz="2800" dirty="0" smtClean="0"/>
              <a:t> Ontario</a:t>
            </a:r>
            <a:endParaRPr lang="cs-CZ" sz="2800" dirty="0"/>
          </a:p>
        </p:txBody>
      </p:sp>
      <p:pic>
        <p:nvPicPr>
          <p:cNvPr id="4" name="Zástupný symbol pro obsah 3" descr="Ice_fishing_in_Ontario,_Canada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85786" y="1000108"/>
            <a:ext cx="6858047" cy="5143536"/>
          </a:xfrm>
        </p:spPr>
      </p:pic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214282" y="6286520"/>
            <a:ext cx="7786742" cy="30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1587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/>
              <a:t>ICE EFFECT. </a:t>
            </a:r>
            <a:r>
              <a:rPr lang="cs-CZ" sz="800" dirty="0" err="1" smtClean="0"/>
              <a:t>Ice</a:t>
            </a:r>
            <a:r>
              <a:rPr lang="cs-CZ" sz="800" dirty="0" smtClean="0"/>
              <a:t> </a:t>
            </a:r>
            <a:r>
              <a:rPr lang="cs-CZ" sz="800" dirty="0" err="1" smtClean="0"/>
              <a:t>fishing</a:t>
            </a:r>
            <a:r>
              <a:rPr lang="cs-CZ" sz="800" dirty="0" smtClean="0"/>
              <a:t> in Ontario.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2013-08-20]. Dostupné z: http://commons.wikimedia.org/wiki/File:Ice_fishing_in_Ontario,_Canada.jpg</a:t>
            </a:r>
            <a:endParaRPr kumimoji="0" lang="cs-CZ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274638"/>
            <a:ext cx="8358246" cy="1582726"/>
          </a:xfrm>
        </p:spPr>
        <p:txBody>
          <a:bodyPr>
            <a:normAutofit/>
          </a:bodyPr>
          <a:lstStyle/>
          <a:p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skyline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Toronto, Ontario, </a:t>
            </a:r>
            <a:r>
              <a:rPr lang="cs-CZ" sz="2800" dirty="0" err="1" smtClean="0"/>
              <a:t>with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CN </a:t>
            </a:r>
            <a:r>
              <a:rPr lang="cs-CZ" sz="2800" dirty="0" err="1" smtClean="0"/>
              <a:t>Tower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Rogers</a:t>
            </a:r>
            <a:r>
              <a:rPr lang="cs-CZ" sz="2800" dirty="0" smtClean="0"/>
              <a:t> Centre, a </a:t>
            </a:r>
            <a:r>
              <a:rPr lang="cs-CZ" sz="2800" dirty="0" err="1" smtClean="0"/>
              <a:t>multi</a:t>
            </a:r>
            <a:r>
              <a:rPr lang="cs-CZ" sz="2800" dirty="0" smtClean="0"/>
              <a:t>-</a:t>
            </a:r>
            <a:r>
              <a:rPr lang="cs-CZ" sz="2800" dirty="0" err="1" smtClean="0"/>
              <a:t>purpose</a:t>
            </a:r>
            <a:r>
              <a:rPr lang="cs-CZ" sz="2800" dirty="0" smtClean="0"/>
              <a:t> stadium. Toronto </a:t>
            </a: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biggest</a:t>
            </a:r>
            <a:r>
              <a:rPr lang="cs-CZ" sz="2800" dirty="0" smtClean="0"/>
              <a:t> city in </a:t>
            </a:r>
            <a:r>
              <a:rPr lang="cs-CZ" sz="2800" dirty="0" err="1" smtClean="0"/>
              <a:t>Canada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pic>
        <p:nvPicPr>
          <p:cNvPr id="4" name="Zástupný symbol pro obsah 3" descr="800px-Toronto_Skyline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857364"/>
            <a:ext cx="6024603" cy="4518452"/>
          </a:xfrm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214282" y="6429396"/>
            <a:ext cx="7929618" cy="30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1587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/>
              <a:t>OHCANADAGAIL. Toronto </a:t>
            </a:r>
            <a:r>
              <a:rPr lang="cs-CZ" sz="800" dirty="0" err="1" smtClean="0"/>
              <a:t>Skyline</a:t>
            </a:r>
            <a:r>
              <a:rPr lang="cs-CZ" sz="800" dirty="0" smtClean="0"/>
              <a:t>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2013-08-20]. Dostupné z: http://commons.wikimedia.org/wiki/File:Toronto_Skyline.JPG</a:t>
            </a:r>
          </a:p>
        </p:txBody>
      </p:sp>
    </p:spTree>
  </p:cSld>
  <p:clrMapOvr>
    <a:masterClrMapping/>
  </p:clrMapOvr>
  <p:transition advTm="10484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011222"/>
          </a:xfrm>
        </p:spPr>
        <p:txBody>
          <a:bodyPr>
            <a:normAutofit/>
          </a:bodyPr>
          <a:lstStyle/>
          <a:p>
            <a:r>
              <a:rPr lang="cs-CZ" sz="2800" dirty="0" err="1" smtClean="0"/>
              <a:t>Ice</a:t>
            </a:r>
            <a:r>
              <a:rPr lang="cs-CZ" sz="2800" dirty="0" smtClean="0"/>
              <a:t> </a:t>
            </a:r>
            <a:r>
              <a:rPr lang="cs-CZ" sz="2800" dirty="0" err="1" smtClean="0"/>
              <a:t>hockey</a:t>
            </a:r>
            <a:r>
              <a:rPr lang="cs-CZ" sz="2800" dirty="0" smtClean="0"/>
              <a:t> </a:t>
            </a:r>
            <a:r>
              <a:rPr lang="cs-CZ" sz="2800" dirty="0" err="1" smtClean="0"/>
              <a:t>at</a:t>
            </a:r>
            <a:r>
              <a:rPr lang="cs-CZ" sz="2800" dirty="0" smtClean="0"/>
              <a:t> </a:t>
            </a:r>
            <a:r>
              <a:rPr lang="cs-CZ" sz="2800" dirty="0" err="1" smtClean="0"/>
              <a:t>Air</a:t>
            </a:r>
            <a:r>
              <a:rPr lang="cs-CZ" sz="2800" dirty="0" smtClean="0"/>
              <a:t> </a:t>
            </a:r>
            <a:r>
              <a:rPr lang="cs-CZ" sz="2800" dirty="0" err="1" smtClean="0"/>
              <a:t>Canada</a:t>
            </a:r>
            <a:r>
              <a:rPr lang="cs-CZ" sz="2800" dirty="0" smtClean="0"/>
              <a:t> Centre, </a:t>
            </a:r>
            <a:r>
              <a:rPr lang="cs-CZ" sz="2800" dirty="0" err="1" smtClean="0"/>
              <a:t>which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home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Toronto </a:t>
            </a:r>
            <a:r>
              <a:rPr lang="cs-CZ" sz="2800" dirty="0" err="1" smtClean="0"/>
              <a:t>Maple</a:t>
            </a:r>
            <a:r>
              <a:rPr lang="cs-CZ" sz="2800" dirty="0" smtClean="0"/>
              <a:t> </a:t>
            </a:r>
            <a:r>
              <a:rPr lang="cs-CZ" sz="2800" dirty="0" err="1" smtClean="0"/>
              <a:t>Leafs</a:t>
            </a:r>
            <a:endParaRPr lang="cs-CZ" sz="2800" dirty="0"/>
          </a:p>
        </p:txBody>
      </p:sp>
      <p:pic>
        <p:nvPicPr>
          <p:cNvPr id="4" name="Zástupný symbol pro obsah 3" descr="800px-NHL_faceoff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370157"/>
            <a:ext cx="7215238" cy="4798133"/>
          </a:xfrm>
        </p:spPr>
      </p:pic>
      <p:sp>
        <p:nvSpPr>
          <p:cNvPr id="5" name="Obdélník 4"/>
          <p:cNvSpPr/>
          <p:nvPr/>
        </p:nvSpPr>
        <p:spPr>
          <a:xfrm>
            <a:off x="142844" y="6357958"/>
            <a:ext cx="878687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ETERNALSLEEPER. NHL </a:t>
            </a:r>
            <a:r>
              <a:rPr lang="cs-CZ" sz="800" dirty="0" err="1" smtClean="0"/>
              <a:t>faceoff</a:t>
            </a:r>
            <a:r>
              <a:rPr lang="cs-CZ" sz="800" dirty="0" smtClean="0"/>
              <a:t>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2013-08-20]. Dostupné z: http://commons.wikimedia.org/wiki/File:NHL_faceoff.jpg</a:t>
            </a:r>
          </a:p>
        </p:txBody>
      </p:sp>
    </p:spTree>
  </p:cSld>
  <p:clrMapOvr>
    <a:masterClrMapping/>
  </p:clrMapOvr>
  <p:transition advTm="10593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643998" cy="1511288"/>
          </a:xfrm>
        </p:spPr>
        <p:txBody>
          <a:bodyPr>
            <a:normAutofit/>
          </a:bodyPr>
          <a:lstStyle/>
          <a:p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en-US" sz="2800" dirty="0" err="1" smtClean="0"/>
              <a:t>H</a:t>
            </a:r>
            <a:r>
              <a:rPr lang="cs-CZ" sz="2800" dirty="0" err="1" smtClean="0"/>
              <a:t>orseshoe</a:t>
            </a:r>
            <a:r>
              <a:rPr lang="cs-CZ" sz="2800" dirty="0" smtClean="0"/>
              <a:t> </a:t>
            </a:r>
            <a:r>
              <a:rPr lang="en-US" sz="2800" dirty="0" err="1" smtClean="0"/>
              <a:t>F</a:t>
            </a:r>
            <a:r>
              <a:rPr lang="cs-CZ" sz="2800" dirty="0" err="1" smtClean="0"/>
              <a:t>alls</a:t>
            </a:r>
            <a:r>
              <a:rPr lang="cs-CZ" sz="2800" dirty="0" smtClean="0"/>
              <a:t>, part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Niagara </a:t>
            </a:r>
            <a:r>
              <a:rPr lang="cs-CZ" sz="2800" dirty="0" err="1" smtClean="0"/>
              <a:t>Falls</a:t>
            </a:r>
            <a:r>
              <a:rPr lang="cs-CZ" sz="2800" dirty="0" smtClean="0"/>
              <a:t>, Ontario, are a </a:t>
            </a:r>
            <a:r>
              <a:rPr lang="cs-CZ" sz="2800" dirty="0" err="1" smtClean="0"/>
              <a:t>popular</a:t>
            </a:r>
            <a:r>
              <a:rPr lang="cs-CZ" sz="2800" dirty="0" smtClean="0"/>
              <a:t> </a:t>
            </a:r>
            <a:r>
              <a:rPr lang="cs-CZ" sz="2800" dirty="0" err="1" smtClean="0"/>
              <a:t>tourist</a:t>
            </a:r>
            <a:r>
              <a:rPr lang="cs-CZ" sz="2800" dirty="0" smtClean="0"/>
              <a:t> </a:t>
            </a:r>
            <a:r>
              <a:rPr lang="cs-CZ" sz="2800" dirty="0" err="1" smtClean="0"/>
              <a:t>destination</a:t>
            </a:r>
            <a:r>
              <a:rPr lang="cs-CZ" sz="2800" dirty="0" smtClean="0"/>
              <a:t>. </a:t>
            </a:r>
            <a:r>
              <a:rPr lang="cs-CZ" sz="2800" dirty="0" err="1" smtClean="0"/>
              <a:t>They</a:t>
            </a:r>
            <a:r>
              <a:rPr lang="cs-CZ" sz="2800" dirty="0" smtClean="0"/>
              <a:t> are </a:t>
            </a:r>
            <a:r>
              <a:rPr lang="cs-CZ" sz="2800" dirty="0" err="1" smtClean="0"/>
              <a:t>also</a:t>
            </a:r>
            <a:r>
              <a:rPr lang="cs-CZ" sz="2800" dirty="0" smtClean="0"/>
              <a:t> a </a:t>
            </a:r>
            <a:r>
              <a:rPr lang="cs-CZ" sz="2800" dirty="0" err="1" smtClean="0"/>
              <a:t>source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hydroelectric</a:t>
            </a:r>
            <a:r>
              <a:rPr lang="cs-CZ" sz="2800" dirty="0" smtClean="0"/>
              <a:t> </a:t>
            </a:r>
            <a:r>
              <a:rPr lang="cs-CZ" sz="2800" dirty="0" err="1" smtClean="0"/>
              <a:t>power</a:t>
            </a:r>
            <a:r>
              <a:rPr lang="cs-CZ" sz="2800" dirty="0" smtClean="0"/>
              <a:t>. </a:t>
            </a:r>
            <a:endParaRPr lang="cs-CZ" sz="2800" dirty="0"/>
          </a:p>
        </p:txBody>
      </p:sp>
      <p:pic>
        <p:nvPicPr>
          <p:cNvPr id="4" name="Zástupný symbol pro obsah 3" descr="800px-Canadian_Horseshoe_Falls_with_Buffalo_in_background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768858"/>
            <a:ext cx="6072230" cy="4554173"/>
          </a:xfrm>
        </p:spPr>
      </p:pic>
      <p:sp>
        <p:nvSpPr>
          <p:cNvPr id="5" name="Obdélník 4"/>
          <p:cNvSpPr/>
          <p:nvPr/>
        </p:nvSpPr>
        <p:spPr>
          <a:xfrm>
            <a:off x="142844" y="6357958"/>
            <a:ext cx="85725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UJJWALKUMAR. </a:t>
            </a:r>
            <a:r>
              <a:rPr lang="cs-CZ" sz="800" dirty="0" err="1" smtClean="0"/>
              <a:t>Canadian</a:t>
            </a:r>
            <a:r>
              <a:rPr lang="cs-CZ" sz="800" dirty="0" smtClean="0"/>
              <a:t> </a:t>
            </a:r>
            <a:r>
              <a:rPr lang="cs-CZ" sz="800" dirty="0" err="1" smtClean="0"/>
              <a:t>Horseshoe</a:t>
            </a:r>
            <a:r>
              <a:rPr lang="cs-CZ" sz="800" dirty="0" smtClean="0"/>
              <a:t> </a:t>
            </a:r>
            <a:r>
              <a:rPr lang="cs-CZ" sz="800" dirty="0" err="1" smtClean="0"/>
              <a:t>Falls</a:t>
            </a:r>
            <a:r>
              <a:rPr lang="cs-CZ" sz="800" dirty="0" smtClean="0"/>
              <a:t> </a:t>
            </a:r>
            <a:r>
              <a:rPr lang="cs-CZ" sz="800" dirty="0" err="1" smtClean="0"/>
              <a:t>with</a:t>
            </a:r>
            <a:r>
              <a:rPr lang="cs-CZ" sz="800" dirty="0" smtClean="0"/>
              <a:t> </a:t>
            </a:r>
            <a:r>
              <a:rPr lang="cs-CZ" sz="800" dirty="0" err="1" smtClean="0"/>
              <a:t>Buffalo</a:t>
            </a:r>
            <a:r>
              <a:rPr lang="cs-CZ" sz="800" dirty="0" smtClean="0"/>
              <a:t> in background.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2013-08-20]. Dostupné z: http://commons.wikimedia.org/wiki/File:Canadian_Horseshoe_Falls_with_Buffalo_in_background.jpg</a:t>
            </a:r>
          </a:p>
        </p:txBody>
      </p:sp>
    </p:spTree>
  </p:cSld>
  <p:clrMapOvr>
    <a:masterClrMapping/>
  </p:clrMapOvr>
  <p:transition advTm="10406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86700" cy="1082660"/>
          </a:xfrm>
        </p:spPr>
        <p:txBody>
          <a:bodyPr>
            <a:normAutofit/>
          </a:bodyPr>
          <a:lstStyle/>
          <a:p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Maid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Mist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a </a:t>
            </a:r>
            <a:r>
              <a:rPr lang="cs-CZ" sz="2800" dirty="0" err="1" smtClean="0"/>
              <a:t>boat</a:t>
            </a:r>
            <a:r>
              <a:rPr lang="cs-CZ" sz="2800" dirty="0" smtClean="0"/>
              <a:t> </a:t>
            </a:r>
            <a:r>
              <a:rPr lang="cs-CZ" sz="2800" dirty="0" err="1" smtClean="0"/>
              <a:t>tour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Niagara </a:t>
            </a:r>
            <a:r>
              <a:rPr lang="cs-CZ" sz="2800" dirty="0" err="1" smtClean="0"/>
              <a:t>Falls</a:t>
            </a:r>
            <a:r>
              <a:rPr lang="cs-CZ" sz="2800" dirty="0" smtClean="0"/>
              <a:t>, Ontario </a:t>
            </a:r>
            <a:endParaRPr lang="cs-CZ" sz="2800" dirty="0"/>
          </a:p>
        </p:txBody>
      </p:sp>
      <p:pic>
        <p:nvPicPr>
          <p:cNvPr id="4" name="Zástupný symbol pro obsah 3" descr="480px-Maid_of_the_Mist_-_pot-o-gold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000232" y="1357298"/>
            <a:ext cx="3929090" cy="4911364"/>
          </a:xfrm>
        </p:spPr>
      </p:pic>
      <p:sp>
        <p:nvSpPr>
          <p:cNvPr id="6" name="Obdélník 5"/>
          <p:cNvSpPr/>
          <p:nvPr/>
        </p:nvSpPr>
        <p:spPr>
          <a:xfrm>
            <a:off x="142844" y="6357958"/>
            <a:ext cx="821537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SAFFRON BLAZE. </a:t>
            </a:r>
            <a:r>
              <a:rPr lang="cs-CZ" sz="800" dirty="0" err="1" smtClean="0"/>
              <a:t>Maid</a:t>
            </a:r>
            <a:r>
              <a:rPr lang="cs-CZ" sz="800" dirty="0" smtClean="0"/>
              <a:t> </a:t>
            </a:r>
            <a:r>
              <a:rPr lang="cs-CZ" sz="800" dirty="0" err="1" smtClean="0"/>
              <a:t>of</a:t>
            </a:r>
            <a:r>
              <a:rPr lang="cs-CZ" sz="800" dirty="0" smtClean="0"/>
              <a:t> </a:t>
            </a:r>
            <a:r>
              <a:rPr lang="cs-CZ" sz="800" dirty="0" err="1" smtClean="0"/>
              <a:t>the</a:t>
            </a:r>
            <a:r>
              <a:rPr lang="cs-CZ" sz="800" dirty="0" smtClean="0"/>
              <a:t> </a:t>
            </a:r>
            <a:r>
              <a:rPr lang="cs-CZ" sz="800" dirty="0" err="1" smtClean="0"/>
              <a:t>Mist</a:t>
            </a:r>
            <a:r>
              <a:rPr lang="cs-CZ" sz="800" dirty="0" smtClean="0"/>
              <a:t> - pot-o-</a:t>
            </a:r>
            <a:r>
              <a:rPr lang="cs-CZ" sz="800" dirty="0" err="1" smtClean="0"/>
              <a:t>gold</a:t>
            </a:r>
            <a:r>
              <a:rPr lang="cs-CZ" sz="800" dirty="0" smtClean="0"/>
              <a:t>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2013-08-20]. Dostupné z: http://commons.wikimedia.org/wiki/File:Maid_of_the_Mist_-_pot-o-gold.jpg</a:t>
            </a:r>
          </a:p>
        </p:txBody>
      </p:sp>
    </p:spTree>
  </p:cSld>
  <p:clrMapOvr>
    <a:masterClrMapping/>
  </p:clrMapOvr>
  <p:transition advTm="10297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6834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A </a:t>
            </a:r>
            <a:r>
              <a:rPr lang="cs-CZ" sz="2800" dirty="0" err="1" smtClean="0"/>
              <a:t>grain</a:t>
            </a:r>
            <a:r>
              <a:rPr lang="cs-CZ" sz="2800" dirty="0" smtClean="0"/>
              <a:t> </a:t>
            </a:r>
            <a:r>
              <a:rPr lang="cs-CZ" sz="2800" dirty="0" err="1" smtClean="0"/>
              <a:t>elevator</a:t>
            </a:r>
            <a:r>
              <a:rPr lang="cs-CZ" sz="2800" dirty="0" smtClean="0"/>
              <a:t> in a </a:t>
            </a:r>
            <a:r>
              <a:rPr lang="cs-CZ" sz="2800" dirty="0" err="1" smtClean="0"/>
              <a:t>farm</a:t>
            </a:r>
            <a:r>
              <a:rPr lang="cs-CZ" sz="2800" dirty="0" smtClean="0"/>
              <a:t> in Saskatchewan</a:t>
            </a:r>
            <a:endParaRPr lang="cs-CZ" sz="2800" dirty="0"/>
          </a:p>
        </p:txBody>
      </p:sp>
      <p:pic>
        <p:nvPicPr>
          <p:cNvPr id="4" name="Zástupný symbol pro obsah 3" descr="800px-Saskatchewan_Farm_Elevator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71473" y="1289878"/>
            <a:ext cx="6786610" cy="4996641"/>
          </a:xfrm>
        </p:spPr>
      </p:pic>
      <p:sp>
        <p:nvSpPr>
          <p:cNvPr id="5" name="Obdélník 4"/>
          <p:cNvSpPr/>
          <p:nvPr/>
        </p:nvSpPr>
        <p:spPr>
          <a:xfrm>
            <a:off x="214282" y="6429396"/>
            <a:ext cx="778674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SAFFRON BLAZE. Saskatchewan </a:t>
            </a:r>
            <a:r>
              <a:rPr lang="cs-CZ" sz="800" dirty="0" err="1" smtClean="0"/>
              <a:t>Farm</a:t>
            </a:r>
            <a:r>
              <a:rPr lang="cs-CZ" sz="800" dirty="0" smtClean="0"/>
              <a:t> </a:t>
            </a:r>
            <a:r>
              <a:rPr lang="cs-CZ" sz="800" dirty="0" err="1" smtClean="0"/>
              <a:t>Elevator</a:t>
            </a:r>
            <a:r>
              <a:rPr lang="cs-CZ" sz="800" dirty="0" smtClean="0"/>
              <a:t>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2013-08-20]. Dostupné z: http://commons.wikimedia.org/wiki/File:Saskatchewan_Farm_Elevator.jpg</a:t>
            </a:r>
          </a:p>
        </p:txBody>
      </p:sp>
    </p:spTree>
  </p:cSld>
  <p:clrMapOvr>
    <a:masterClrMapping/>
  </p:clrMapOvr>
  <p:transition advTm="10328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54098"/>
          </a:xfrm>
        </p:spPr>
        <p:txBody>
          <a:bodyPr>
            <a:normAutofit/>
          </a:bodyPr>
          <a:lstStyle/>
          <a:p>
            <a:r>
              <a:rPr lang="cs-CZ" sz="2800" dirty="0" err="1" smtClean="0"/>
              <a:t>Canadian</a:t>
            </a:r>
            <a:r>
              <a:rPr lang="cs-CZ" sz="2800" dirty="0" smtClean="0"/>
              <a:t> </a:t>
            </a:r>
            <a:r>
              <a:rPr lang="cs-CZ" sz="2800" dirty="0" err="1" smtClean="0"/>
              <a:t>prairie</a:t>
            </a:r>
            <a:r>
              <a:rPr lang="cs-CZ" sz="2800" dirty="0" smtClean="0"/>
              <a:t> in Alberta, part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Canada</a:t>
            </a:r>
            <a:r>
              <a:rPr lang="en-US" sz="2800" dirty="0" smtClean="0"/>
              <a:t>’s Breadbasket</a:t>
            </a:r>
            <a:endParaRPr lang="cs-CZ" sz="2800" dirty="0"/>
          </a:p>
        </p:txBody>
      </p:sp>
      <p:pic>
        <p:nvPicPr>
          <p:cNvPr id="4" name="Zástupný symbol pro obsah 3" descr="800px-Farm_Hwy_37_Alberta_Canada_02A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57158" y="1500174"/>
            <a:ext cx="7075764" cy="4643470"/>
          </a:xfrm>
        </p:spPr>
      </p:pic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142844" y="6286520"/>
            <a:ext cx="8572560" cy="30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1587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/>
              <a:t>WINTERE229. </a:t>
            </a:r>
            <a:r>
              <a:rPr lang="cs-CZ" sz="800" dirty="0" err="1" smtClean="0"/>
              <a:t>Farm</a:t>
            </a:r>
            <a:r>
              <a:rPr lang="cs-CZ" sz="800" dirty="0" smtClean="0"/>
              <a:t> </a:t>
            </a:r>
            <a:r>
              <a:rPr lang="cs-CZ" sz="800" dirty="0" err="1" smtClean="0"/>
              <a:t>Hwy</a:t>
            </a:r>
            <a:r>
              <a:rPr lang="cs-CZ" sz="800" dirty="0" smtClean="0"/>
              <a:t> 37 Alberta </a:t>
            </a:r>
            <a:r>
              <a:rPr lang="cs-CZ" sz="800" dirty="0" err="1" smtClean="0"/>
              <a:t>Canada</a:t>
            </a:r>
            <a:r>
              <a:rPr lang="cs-CZ" sz="800" dirty="0" smtClean="0"/>
              <a:t> 02A.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2013-08-20]. Dostupné z: http://commons.wikimedia.org/wiki/File:Farm_Hwy_37_Alberta_Canada_02A.jpg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082660"/>
          </a:xfrm>
        </p:spPr>
        <p:txBody>
          <a:bodyPr>
            <a:normAutofit/>
          </a:bodyPr>
          <a:lstStyle/>
          <a:p>
            <a:r>
              <a:rPr lang="cs-CZ" sz="2800" dirty="0" err="1" smtClean="0"/>
              <a:t>Lake</a:t>
            </a:r>
            <a:r>
              <a:rPr lang="cs-CZ" sz="2800" dirty="0" smtClean="0"/>
              <a:t> </a:t>
            </a:r>
            <a:r>
              <a:rPr lang="cs-CZ" sz="2800" dirty="0" err="1" smtClean="0"/>
              <a:t>Moraine</a:t>
            </a:r>
            <a:r>
              <a:rPr lang="cs-CZ" sz="2800" dirty="0" smtClean="0"/>
              <a:t>, Alberta</a:t>
            </a:r>
            <a:r>
              <a:rPr lang="en-US" sz="2800" dirty="0" smtClean="0"/>
              <a:t>, a glacial lake in the Rocky Mountains</a:t>
            </a:r>
            <a:endParaRPr lang="cs-CZ" sz="2800" dirty="0"/>
          </a:p>
        </p:txBody>
      </p:sp>
      <p:pic>
        <p:nvPicPr>
          <p:cNvPr id="7" name="Zástupný symbol pro obsah 6" descr="800px-Moraine_Lake-Banff_NP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1357298"/>
            <a:ext cx="6816258" cy="4873625"/>
          </a:xfrm>
        </p:spPr>
      </p:pic>
      <p:sp>
        <p:nvSpPr>
          <p:cNvPr id="4" name="Obdélník 3"/>
          <p:cNvSpPr/>
          <p:nvPr/>
        </p:nvSpPr>
        <p:spPr>
          <a:xfrm>
            <a:off x="214282" y="6429396"/>
            <a:ext cx="785818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ALT, </a:t>
            </a:r>
            <a:r>
              <a:rPr lang="cs-CZ" sz="800" dirty="0" err="1" smtClean="0"/>
              <a:t>Tobias</a:t>
            </a:r>
            <a:r>
              <a:rPr lang="cs-CZ" sz="800" dirty="0" smtClean="0"/>
              <a:t>, </a:t>
            </a:r>
            <a:r>
              <a:rPr lang="cs-CZ" sz="800" dirty="0" err="1" smtClean="0"/>
              <a:t>Tobi</a:t>
            </a:r>
            <a:r>
              <a:rPr lang="cs-CZ" sz="800" dirty="0" smtClean="0"/>
              <a:t> 87. </a:t>
            </a:r>
            <a:r>
              <a:rPr lang="cs-CZ" sz="800" dirty="0" err="1" smtClean="0"/>
              <a:t>Moraine</a:t>
            </a:r>
            <a:r>
              <a:rPr lang="cs-CZ" sz="800" dirty="0" smtClean="0"/>
              <a:t> </a:t>
            </a:r>
            <a:r>
              <a:rPr lang="cs-CZ" sz="800" dirty="0" err="1" smtClean="0"/>
              <a:t>Lake</a:t>
            </a:r>
            <a:r>
              <a:rPr lang="cs-CZ" sz="800" dirty="0" smtClean="0"/>
              <a:t>-</a:t>
            </a:r>
            <a:r>
              <a:rPr lang="cs-CZ" sz="800" dirty="0" err="1" smtClean="0"/>
              <a:t>Banff</a:t>
            </a:r>
            <a:r>
              <a:rPr lang="cs-CZ" sz="800" dirty="0" smtClean="0"/>
              <a:t> NP.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2013-08-20]. Dostupné z: http://commons.wikimedia.org/wiki/File:Moraine_Lake-Banff_NP.JPG</a:t>
            </a:r>
          </a:p>
        </p:txBody>
      </p:sp>
    </p:spTree>
  </p:cSld>
  <p:clrMapOvr>
    <a:masterClrMapping/>
  </p:clrMapOvr>
  <p:transition advTm="10515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501122" cy="1368412"/>
          </a:xfrm>
        </p:spPr>
        <p:txBody>
          <a:bodyPr>
            <a:noAutofit/>
          </a:bodyPr>
          <a:lstStyle/>
          <a:p>
            <a:r>
              <a:rPr lang="cs-CZ" sz="2800" dirty="0" err="1" smtClean="0"/>
              <a:t>Athabasca</a:t>
            </a:r>
            <a:r>
              <a:rPr lang="cs-CZ" sz="2800" dirty="0" smtClean="0"/>
              <a:t> </a:t>
            </a:r>
            <a:r>
              <a:rPr lang="cs-CZ" sz="2800" dirty="0" err="1" smtClean="0"/>
              <a:t>Glacier</a:t>
            </a:r>
            <a:r>
              <a:rPr lang="en-US" sz="2800" dirty="0" smtClean="0"/>
              <a:t> in the Canadian Rockies</a:t>
            </a:r>
            <a:r>
              <a:rPr lang="cs-CZ" sz="2800" dirty="0" smtClean="0"/>
              <a:t>, Alberta</a:t>
            </a:r>
            <a:r>
              <a:rPr lang="en-US" sz="2800" dirty="0" smtClean="0"/>
              <a:t>, is the most visited glacier in North America</a:t>
            </a:r>
            <a:endParaRPr lang="cs-CZ" sz="2800" dirty="0"/>
          </a:p>
        </p:txBody>
      </p:sp>
      <p:pic>
        <p:nvPicPr>
          <p:cNvPr id="4" name="Zástupný symbol pro obsah 3" descr="Athabasca_Glacier_BenWBell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5" y="1643050"/>
            <a:ext cx="6018275" cy="4659310"/>
          </a:xfrm>
        </p:spPr>
      </p:pic>
      <p:sp>
        <p:nvSpPr>
          <p:cNvPr id="6" name="Obdélník 5"/>
          <p:cNvSpPr/>
          <p:nvPr/>
        </p:nvSpPr>
        <p:spPr>
          <a:xfrm>
            <a:off x="214282" y="6357958"/>
            <a:ext cx="778674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BELL, </a:t>
            </a:r>
            <a:r>
              <a:rPr lang="cs-CZ" sz="800" dirty="0" err="1" smtClean="0"/>
              <a:t>Ben</a:t>
            </a:r>
            <a:r>
              <a:rPr lang="cs-CZ" sz="800" dirty="0" smtClean="0"/>
              <a:t> W. </a:t>
            </a:r>
            <a:r>
              <a:rPr lang="cs-CZ" sz="800" dirty="0" err="1" smtClean="0"/>
              <a:t>Athabasca</a:t>
            </a:r>
            <a:r>
              <a:rPr lang="cs-CZ" sz="800" dirty="0" smtClean="0"/>
              <a:t> </a:t>
            </a:r>
            <a:r>
              <a:rPr lang="cs-CZ" sz="800" dirty="0" err="1" smtClean="0"/>
              <a:t>Glacier</a:t>
            </a:r>
            <a:r>
              <a:rPr lang="cs-CZ" sz="800" dirty="0" smtClean="0"/>
              <a:t>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2013-08-20]. Dostupné z: http://commons.wikimedia.org/wiki/File:Athabasca_Glacier_BenWBell.jpg</a:t>
            </a:r>
          </a:p>
        </p:txBody>
      </p:sp>
    </p:spTree>
  </p:cSld>
  <p:clrMapOvr>
    <a:masterClrMapping/>
  </p:clrMapOvr>
  <p:transition advTm="10438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429684" cy="143985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Vancouver, </a:t>
            </a:r>
            <a:r>
              <a:rPr lang="cs-CZ" sz="2800" dirty="0" err="1" smtClean="0"/>
              <a:t>British</a:t>
            </a:r>
            <a:r>
              <a:rPr lang="cs-CZ" sz="2800" dirty="0" smtClean="0"/>
              <a:t> Columbia</a:t>
            </a:r>
            <a:r>
              <a:rPr lang="en-US" sz="2800" dirty="0" smtClean="0"/>
              <a:t>, is the biggest city in western Canada. It has the largest and busiest port in Canada.</a:t>
            </a:r>
            <a:endParaRPr lang="cs-CZ" sz="2800" dirty="0"/>
          </a:p>
        </p:txBody>
      </p:sp>
      <p:pic>
        <p:nvPicPr>
          <p:cNvPr id="4" name="Zástupný symbol pro obsah 3" descr="800px-Seabus_Vancouver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686690"/>
            <a:ext cx="6143668" cy="4607752"/>
          </a:xfrm>
        </p:spPr>
      </p:pic>
      <p:sp>
        <p:nvSpPr>
          <p:cNvPr id="5" name="Obdélník 4"/>
          <p:cNvSpPr/>
          <p:nvPr/>
        </p:nvSpPr>
        <p:spPr>
          <a:xfrm>
            <a:off x="142844" y="6357958"/>
            <a:ext cx="792961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err="1" smtClean="0"/>
              <a:t>Seabus</a:t>
            </a:r>
            <a:r>
              <a:rPr lang="cs-CZ" sz="800" dirty="0" smtClean="0"/>
              <a:t> Vancouver.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2013-08-20]. Dostupné z: http://commons.wikimedia.org/wiki/File:Seabus_Vancouver.jpg </a:t>
            </a:r>
            <a:endParaRPr lang="cs-CZ" sz="800" dirty="0"/>
          </a:p>
        </p:txBody>
      </p:sp>
    </p:spTree>
  </p:cSld>
  <p:clrMapOvr>
    <a:masterClrMapping/>
  </p:clrMapOvr>
  <p:transition advTm="10016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429684" cy="1368412"/>
          </a:xfrm>
        </p:spPr>
        <p:txBody>
          <a:bodyPr>
            <a:noAutofit/>
          </a:bodyPr>
          <a:lstStyle/>
          <a:p>
            <a:r>
              <a:rPr lang="cs-CZ" sz="2800" dirty="0" err="1" smtClean="0"/>
              <a:t>Gastown</a:t>
            </a:r>
            <a:r>
              <a:rPr lang="en-US" sz="2800" dirty="0" smtClean="0"/>
              <a:t> is the oldest part of Vancouver, BC. The steam clock is </a:t>
            </a:r>
            <a:r>
              <a:rPr lang="en-US" sz="2800" dirty="0" err="1" smtClean="0"/>
              <a:t>Gastown’s</a:t>
            </a:r>
            <a:r>
              <a:rPr lang="en-US" sz="2800" dirty="0" smtClean="0"/>
              <a:t> most famous monument.</a:t>
            </a:r>
            <a:endParaRPr lang="cs-CZ" sz="2800" dirty="0"/>
          </a:p>
        </p:txBody>
      </p:sp>
      <p:pic>
        <p:nvPicPr>
          <p:cNvPr id="4" name="Zástupný symbol pro obsah 3" descr="450px-Vancouver_Gastown_Steam_Clock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214547" y="1571612"/>
            <a:ext cx="3548062" cy="4730749"/>
          </a:xfrm>
        </p:spPr>
      </p:pic>
      <p:sp>
        <p:nvSpPr>
          <p:cNvPr id="5" name="Obdélník 4"/>
          <p:cNvSpPr/>
          <p:nvPr/>
        </p:nvSpPr>
        <p:spPr>
          <a:xfrm>
            <a:off x="285720" y="6429396"/>
            <a:ext cx="778674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MIKANO. Vancouver </a:t>
            </a:r>
            <a:r>
              <a:rPr lang="cs-CZ" sz="800" dirty="0" err="1" smtClean="0"/>
              <a:t>Gastown</a:t>
            </a:r>
            <a:r>
              <a:rPr lang="cs-CZ" sz="800" dirty="0" smtClean="0"/>
              <a:t> </a:t>
            </a:r>
            <a:r>
              <a:rPr lang="cs-CZ" sz="800" dirty="0" err="1" smtClean="0"/>
              <a:t>Steam</a:t>
            </a:r>
            <a:r>
              <a:rPr lang="cs-CZ" sz="800" dirty="0" smtClean="0"/>
              <a:t> </a:t>
            </a:r>
            <a:r>
              <a:rPr lang="cs-CZ" sz="800" dirty="0" err="1" smtClean="0"/>
              <a:t>Clock</a:t>
            </a:r>
            <a:r>
              <a:rPr lang="cs-CZ" sz="800" dirty="0" smtClean="0"/>
              <a:t>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2013-08-20]. Dostupné z: http://commons.wikimedia.org/wiki/File:Vancouver_Gastown_Steam_Clock.jpg </a:t>
            </a:r>
            <a:endParaRPr lang="cs-CZ" sz="800" dirty="0"/>
          </a:p>
        </p:txBody>
      </p:sp>
    </p:spTree>
  </p:cSld>
  <p:clrMapOvr>
    <a:masterClrMapping/>
  </p:clrMapOvr>
  <p:transition advTm="10485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44" y="274638"/>
            <a:ext cx="8572560" cy="1797040"/>
          </a:xfrm>
        </p:spPr>
        <p:txBody>
          <a:bodyPr>
            <a:noAutofit/>
          </a:bodyPr>
          <a:lstStyle/>
          <a:p>
            <a:r>
              <a:rPr lang="en-US" sz="2800" dirty="0" smtClean="0"/>
              <a:t>In Victoria, the capital of BC, there is a large presence of First Nations. Totem poles are their traditional sculptures, which represent family trees, legends or important events.</a:t>
            </a:r>
            <a:endParaRPr lang="cs-CZ" sz="2800" dirty="0"/>
          </a:p>
        </p:txBody>
      </p:sp>
      <p:pic>
        <p:nvPicPr>
          <p:cNvPr id="6" name="Zástupný symbol pro obsah 5" descr="800px-Wawadit'la(Mungo_Martin_House)_a_Kwakwaka'wakw_big_house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714349" y="2051800"/>
            <a:ext cx="6072230" cy="4250561"/>
          </a:xfrm>
        </p:spPr>
      </p:pic>
      <p:sp>
        <p:nvSpPr>
          <p:cNvPr id="4" name="Obdélník 3"/>
          <p:cNvSpPr/>
          <p:nvPr/>
        </p:nvSpPr>
        <p:spPr>
          <a:xfrm>
            <a:off x="142844" y="6286520"/>
            <a:ext cx="78581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HIGHINBC ATTRIBUTE TO RYAN BUSHBY. </a:t>
            </a:r>
            <a:r>
              <a:rPr lang="cs-CZ" sz="800" dirty="0" err="1" smtClean="0"/>
              <a:t>Wawadit</a:t>
            </a:r>
            <a:r>
              <a:rPr lang="cs-CZ" sz="800" dirty="0" smtClean="0"/>
              <a:t>'la(Mungo Martin House) a </a:t>
            </a:r>
            <a:r>
              <a:rPr lang="cs-CZ" sz="800" dirty="0" err="1" smtClean="0"/>
              <a:t>Kwakwaka</a:t>
            </a:r>
            <a:r>
              <a:rPr lang="cs-CZ" sz="800" dirty="0" smtClean="0"/>
              <a:t>'</a:t>
            </a:r>
            <a:r>
              <a:rPr lang="cs-CZ" sz="800" dirty="0" err="1" smtClean="0"/>
              <a:t>wakw</a:t>
            </a:r>
            <a:r>
              <a:rPr lang="cs-CZ" sz="800" dirty="0" smtClean="0"/>
              <a:t> </a:t>
            </a:r>
            <a:r>
              <a:rPr lang="cs-CZ" sz="800" dirty="0" err="1" smtClean="0"/>
              <a:t>big</a:t>
            </a:r>
            <a:r>
              <a:rPr lang="cs-CZ" sz="800" dirty="0" smtClean="0"/>
              <a:t> house.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2013-08-20]. Dostupné z: http://commons.wikimedia.org/wiki/File:Wawadit%27la(Mungo_Martin_House)_a_Kwakwaka%27wakw_big_house.jpg </a:t>
            </a:r>
            <a:endParaRPr lang="cs-CZ" sz="800" dirty="0"/>
          </a:p>
        </p:txBody>
      </p:sp>
    </p:spTree>
  </p:cSld>
  <p:clrMapOvr>
    <a:masterClrMapping/>
  </p:clrMapOvr>
  <p:transition advTm="986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01014" cy="1368412"/>
          </a:xfrm>
        </p:spPr>
        <p:txBody>
          <a:bodyPr>
            <a:noAutofit/>
          </a:bodyPr>
          <a:lstStyle/>
          <a:p>
            <a:r>
              <a:rPr lang="cs-CZ" sz="2800" dirty="0" err="1" smtClean="0"/>
              <a:t>Yukon</a:t>
            </a:r>
            <a:r>
              <a:rPr lang="en-US" sz="2800" dirty="0" smtClean="0"/>
              <a:t> is the smallest federal territory in </a:t>
            </a:r>
            <a:r>
              <a:rPr lang="en-US" sz="2800" dirty="0" err="1" smtClean="0"/>
              <a:t>canada</a:t>
            </a:r>
            <a:r>
              <a:rPr lang="en-US" sz="2800" dirty="0" smtClean="0"/>
              <a:t> and boasts beautiful unspoiled nature.</a:t>
            </a:r>
            <a:endParaRPr lang="cs-CZ" sz="2800" dirty="0"/>
          </a:p>
        </p:txBody>
      </p:sp>
      <p:pic>
        <p:nvPicPr>
          <p:cNvPr id="4" name="Zástupný symbol pro obsah 3" descr="Liard-River-Nahanni_Ranges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57157" y="1714487"/>
            <a:ext cx="7643867" cy="4302125"/>
          </a:xfrm>
        </p:spPr>
      </p:pic>
      <p:sp>
        <p:nvSpPr>
          <p:cNvPr id="5" name="Obdélník 4"/>
          <p:cNvSpPr/>
          <p:nvPr/>
        </p:nvSpPr>
        <p:spPr>
          <a:xfrm>
            <a:off x="285720" y="6215082"/>
            <a:ext cx="785818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ADAMEC, David. </a:t>
            </a:r>
            <a:r>
              <a:rPr lang="cs-CZ" sz="800" dirty="0" err="1" smtClean="0"/>
              <a:t>Liard</a:t>
            </a:r>
            <a:r>
              <a:rPr lang="cs-CZ" sz="800" dirty="0" smtClean="0"/>
              <a:t>-</a:t>
            </a:r>
            <a:r>
              <a:rPr lang="cs-CZ" sz="800" dirty="0" err="1" smtClean="0"/>
              <a:t>River</a:t>
            </a:r>
            <a:r>
              <a:rPr lang="cs-CZ" sz="800" dirty="0" smtClean="0"/>
              <a:t>-</a:t>
            </a:r>
            <a:r>
              <a:rPr lang="cs-CZ" sz="800" dirty="0" err="1" smtClean="0"/>
              <a:t>Nahanni</a:t>
            </a:r>
            <a:r>
              <a:rPr lang="cs-CZ" sz="800" dirty="0" smtClean="0"/>
              <a:t> </a:t>
            </a:r>
            <a:r>
              <a:rPr lang="cs-CZ" sz="800" dirty="0" err="1" smtClean="0"/>
              <a:t>Ranges</a:t>
            </a:r>
            <a:r>
              <a:rPr lang="cs-CZ" sz="800" dirty="0" smtClean="0"/>
              <a:t>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2013-08-20]. Dostupné z: http://commons.wikimedia.org/wiki/File:Liard-River-Nahanni_Ranges.jpg </a:t>
            </a:r>
            <a:endParaRPr lang="cs-CZ" sz="800" dirty="0"/>
          </a:p>
        </p:txBody>
      </p:sp>
    </p:spTree>
  </p:cSld>
  <p:clrMapOvr>
    <a:masterClrMapping/>
  </p:clrMapOvr>
  <p:transition advTm="10219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15328" cy="1154098"/>
          </a:xfrm>
        </p:spPr>
        <p:txBody>
          <a:bodyPr>
            <a:noAutofit/>
          </a:bodyPr>
          <a:lstStyle/>
          <a:p>
            <a:r>
              <a:rPr lang="en-US" sz="2800" dirty="0" smtClean="0"/>
              <a:t>The A</a:t>
            </a:r>
            <a:r>
              <a:rPr lang="cs-CZ" sz="2800" dirty="0" err="1" smtClean="0"/>
              <a:t>urora</a:t>
            </a:r>
            <a:r>
              <a:rPr lang="cs-CZ" sz="2800" dirty="0" smtClean="0"/>
              <a:t> </a:t>
            </a:r>
            <a:r>
              <a:rPr lang="en-US" sz="2800" dirty="0" err="1" smtClean="0"/>
              <a:t>B</a:t>
            </a:r>
            <a:r>
              <a:rPr lang="cs-CZ" sz="2800" dirty="0" err="1" smtClean="0"/>
              <a:t>orealis</a:t>
            </a:r>
            <a:r>
              <a:rPr lang="cs-CZ" sz="2800" dirty="0" smtClean="0"/>
              <a:t>, </a:t>
            </a:r>
            <a:r>
              <a:rPr lang="en-US" sz="2800" dirty="0" smtClean="0"/>
              <a:t>or Northern Lights, can be seen in Northern Canada</a:t>
            </a:r>
            <a:endParaRPr lang="cs-CZ" sz="2800" dirty="0"/>
          </a:p>
        </p:txBody>
      </p:sp>
      <p:pic>
        <p:nvPicPr>
          <p:cNvPr id="16386" name="Picture 2" descr="File:Auroramax-northern-lights-sept-30-201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1455436"/>
            <a:ext cx="6929486" cy="4616769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142844" y="6286520"/>
            <a:ext cx="821537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SPACE.COM. </a:t>
            </a:r>
            <a:r>
              <a:rPr lang="cs-CZ" sz="800" dirty="0" err="1" smtClean="0"/>
              <a:t>Auroramax</a:t>
            </a:r>
            <a:r>
              <a:rPr lang="cs-CZ" sz="800" dirty="0" smtClean="0"/>
              <a:t>-</a:t>
            </a:r>
            <a:r>
              <a:rPr lang="cs-CZ" sz="800" dirty="0" err="1" smtClean="0"/>
              <a:t>northern</a:t>
            </a:r>
            <a:r>
              <a:rPr lang="cs-CZ" sz="800" dirty="0" smtClean="0"/>
              <a:t>-</a:t>
            </a:r>
            <a:r>
              <a:rPr lang="cs-CZ" sz="800" dirty="0" err="1" smtClean="0"/>
              <a:t>lights</a:t>
            </a:r>
            <a:r>
              <a:rPr lang="cs-CZ" sz="800" dirty="0" smtClean="0"/>
              <a:t>-sept-30-2012.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2013-08-20]. Dostupné z: http://commons.wikimedia.org/wiki/File:Auroramax-northern-lights-sept-30-2012.jpg </a:t>
            </a:r>
            <a:endParaRPr lang="cs-CZ" sz="800" dirty="0"/>
          </a:p>
        </p:txBody>
      </p:sp>
    </p:spTree>
  </p:cSld>
  <p:clrMapOvr>
    <a:masterClrMapping/>
  </p:clrMapOvr>
  <p:transition advTm="10532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66" cy="1511288"/>
          </a:xfrm>
        </p:spPr>
        <p:txBody>
          <a:bodyPr>
            <a:normAutofit/>
          </a:bodyPr>
          <a:lstStyle/>
          <a:p>
            <a:r>
              <a:rPr lang="cs-CZ" sz="2800" dirty="0" err="1" smtClean="0"/>
              <a:t>Iqaluit</a:t>
            </a:r>
            <a:r>
              <a:rPr lang="en-US" sz="2800" dirty="0" smtClean="0"/>
              <a:t> is the capital of</a:t>
            </a:r>
            <a:r>
              <a:rPr lang="cs-CZ" sz="2800" dirty="0" smtClean="0"/>
              <a:t> </a:t>
            </a:r>
            <a:r>
              <a:rPr lang="cs-CZ" sz="2800" dirty="0" err="1" smtClean="0"/>
              <a:t>Nunavut</a:t>
            </a:r>
            <a:r>
              <a:rPr lang="en-US" sz="2800" dirty="0" smtClean="0"/>
              <a:t>, the newest territory, founded in 1999. It has a population of about 7,000.</a:t>
            </a:r>
            <a:endParaRPr lang="cs-CZ" sz="2800" dirty="0"/>
          </a:p>
        </p:txBody>
      </p:sp>
      <p:pic>
        <p:nvPicPr>
          <p:cNvPr id="4" name="Zástupný symbol pro obsah 3" descr="800px-Bayview_Iqaluit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809500"/>
            <a:ext cx="6715172" cy="4473983"/>
          </a:xfrm>
        </p:spPr>
      </p:pic>
      <p:sp>
        <p:nvSpPr>
          <p:cNvPr id="5" name="Obdélník 4"/>
          <p:cNvSpPr/>
          <p:nvPr/>
        </p:nvSpPr>
        <p:spPr>
          <a:xfrm>
            <a:off x="214282" y="6357958"/>
            <a:ext cx="778674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SEBASTIAN. </a:t>
            </a:r>
            <a:r>
              <a:rPr lang="cs-CZ" sz="800" dirty="0" err="1" smtClean="0"/>
              <a:t>Bayview</a:t>
            </a:r>
            <a:r>
              <a:rPr lang="cs-CZ" sz="800" dirty="0" smtClean="0"/>
              <a:t> </a:t>
            </a:r>
            <a:r>
              <a:rPr lang="cs-CZ" sz="800" dirty="0" err="1" smtClean="0"/>
              <a:t>Iqaluit</a:t>
            </a:r>
            <a:r>
              <a:rPr lang="cs-CZ" sz="800" dirty="0" smtClean="0"/>
              <a:t>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2013-08-20]. Dostupné z: http://commons.wikimedia.org/wiki/File:Bayview_Iqaluit.JPG </a:t>
            </a:r>
            <a:endParaRPr lang="cs-CZ" sz="800" dirty="0"/>
          </a:p>
        </p:txBody>
      </p:sp>
    </p:spTree>
  </p:cSld>
  <p:clrMapOvr>
    <a:masterClrMapping/>
  </p:clrMapOvr>
  <p:transition advTm="10094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54098"/>
          </a:xfrm>
        </p:spPr>
        <p:txBody>
          <a:bodyPr>
            <a:normAutofit/>
          </a:bodyPr>
          <a:lstStyle/>
          <a:p>
            <a:r>
              <a:rPr lang="cs-CZ" sz="2800" dirty="0" err="1" smtClean="0"/>
              <a:t>Ceremony</a:t>
            </a:r>
            <a:r>
              <a:rPr lang="cs-CZ" sz="2800" dirty="0" smtClean="0"/>
              <a:t> on </a:t>
            </a:r>
            <a:r>
              <a:rPr lang="cs-CZ" sz="2800" dirty="0" err="1" smtClean="0"/>
              <a:t>occasion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foundation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Nunavut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214282" y="6286520"/>
            <a:ext cx="814393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ANSGAR WALK. </a:t>
            </a:r>
            <a:r>
              <a:rPr lang="cs-CZ" sz="800" dirty="0" err="1" smtClean="0"/>
              <a:t>Nunavut</a:t>
            </a:r>
            <a:r>
              <a:rPr lang="cs-CZ" sz="800" dirty="0" smtClean="0"/>
              <a:t>-</a:t>
            </a:r>
            <a:r>
              <a:rPr lang="cs-CZ" sz="800" dirty="0" err="1" smtClean="0"/>
              <a:t>Feierlichkeit</a:t>
            </a:r>
            <a:r>
              <a:rPr lang="cs-CZ" sz="800" dirty="0" smtClean="0"/>
              <a:t>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2013-08-20]. Dostupné z: http://commons.wikimedia.org/wiki/File:Nunavut-Feierlichkeit.jpg </a:t>
            </a:r>
            <a:endParaRPr lang="cs-CZ" sz="800" dirty="0"/>
          </a:p>
        </p:txBody>
      </p:sp>
      <p:pic>
        <p:nvPicPr>
          <p:cNvPr id="22530" name="Picture 2" descr="File:Nunavut-Feierlichkeit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643050"/>
            <a:ext cx="7786742" cy="3922571"/>
          </a:xfrm>
          <a:prstGeom prst="rect">
            <a:avLst/>
          </a:prstGeom>
          <a:noFill/>
        </p:spPr>
      </p:pic>
    </p:spTree>
  </p:cSld>
  <p:clrMapOvr>
    <a:masterClrMapping/>
  </p:clrMapOvr>
  <p:transition advTm="989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Použitý 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428736"/>
            <a:ext cx="7686700" cy="5045216"/>
          </a:xfrm>
        </p:spPr>
        <p:txBody>
          <a:bodyPr>
            <a:normAutofit fontScale="250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cs-CZ" sz="4400" dirty="0" smtClean="0"/>
              <a:t>GROVE, </a:t>
            </a:r>
            <a:r>
              <a:rPr lang="cs-CZ" sz="4400" dirty="0" err="1" smtClean="0"/>
              <a:t>Jared</a:t>
            </a:r>
            <a:r>
              <a:rPr lang="cs-CZ" sz="4400" dirty="0" smtClean="0"/>
              <a:t>. </a:t>
            </a:r>
            <a:r>
              <a:rPr lang="cs-CZ" sz="4400" dirty="0" err="1" smtClean="0"/>
              <a:t>Canadian</a:t>
            </a:r>
            <a:r>
              <a:rPr lang="cs-CZ" sz="4400" dirty="0" smtClean="0"/>
              <a:t> Flag Halifax 09-04. In:</a:t>
            </a:r>
            <a:r>
              <a:rPr lang="cs-CZ" sz="4400" i="1" dirty="0" smtClean="0"/>
              <a:t> </a:t>
            </a:r>
            <a:r>
              <a:rPr lang="cs-CZ" sz="4400" i="1" dirty="0" err="1" smtClean="0"/>
              <a:t>Wikipedia</a:t>
            </a:r>
            <a:r>
              <a:rPr lang="cs-CZ" sz="4400" i="1" dirty="0" smtClean="0"/>
              <a:t>: </a:t>
            </a:r>
            <a:r>
              <a:rPr lang="cs-CZ" sz="4400" i="1" dirty="0" err="1" smtClean="0"/>
              <a:t>the</a:t>
            </a:r>
            <a:r>
              <a:rPr lang="cs-CZ" sz="4400" i="1" dirty="0" smtClean="0"/>
              <a:t> free </a:t>
            </a:r>
            <a:r>
              <a:rPr lang="cs-CZ" sz="4400" i="1" dirty="0" err="1" smtClean="0"/>
              <a:t>encyclopedia</a:t>
            </a:r>
            <a:r>
              <a:rPr lang="cs-CZ" sz="4400" dirty="0" smtClean="0"/>
              <a:t> [online]. San </a:t>
            </a:r>
            <a:r>
              <a:rPr lang="cs-CZ" sz="4400" dirty="0" err="1" smtClean="0"/>
              <a:t>Francisco</a:t>
            </a:r>
            <a:r>
              <a:rPr lang="cs-CZ" sz="4400" dirty="0" smtClean="0"/>
              <a:t> (CA): </a:t>
            </a:r>
            <a:r>
              <a:rPr lang="cs-CZ" sz="4400" dirty="0" err="1" smtClean="0"/>
              <a:t>Wikimedia</a:t>
            </a:r>
            <a:r>
              <a:rPr lang="cs-CZ" sz="4400" dirty="0" smtClean="0"/>
              <a:t> </a:t>
            </a:r>
            <a:r>
              <a:rPr lang="cs-CZ" sz="4400" dirty="0" err="1" smtClean="0"/>
              <a:t>Foundation</a:t>
            </a:r>
            <a:r>
              <a:rPr lang="cs-CZ" sz="4400" dirty="0" smtClean="0"/>
              <a:t>, 2001- [cit. 2013-08-20]. Dostupné z: </a:t>
            </a:r>
            <a:r>
              <a:rPr lang="cs-CZ" sz="4400" dirty="0" smtClean="0">
                <a:hlinkClick r:id="rId2"/>
              </a:rPr>
              <a:t>http://commons.wikimedia.org/wiki/File%3ACanada_flag_halifax_9_-04.JPG</a:t>
            </a:r>
            <a:endParaRPr lang="cs-CZ" sz="4400" dirty="0" smtClean="0"/>
          </a:p>
          <a:p>
            <a:pPr>
              <a:buFont typeface="Arial" pitchFamily="34" charset="0"/>
              <a:buChar char="•"/>
            </a:pPr>
            <a:r>
              <a:rPr lang="cs-CZ" sz="4400" dirty="0" smtClean="0"/>
              <a:t>WLADYSLAW. </a:t>
            </a:r>
            <a:r>
              <a:rPr lang="cs-CZ" sz="4400" dirty="0" err="1" smtClean="0"/>
              <a:t>Peggy</a:t>
            </a:r>
            <a:r>
              <a:rPr lang="cs-CZ" sz="4400" dirty="0" smtClean="0"/>
              <a:t>`s Point </a:t>
            </a:r>
            <a:r>
              <a:rPr lang="cs-CZ" sz="4400" dirty="0" err="1" smtClean="0"/>
              <a:t>Leuchtturm</a:t>
            </a:r>
            <a:r>
              <a:rPr lang="cs-CZ" sz="4400" dirty="0" smtClean="0"/>
              <a:t> </a:t>
            </a:r>
            <a:r>
              <a:rPr lang="cs-CZ" sz="4400" dirty="0" err="1" smtClean="0"/>
              <a:t>bei</a:t>
            </a:r>
            <a:r>
              <a:rPr lang="cs-CZ" sz="4400" dirty="0" smtClean="0"/>
              <a:t> </a:t>
            </a:r>
            <a:r>
              <a:rPr lang="cs-CZ" sz="4400" dirty="0" err="1" smtClean="0"/>
              <a:t>Sonnenuntergang</a:t>
            </a:r>
            <a:r>
              <a:rPr lang="cs-CZ" sz="4400" dirty="0" smtClean="0"/>
              <a:t>. In:</a:t>
            </a:r>
            <a:r>
              <a:rPr lang="cs-CZ" sz="4400" i="1" dirty="0" smtClean="0"/>
              <a:t> </a:t>
            </a:r>
            <a:r>
              <a:rPr lang="cs-CZ" sz="4400" i="1" dirty="0" err="1" smtClean="0"/>
              <a:t>Wikipedia</a:t>
            </a:r>
            <a:r>
              <a:rPr lang="cs-CZ" sz="4400" i="1" dirty="0" smtClean="0"/>
              <a:t>: </a:t>
            </a:r>
            <a:r>
              <a:rPr lang="cs-CZ" sz="4400" i="1" dirty="0" err="1" smtClean="0"/>
              <a:t>the</a:t>
            </a:r>
            <a:r>
              <a:rPr lang="cs-CZ" sz="4400" i="1" dirty="0" smtClean="0"/>
              <a:t> free </a:t>
            </a:r>
            <a:r>
              <a:rPr lang="cs-CZ" sz="4400" i="1" dirty="0" err="1" smtClean="0"/>
              <a:t>encyclopedia</a:t>
            </a:r>
            <a:r>
              <a:rPr lang="cs-CZ" sz="4400" dirty="0" smtClean="0"/>
              <a:t> [online]. San </a:t>
            </a:r>
            <a:r>
              <a:rPr lang="cs-CZ" sz="4400" dirty="0" err="1" smtClean="0"/>
              <a:t>Francisco</a:t>
            </a:r>
            <a:r>
              <a:rPr lang="cs-CZ" sz="4400" dirty="0" smtClean="0"/>
              <a:t> (CA): </a:t>
            </a:r>
            <a:r>
              <a:rPr lang="cs-CZ" sz="4400" dirty="0" err="1" smtClean="0"/>
              <a:t>Wikimedia</a:t>
            </a:r>
            <a:r>
              <a:rPr lang="cs-CZ" sz="4400" dirty="0" smtClean="0"/>
              <a:t> </a:t>
            </a:r>
            <a:r>
              <a:rPr lang="cs-CZ" sz="4400" dirty="0" err="1" smtClean="0"/>
              <a:t>Foundation</a:t>
            </a:r>
            <a:r>
              <a:rPr lang="cs-CZ" sz="4400" dirty="0" smtClean="0"/>
              <a:t>, 2001- [cit. 2013-08-20]. Dostupné z: </a:t>
            </a:r>
            <a:r>
              <a:rPr lang="cs-CZ" sz="4400" dirty="0" smtClean="0">
                <a:hlinkClick r:id="rId3"/>
              </a:rPr>
              <a:t>http://commons.wikimedia.org/wiki/File:Peggys_Cove_-_NS_-_Leuchtturm_bei_Sonnenuntergang.jpg</a:t>
            </a:r>
            <a:endParaRPr lang="cs-CZ" sz="4400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cs-CZ" sz="4400" dirty="0" smtClean="0"/>
              <a:t>MR. ABSURD. Tartan </a:t>
            </a:r>
            <a:r>
              <a:rPr lang="cs-CZ" sz="4400" dirty="0" err="1" smtClean="0"/>
              <a:t>of</a:t>
            </a:r>
            <a:r>
              <a:rPr lang="cs-CZ" sz="4400" dirty="0" smtClean="0"/>
              <a:t> Newfoundland </a:t>
            </a:r>
            <a:r>
              <a:rPr lang="cs-CZ" sz="4400" dirty="0" err="1" smtClean="0"/>
              <a:t>and</a:t>
            </a:r>
            <a:r>
              <a:rPr lang="cs-CZ" sz="4400" dirty="0" smtClean="0"/>
              <a:t> Labrador. In:</a:t>
            </a:r>
            <a:r>
              <a:rPr lang="cs-CZ" sz="4400" i="1" dirty="0" smtClean="0"/>
              <a:t> </a:t>
            </a:r>
            <a:r>
              <a:rPr lang="cs-CZ" sz="4400" i="1" dirty="0" err="1" smtClean="0"/>
              <a:t>Wikipedia</a:t>
            </a:r>
            <a:r>
              <a:rPr lang="cs-CZ" sz="4400" i="1" dirty="0" smtClean="0"/>
              <a:t>: </a:t>
            </a:r>
            <a:r>
              <a:rPr lang="cs-CZ" sz="4400" i="1" dirty="0" err="1" smtClean="0"/>
              <a:t>the</a:t>
            </a:r>
            <a:r>
              <a:rPr lang="cs-CZ" sz="4400" i="1" dirty="0" smtClean="0"/>
              <a:t> free </a:t>
            </a:r>
            <a:r>
              <a:rPr lang="cs-CZ" sz="4400" i="1" dirty="0" err="1" smtClean="0"/>
              <a:t>encyclopedia</a:t>
            </a:r>
            <a:r>
              <a:rPr lang="cs-CZ" sz="4400" dirty="0" smtClean="0"/>
              <a:t> [online]. San </a:t>
            </a:r>
            <a:r>
              <a:rPr lang="cs-CZ" sz="4400" dirty="0" err="1" smtClean="0"/>
              <a:t>Francisco</a:t>
            </a:r>
            <a:r>
              <a:rPr lang="cs-CZ" sz="4400" dirty="0" smtClean="0"/>
              <a:t> (CA): </a:t>
            </a:r>
            <a:r>
              <a:rPr lang="cs-CZ" sz="4400" dirty="0" err="1" smtClean="0"/>
              <a:t>Wikimedia</a:t>
            </a:r>
            <a:r>
              <a:rPr lang="cs-CZ" sz="4400" dirty="0" smtClean="0"/>
              <a:t> </a:t>
            </a:r>
            <a:r>
              <a:rPr lang="cs-CZ" sz="4400" dirty="0" err="1" smtClean="0"/>
              <a:t>Foundation</a:t>
            </a:r>
            <a:r>
              <a:rPr lang="cs-CZ" sz="4400" dirty="0" smtClean="0"/>
              <a:t>, 2001- [cit. 2013-08-20]. Dostupné z: </a:t>
            </a:r>
            <a:r>
              <a:rPr lang="cs-CZ" sz="4400" dirty="0" smtClean="0">
                <a:hlinkClick r:id="rId4"/>
              </a:rPr>
              <a:t>http://commons.wikimedia.org/wiki/File%3ATartan_of_Newfoundland_and_Labrador.png</a:t>
            </a:r>
            <a:endParaRPr lang="cs-CZ" sz="4400" dirty="0" smtClean="0"/>
          </a:p>
          <a:p>
            <a:pPr>
              <a:buFont typeface="Arial" pitchFamily="34" charset="0"/>
              <a:buChar char="•"/>
            </a:pPr>
            <a:r>
              <a:rPr lang="cs-CZ" sz="4400" dirty="0" smtClean="0"/>
              <a:t>WLADYSLAW. </a:t>
            </a:r>
            <a:r>
              <a:rPr lang="cs-CZ" sz="4400" dirty="0" err="1" smtClean="0"/>
              <a:t>Blick</a:t>
            </a:r>
            <a:r>
              <a:rPr lang="cs-CZ" sz="4400" dirty="0" smtClean="0"/>
              <a:t> </a:t>
            </a:r>
            <a:r>
              <a:rPr lang="cs-CZ" sz="4400" dirty="0" err="1" smtClean="0"/>
              <a:t>unter</a:t>
            </a:r>
            <a:r>
              <a:rPr lang="cs-CZ" sz="4400" dirty="0" smtClean="0"/>
              <a:t> </a:t>
            </a:r>
            <a:r>
              <a:rPr lang="cs-CZ" sz="4400" dirty="0" err="1" smtClean="0"/>
              <a:t>die</a:t>
            </a:r>
            <a:r>
              <a:rPr lang="cs-CZ" sz="4400" dirty="0" smtClean="0"/>
              <a:t> </a:t>
            </a:r>
            <a:r>
              <a:rPr lang="cs-CZ" sz="4400" dirty="0" err="1" smtClean="0"/>
              <a:t>Confederation</a:t>
            </a:r>
            <a:r>
              <a:rPr lang="cs-CZ" sz="4400" dirty="0" smtClean="0"/>
              <a:t> </a:t>
            </a:r>
            <a:r>
              <a:rPr lang="cs-CZ" sz="4400" dirty="0" err="1" smtClean="0"/>
              <a:t>Bridge</a:t>
            </a:r>
            <a:r>
              <a:rPr lang="cs-CZ" sz="4400" dirty="0" smtClean="0"/>
              <a:t>. In:</a:t>
            </a:r>
            <a:r>
              <a:rPr lang="cs-CZ" sz="4400" i="1" dirty="0" smtClean="0"/>
              <a:t> </a:t>
            </a:r>
            <a:r>
              <a:rPr lang="cs-CZ" sz="4400" i="1" dirty="0" err="1" smtClean="0"/>
              <a:t>Wikipedia</a:t>
            </a:r>
            <a:r>
              <a:rPr lang="cs-CZ" sz="4400" i="1" dirty="0" smtClean="0"/>
              <a:t>: </a:t>
            </a:r>
            <a:r>
              <a:rPr lang="cs-CZ" sz="4400" i="1" dirty="0" err="1" smtClean="0"/>
              <a:t>the</a:t>
            </a:r>
            <a:r>
              <a:rPr lang="cs-CZ" sz="4400" i="1" dirty="0" smtClean="0"/>
              <a:t> free </a:t>
            </a:r>
            <a:r>
              <a:rPr lang="cs-CZ" sz="4400" i="1" dirty="0" err="1" smtClean="0"/>
              <a:t>encyclopedia</a:t>
            </a:r>
            <a:r>
              <a:rPr lang="cs-CZ" sz="4400" dirty="0" smtClean="0"/>
              <a:t> [online]. San </a:t>
            </a:r>
            <a:r>
              <a:rPr lang="cs-CZ" sz="4400" dirty="0" err="1" smtClean="0"/>
              <a:t>Francisco</a:t>
            </a:r>
            <a:r>
              <a:rPr lang="cs-CZ" sz="4400" dirty="0" smtClean="0"/>
              <a:t> (CA): </a:t>
            </a:r>
            <a:r>
              <a:rPr lang="cs-CZ" sz="4400" dirty="0" err="1" smtClean="0"/>
              <a:t>Wikimedia</a:t>
            </a:r>
            <a:r>
              <a:rPr lang="cs-CZ" sz="4400" dirty="0" smtClean="0"/>
              <a:t> </a:t>
            </a:r>
            <a:r>
              <a:rPr lang="cs-CZ" sz="4400" dirty="0" err="1" smtClean="0"/>
              <a:t>Foundation</a:t>
            </a:r>
            <a:r>
              <a:rPr lang="cs-CZ" sz="4400" dirty="0" smtClean="0"/>
              <a:t>, 2001- [cit. 2013-08-20]. Dostupné z: </a:t>
            </a:r>
            <a:r>
              <a:rPr lang="cs-CZ" sz="4400" dirty="0" smtClean="0">
                <a:hlinkClick r:id="rId5"/>
              </a:rPr>
              <a:t>http://commons.wikimedia.org/wiki/File:Confederation_Bridge_-_Blick_von_unten.jpg</a:t>
            </a:r>
            <a:endParaRPr lang="cs-CZ" sz="4400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cs-CZ" sz="4400" dirty="0" smtClean="0"/>
              <a:t>DATCH78. </a:t>
            </a:r>
            <a:r>
              <a:rPr lang="cs-CZ" sz="4400" dirty="0" err="1" smtClean="0"/>
              <a:t>Quebec</a:t>
            </a:r>
            <a:r>
              <a:rPr lang="cs-CZ" sz="4400" dirty="0" smtClean="0"/>
              <a:t> city-</a:t>
            </a:r>
            <a:r>
              <a:rPr lang="cs-CZ" sz="4400" dirty="0" err="1" smtClean="0"/>
              <a:t>Vieux</a:t>
            </a:r>
            <a:r>
              <a:rPr lang="cs-CZ" sz="4400" dirty="0" smtClean="0"/>
              <a:t>-</a:t>
            </a:r>
            <a:r>
              <a:rPr lang="cs-CZ" sz="4400" dirty="0" err="1" smtClean="0"/>
              <a:t>Québec</a:t>
            </a:r>
            <a:r>
              <a:rPr lang="cs-CZ" sz="4400" dirty="0" smtClean="0"/>
              <a:t>. In:</a:t>
            </a:r>
            <a:r>
              <a:rPr lang="cs-CZ" sz="4400" i="1" dirty="0" smtClean="0"/>
              <a:t> </a:t>
            </a:r>
            <a:r>
              <a:rPr lang="cs-CZ" sz="4400" i="1" dirty="0" err="1" smtClean="0"/>
              <a:t>Wikipedia</a:t>
            </a:r>
            <a:r>
              <a:rPr lang="cs-CZ" sz="4400" i="1" dirty="0" smtClean="0"/>
              <a:t>: </a:t>
            </a:r>
            <a:r>
              <a:rPr lang="cs-CZ" sz="4400" i="1" dirty="0" err="1" smtClean="0"/>
              <a:t>the</a:t>
            </a:r>
            <a:r>
              <a:rPr lang="cs-CZ" sz="4400" i="1" dirty="0" smtClean="0"/>
              <a:t> free </a:t>
            </a:r>
            <a:r>
              <a:rPr lang="cs-CZ" sz="4400" i="1" dirty="0" err="1" smtClean="0"/>
              <a:t>encyclopedia</a:t>
            </a:r>
            <a:r>
              <a:rPr lang="cs-CZ" sz="4400" dirty="0" smtClean="0"/>
              <a:t> [online]. San </a:t>
            </a:r>
            <a:r>
              <a:rPr lang="cs-CZ" sz="4400" dirty="0" err="1" smtClean="0"/>
              <a:t>Francisco</a:t>
            </a:r>
            <a:r>
              <a:rPr lang="cs-CZ" sz="4400" dirty="0" smtClean="0"/>
              <a:t> (CA): </a:t>
            </a:r>
            <a:r>
              <a:rPr lang="cs-CZ" sz="4400" dirty="0" err="1" smtClean="0"/>
              <a:t>Wikimedia</a:t>
            </a:r>
            <a:r>
              <a:rPr lang="cs-CZ" sz="4400" dirty="0" smtClean="0"/>
              <a:t> </a:t>
            </a:r>
            <a:r>
              <a:rPr lang="cs-CZ" sz="4400" dirty="0" err="1" smtClean="0"/>
              <a:t>Foundation</a:t>
            </a:r>
            <a:r>
              <a:rPr lang="cs-CZ" sz="4400" dirty="0" smtClean="0"/>
              <a:t>, 2001- [cit. 2013-08-20]. Dostupné z: </a:t>
            </a:r>
            <a:r>
              <a:rPr lang="cs-CZ" sz="4400" dirty="0" smtClean="0">
                <a:hlinkClick r:id="rId6"/>
              </a:rPr>
              <a:t>http://commons.wikimedia.org/wiki/File:Quebec_city-Vieux-Qu%C3%A9bec.jpg</a:t>
            </a:r>
            <a:endParaRPr lang="cs-CZ" sz="4400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cs-CZ" sz="4400" dirty="0" smtClean="0"/>
              <a:t>CHENSIYUAN. </a:t>
            </a:r>
            <a:r>
              <a:rPr lang="cs-CZ" sz="4400" dirty="0" err="1" smtClean="0"/>
              <a:t>Quebec</a:t>
            </a:r>
            <a:r>
              <a:rPr lang="cs-CZ" sz="4400" dirty="0" smtClean="0"/>
              <a:t> City </a:t>
            </a:r>
            <a:r>
              <a:rPr lang="cs-CZ" sz="4400" dirty="0" err="1" smtClean="0"/>
              <a:t>Rue</a:t>
            </a:r>
            <a:r>
              <a:rPr lang="cs-CZ" sz="4400" dirty="0" smtClean="0"/>
              <a:t> </a:t>
            </a:r>
            <a:r>
              <a:rPr lang="cs-CZ" sz="4400" dirty="0" err="1" smtClean="0"/>
              <a:t>St</a:t>
            </a:r>
            <a:r>
              <a:rPr lang="cs-CZ" sz="4400" dirty="0" smtClean="0"/>
              <a:t>-Louis 2010. In:</a:t>
            </a:r>
            <a:r>
              <a:rPr lang="cs-CZ" sz="4400" i="1" dirty="0" smtClean="0"/>
              <a:t> </a:t>
            </a:r>
            <a:r>
              <a:rPr lang="cs-CZ" sz="4400" i="1" dirty="0" err="1" smtClean="0"/>
              <a:t>Wikipedia</a:t>
            </a:r>
            <a:r>
              <a:rPr lang="cs-CZ" sz="4400" i="1" dirty="0" smtClean="0"/>
              <a:t>: </a:t>
            </a:r>
            <a:r>
              <a:rPr lang="cs-CZ" sz="4400" i="1" dirty="0" err="1" smtClean="0"/>
              <a:t>the</a:t>
            </a:r>
            <a:r>
              <a:rPr lang="cs-CZ" sz="4400" i="1" dirty="0" smtClean="0"/>
              <a:t> free </a:t>
            </a:r>
            <a:r>
              <a:rPr lang="cs-CZ" sz="4400" i="1" dirty="0" err="1" smtClean="0"/>
              <a:t>encyclopedia</a:t>
            </a:r>
            <a:r>
              <a:rPr lang="cs-CZ" sz="4400" dirty="0" smtClean="0"/>
              <a:t> [online]. San </a:t>
            </a:r>
            <a:r>
              <a:rPr lang="cs-CZ" sz="4400" dirty="0" err="1" smtClean="0"/>
              <a:t>Francisco</a:t>
            </a:r>
            <a:r>
              <a:rPr lang="cs-CZ" sz="4400" dirty="0" smtClean="0"/>
              <a:t> (CA): </a:t>
            </a:r>
            <a:r>
              <a:rPr lang="cs-CZ" sz="4400" dirty="0" err="1" smtClean="0"/>
              <a:t>Wikimedia</a:t>
            </a:r>
            <a:r>
              <a:rPr lang="cs-CZ" sz="4400" dirty="0" smtClean="0"/>
              <a:t> </a:t>
            </a:r>
            <a:r>
              <a:rPr lang="cs-CZ" sz="4400" dirty="0" err="1" smtClean="0"/>
              <a:t>Foundation</a:t>
            </a:r>
            <a:r>
              <a:rPr lang="cs-CZ" sz="4400" dirty="0" smtClean="0"/>
              <a:t>, 2001- [cit. 2013-08-20]. Dostupné z: </a:t>
            </a:r>
            <a:r>
              <a:rPr lang="cs-CZ" sz="4400" dirty="0" smtClean="0">
                <a:hlinkClick r:id="rId7"/>
              </a:rPr>
              <a:t>http://commons.wikimedia.org/wiki/File:Quebec_City_Rue_St-Louis_2010.jpg</a:t>
            </a:r>
            <a:endParaRPr lang="cs-CZ" sz="4400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cs-CZ" sz="4400" dirty="0" smtClean="0"/>
              <a:t>ICE EFFECT. </a:t>
            </a:r>
            <a:r>
              <a:rPr lang="cs-CZ" sz="4400" dirty="0" err="1" smtClean="0"/>
              <a:t>Ice</a:t>
            </a:r>
            <a:r>
              <a:rPr lang="cs-CZ" sz="4400" dirty="0" smtClean="0"/>
              <a:t> </a:t>
            </a:r>
            <a:r>
              <a:rPr lang="cs-CZ" sz="4400" dirty="0" err="1" smtClean="0"/>
              <a:t>fishing</a:t>
            </a:r>
            <a:r>
              <a:rPr lang="cs-CZ" sz="4400" dirty="0" smtClean="0"/>
              <a:t> in Ontario. In:</a:t>
            </a:r>
            <a:r>
              <a:rPr lang="cs-CZ" sz="4400" i="1" dirty="0" smtClean="0"/>
              <a:t> </a:t>
            </a:r>
            <a:r>
              <a:rPr lang="cs-CZ" sz="4400" i="1" dirty="0" err="1" smtClean="0"/>
              <a:t>Wikipedia</a:t>
            </a:r>
            <a:r>
              <a:rPr lang="cs-CZ" sz="4400" i="1" dirty="0" smtClean="0"/>
              <a:t>: </a:t>
            </a:r>
            <a:r>
              <a:rPr lang="cs-CZ" sz="4400" i="1" dirty="0" err="1" smtClean="0"/>
              <a:t>the</a:t>
            </a:r>
            <a:r>
              <a:rPr lang="cs-CZ" sz="4400" i="1" dirty="0" smtClean="0"/>
              <a:t> free </a:t>
            </a:r>
            <a:r>
              <a:rPr lang="cs-CZ" sz="4400" i="1" dirty="0" err="1" smtClean="0"/>
              <a:t>encyclopedia</a:t>
            </a:r>
            <a:r>
              <a:rPr lang="cs-CZ" sz="4400" dirty="0" smtClean="0"/>
              <a:t> [online]. San </a:t>
            </a:r>
            <a:r>
              <a:rPr lang="cs-CZ" sz="4400" dirty="0" err="1" smtClean="0"/>
              <a:t>Francisco</a:t>
            </a:r>
            <a:r>
              <a:rPr lang="cs-CZ" sz="4400" dirty="0" smtClean="0"/>
              <a:t> (CA): </a:t>
            </a:r>
            <a:r>
              <a:rPr lang="cs-CZ" sz="4400" dirty="0" err="1" smtClean="0"/>
              <a:t>Wikimedia</a:t>
            </a:r>
            <a:r>
              <a:rPr lang="cs-CZ" sz="4400" dirty="0" smtClean="0"/>
              <a:t> </a:t>
            </a:r>
            <a:r>
              <a:rPr lang="cs-CZ" sz="4400" dirty="0" err="1" smtClean="0"/>
              <a:t>Foundation</a:t>
            </a:r>
            <a:r>
              <a:rPr lang="cs-CZ" sz="4400" dirty="0" smtClean="0"/>
              <a:t>, 2001- [cit. 2013-08-20]. Dostupné z: </a:t>
            </a:r>
            <a:r>
              <a:rPr lang="cs-CZ" sz="4400" dirty="0" smtClean="0">
                <a:hlinkClick r:id="rId8"/>
              </a:rPr>
              <a:t>http://commons.wikimedia.org/wiki/File:Ice_fishing_in_Ontario,_Canada.jpg</a:t>
            </a:r>
            <a:endParaRPr lang="cs-CZ" sz="4400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cs-CZ" sz="4400" dirty="0" smtClean="0"/>
              <a:t>OHCANADAGAIL. Toronto </a:t>
            </a:r>
            <a:r>
              <a:rPr lang="cs-CZ" sz="4400" dirty="0" err="1" smtClean="0"/>
              <a:t>Skyline</a:t>
            </a:r>
            <a:r>
              <a:rPr lang="cs-CZ" sz="4400" dirty="0" smtClean="0"/>
              <a:t>. In:</a:t>
            </a:r>
            <a:r>
              <a:rPr lang="cs-CZ" sz="4400" i="1" dirty="0" smtClean="0"/>
              <a:t> </a:t>
            </a:r>
            <a:r>
              <a:rPr lang="cs-CZ" sz="4400" i="1" dirty="0" err="1" smtClean="0"/>
              <a:t>Wikipedia</a:t>
            </a:r>
            <a:r>
              <a:rPr lang="cs-CZ" sz="4400" i="1" dirty="0" smtClean="0"/>
              <a:t>: </a:t>
            </a:r>
            <a:r>
              <a:rPr lang="cs-CZ" sz="4400" i="1" dirty="0" err="1" smtClean="0"/>
              <a:t>the</a:t>
            </a:r>
            <a:r>
              <a:rPr lang="cs-CZ" sz="4400" i="1" dirty="0" smtClean="0"/>
              <a:t> free </a:t>
            </a:r>
            <a:r>
              <a:rPr lang="cs-CZ" sz="4400" i="1" dirty="0" err="1" smtClean="0"/>
              <a:t>encyclopedia</a:t>
            </a:r>
            <a:r>
              <a:rPr lang="cs-CZ" sz="4400" dirty="0" smtClean="0"/>
              <a:t> [online]. San </a:t>
            </a:r>
            <a:r>
              <a:rPr lang="cs-CZ" sz="4400" dirty="0" err="1" smtClean="0"/>
              <a:t>Francisco</a:t>
            </a:r>
            <a:r>
              <a:rPr lang="cs-CZ" sz="4400" dirty="0" smtClean="0"/>
              <a:t> (CA): </a:t>
            </a:r>
            <a:r>
              <a:rPr lang="cs-CZ" sz="4400" dirty="0" err="1" smtClean="0"/>
              <a:t>Wikimedia</a:t>
            </a:r>
            <a:r>
              <a:rPr lang="cs-CZ" sz="4400" dirty="0" smtClean="0"/>
              <a:t> </a:t>
            </a:r>
            <a:r>
              <a:rPr lang="cs-CZ" sz="4400" dirty="0" err="1" smtClean="0"/>
              <a:t>Foundation</a:t>
            </a:r>
            <a:r>
              <a:rPr lang="cs-CZ" sz="4400" dirty="0" smtClean="0"/>
              <a:t>, 2001- [cit. 2013-08-20]. Dostupné z: </a:t>
            </a:r>
            <a:r>
              <a:rPr lang="cs-CZ" sz="4400" dirty="0" smtClean="0">
                <a:hlinkClick r:id="rId9"/>
              </a:rPr>
              <a:t>http://commons.wikimedia.org/wiki/File:Toronto_Skyline.JPG</a:t>
            </a:r>
            <a:endParaRPr lang="cs-CZ" sz="4400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cs-CZ" sz="4400" dirty="0" smtClean="0"/>
              <a:t>UJJWALKUMAR. </a:t>
            </a:r>
            <a:r>
              <a:rPr lang="cs-CZ" sz="4400" dirty="0" err="1" smtClean="0"/>
              <a:t>Canadian</a:t>
            </a:r>
            <a:r>
              <a:rPr lang="cs-CZ" sz="4400" dirty="0" smtClean="0"/>
              <a:t> </a:t>
            </a:r>
            <a:r>
              <a:rPr lang="cs-CZ" sz="4400" dirty="0" err="1" smtClean="0"/>
              <a:t>Horseshoe</a:t>
            </a:r>
            <a:r>
              <a:rPr lang="cs-CZ" sz="4400" dirty="0" smtClean="0"/>
              <a:t> </a:t>
            </a:r>
            <a:r>
              <a:rPr lang="cs-CZ" sz="4400" dirty="0" err="1" smtClean="0"/>
              <a:t>Falls</a:t>
            </a:r>
            <a:r>
              <a:rPr lang="cs-CZ" sz="4400" dirty="0" smtClean="0"/>
              <a:t> </a:t>
            </a:r>
            <a:r>
              <a:rPr lang="cs-CZ" sz="4400" dirty="0" err="1" smtClean="0"/>
              <a:t>with</a:t>
            </a:r>
            <a:r>
              <a:rPr lang="cs-CZ" sz="4400" dirty="0" smtClean="0"/>
              <a:t> </a:t>
            </a:r>
            <a:r>
              <a:rPr lang="cs-CZ" sz="4400" dirty="0" err="1" smtClean="0"/>
              <a:t>Buffalo</a:t>
            </a:r>
            <a:r>
              <a:rPr lang="cs-CZ" sz="4400" dirty="0" smtClean="0"/>
              <a:t> in background. In:</a:t>
            </a:r>
            <a:r>
              <a:rPr lang="cs-CZ" sz="4400" i="1" dirty="0" smtClean="0"/>
              <a:t> </a:t>
            </a:r>
            <a:r>
              <a:rPr lang="cs-CZ" sz="4400" i="1" dirty="0" err="1" smtClean="0"/>
              <a:t>Wikipedia</a:t>
            </a:r>
            <a:r>
              <a:rPr lang="cs-CZ" sz="4400" i="1" dirty="0" smtClean="0"/>
              <a:t>: </a:t>
            </a:r>
            <a:r>
              <a:rPr lang="cs-CZ" sz="4400" i="1" dirty="0" err="1" smtClean="0"/>
              <a:t>the</a:t>
            </a:r>
            <a:r>
              <a:rPr lang="cs-CZ" sz="4400" i="1" dirty="0" smtClean="0"/>
              <a:t> free </a:t>
            </a:r>
            <a:r>
              <a:rPr lang="cs-CZ" sz="4400" i="1" dirty="0" err="1" smtClean="0"/>
              <a:t>encyclopedia</a:t>
            </a:r>
            <a:r>
              <a:rPr lang="cs-CZ" sz="4400" dirty="0" smtClean="0"/>
              <a:t> [online]. San </a:t>
            </a:r>
            <a:r>
              <a:rPr lang="cs-CZ" sz="4400" dirty="0" err="1" smtClean="0"/>
              <a:t>Francisco</a:t>
            </a:r>
            <a:r>
              <a:rPr lang="cs-CZ" sz="4400" dirty="0" smtClean="0"/>
              <a:t> (CA): </a:t>
            </a:r>
            <a:r>
              <a:rPr lang="cs-CZ" sz="4400" dirty="0" err="1" smtClean="0"/>
              <a:t>Wikimedia</a:t>
            </a:r>
            <a:r>
              <a:rPr lang="cs-CZ" sz="4400" dirty="0" smtClean="0"/>
              <a:t> </a:t>
            </a:r>
            <a:r>
              <a:rPr lang="cs-CZ" sz="4400" dirty="0" err="1" smtClean="0"/>
              <a:t>Foundation</a:t>
            </a:r>
            <a:r>
              <a:rPr lang="cs-CZ" sz="4400" dirty="0" smtClean="0"/>
              <a:t>, 2001- [cit. 2013-08-20]. Dostupné z: </a:t>
            </a:r>
            <a:r>
              <a:rPr lang="cs-CZ" sz="4400" dirty="0" smtClean="0">
                <a:hlinkClick r:id="rId10"/>
              </a:rPr>
              <a:t>http://commons.wikimedia.org/wiki/File:Canadian_Horseshoe_Falls_with_Buffalo_in_background.jpg</a:t>
            </a:r>
            <a:endParaRPr lang="cs-CZ" sz="4400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cs-CZ" sz="4400" dirty="0" smtClean="0"/>
              <a:t>SAFFRON BLAZE. </a:t>
            </a:r>
            <a:r>
              <a:rPr lang="cs-CZ" sz="4400" dirty="0" err="1" smtClean="0"/>
              <a:t>Maid</a:t>
            </a:r>
            <a:r>
              <a:rPr lang="cs-CZ" sz="4400" dirty="0" smtClean="0"/>
              <a:t> </a:t>
            </a:r>
            <a:r>
              <a:rPr lang="cs-CZ" sz="4400" dirty="0" err="1" smtClean="0"/>
              <a:t>of</a:t>
            </a:r>
            <a:r>
              <a:rPr lang="cs-CZ" sz="4400" dirty="0" smtClean="0"/>
              <a:t> </a:t>
            </a:r>
            <a:r>
              <a:rPr lang="cs-CZ" sz="4400" dirty="0" err="1" smtClean="0"/>
              <a:t>the</a:t>
            </a:r>
            <a:r>
              <a:rPr lang="cs-CZ" sz="4400" dirty="0" smtClean="0"/>
              <a:t> </a:t>
            </a:r>
            <a:r>
              <a:rPr lang="cs-CZ" sz="4400" dirty="0" err="1" smtClean="0"/>
              <a:t>Mist</a:t>
            </a:r>
            <a:r>
              <a:rPr lang="cs-CZ" sz="4400" dirty="0" smtClean="0"/>
              <a:t> - pot-o-</a:t>
            </a:r>
            <a:r>
              <a:rPr lang="cs-CZ" sz="4400" dirty="0" err="1" smtClean="0"/>
              <a:t>gold</a:t>
            </a:r>
            <a:r>
              <a:rPr lang="cs-CZ" sz="4400" dirty="0" smtClean="0"/>
              <a:t>. In:</a:t>
            </a:r>
            <a:r>
              <a:rPr lang="cs-CZ" sz="4400" i="1" dirty="0" smtClean="0"/>
              <a:t> </a:t>
            </a:r>
            <a:r>
              <a:rPr lang="cs-CZ" sz="4400" i="1" dirty="0" err="1" smtClean="0"/>
              <a:t>Wikipedia</a:t>
            </a:r>
            <a:r>
              <a:rPr lang="cs-CZ" sz="4400" i="1" dirty="0" smtClean="0"/>
              <a:t>: </a:t>
            </a:r>
            <a:r>
              <a:rPr lang="cs-CZ" sz="4400" i="1" dirty="0" err="1" smtClean="0"/>
              <a:t>the</a:t>
            </a:r>
            <a:r>
              <a:rPr lang="cs-CZ" sz="4400" i="1" dirty="0" smtClean="0"/>
              <a:t> free </a:t>
            </a:r>
            <a:r>
              <a:rPr lang="cs-CZ" sz="4400" i="1" dirty="0" err="1" smtClean="0"/>
              <a:t>encyclopedia</a:t>
            </a:r>
            <a:r>
              <a:rPr lang="cs-CZ" sz="4400" dirty="0" smtClean="0"/>
              <a:t> [online]. San </a:t>
            </a:r>
            <a:r>
              <a:rPr lang="cs-CZ" sz="4400" dirty="0" err="1" smtClean="0"/>
              <a:t>Francisco</a:t>
            </a:r>
            <a:r>
              <a:rPr lang="cs-CZ" sz="4400" dirty="0" smtClean="0"/>
              <a:t> (CA): </a:t>
            </a:r>
            <a:r>
              <a:rPr lang="cs-CZ" sz="4400" dirty="0" err="1" smtClean="0"/>
              <a:t>Wikimedia</a:t>
            </a:r>
            <a:r>
              <a:rPr lang="cs-CZ" sz="4400" dirty="0" smtClean="0"/>
              <a:t> </a:t>
            </a:r>
            <a:r>
              <a:rPr lang="cs-CZ" sz="4400" dirty="0" err="1" smtClean="0"/>
              <a:t>Foundation</a:t>
            </a:r>
            <a:r>
              <a:rPr lang="cs-CZ" sz="4400" dirty="0" smtClean="0"/>
              <a:t>, 2001- [cit. 2013-08-20]. Dostupné z: </a:t>
            </a:r>
            <a:r>
              <a:rPr lang="cs-CZ" sz="4400" dirty="0" smtClean="0">
                <a:hlinkClick r:id="rId11"/>
              </a:rPr>
              <a:t>http://commons.wikimedia.org/wiki/File:Maid_of_the_Mist_-_pot-o-gold.jpg</a:t>
            </a:r>
            <a:endParaRPr lang="cs-CZ" sz="4400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cs-CZ" sz="4400" dirty="0" smtClean="0"/>
              <a:t>WINTERE229. </a:t>
            </a:r>
            <a:r>
              <a:rPr lang="cs-CZ" sz="4400" dirty="0" err="1" smtClean="0"/>
              <a:t>Farm</a:t>
            </a:r>
            <a:r>
              <a:rPr lang="cs-CZ" sz="4400" dirty="0" smtClean="0"/>
              <a:t> </a:t>
            </a:r>
            <a:r>
              <a:rPr lang="cs-CZ" sz="4400" dirty="0" err="1" smtClean="0"/>
              <a:t>Hwy</a:t>
            </a:r>
            <a:r>
              <a:rPr lang="cs-CZ" sz="4400" dirty="0" smtClean="0"/>
              <a:t> 37 Alberta </a:t>
            </a:r>
            <a:r>
              <a:rPr lang="cs-CZ" sz="4400" dirty="0" err="1" smtClean="0"/>
              <a:t>Canada</a:t>
            </a:r>
            <a:r>
              <a:rPr lang="cs-CZ" sz="4400" dirty="0" smtClean="0"/>
              <a:t> 02A. In:</a:t>
            </a:r>
            <a:r>
              <a:rPr lang="cs-CZ" sz="4400" i="1" dirty="0" smtClean="0"/>
              <a:t> </a:t>
            </a:r>
            <a:r>
              <a:rPr lang="cs-CZ" sz="4400" i="1" dirty="0" err="1" smtClean="0"/>
              <a:t>Wikipedia</a:t>
            </a:r>
            <a:r>
              <a:rPr lang="cs-CZ" sz="4400" i="1" dirty="0" smtClean="0"/>
              <a:t>: </a:t>
            </a:r>
            <a:r>
              <a:rPr lang="cs-CZ" sz="4400" i="1" dirty="0" err="1" smtClean="0"/>
              <a:t>the</a:t>
            </a:r>
            <a:r>
              <a:rPr lang="cs-CZ" sz="4400" i="1" dirty="0" smtClean="0"/>
              <a:t> free </a:t>
            </a:r>
            <a:r>
              <a:rPr lang="cs-CZ" sz="4400" i="1" dirty="0" err="1" smtClean="0"/>
              <a:t>encyclopedia</a:t>
            </a:r>
            <a:r>
              <a:rPr lang="cs-CZ" sz="4400" dirty="0" smtClean="0"/>
              <a:t> [online]. San </a:t>
            </a:r>
            <a:r>
              <a:rPr lang="cs-CZ" sz="4400" dirty="0" err="1" smtClean="0"/>
              <a:t>Francisco</a:t>
            </a:r>
            <a:r>
              <a:rPr lang="cs-CZ" sz="4400" dirty="0" smtClean="0"/>
              <a:t> (CA): </a:t>
            </a:r>
            <a:r>
              <a:rPr lang="cs-CZ" sz="4400" dirty="0" err="1" smtClean="0"/>
              <a:t>Wikimedia</a:t>
            </a:r>
            <a:r>
              <a:rPr lang="cs-CZ" sz="4400" dirty="0" smtClean="0"/>
              <a:t> </a:t>
            </a:r>
            <a:r>
              <a:rPr lang="cs-CZ" sz="4400" dirty="0" err="1" smtClean="0"/>
              <a:t>Foundation</a:t>
            </a:r>
            <a:r>
              <a:rPr lang="cs-CZ" sz="4400" dirty="0" smtClean="0"/>
              <a:t>, 2001- [cit. 2013-08-20]. Dostupné z: </a:t>
            </a:r>
            <a:r>
              <a:rPr lang="cs-CZ" sz="4400" dirty="0" smtClean="0">
                <a:hlinkClick r:id="rId12"/>
              </a:rPr>
              <a:t>http://commons.wikimedia.org/wiki/File:Farm_Hwy_37_Alberta_Canada_02A.jpg</a:t>
            </a:r>
            <a:endParaRPr lang="cs-CZ" sz="4400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cs-CZ" sz="5600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5600" dirty="0" smtClean="0"/>
              <a:t>POKRAČOVÁNÍ NA DALŠÍ STRÁNKU</a:t>
            </a:r>
          </a:p>
        </p:txBody>
      </p:sp>
    </p:spTree>
  </p:cSld>
  <p:clrMapOvr>
    <a:masterClrMapping/>
  </p:clrMapOvr>
  <p:transition advTm="5281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47500" lnSpcReduction="20000"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cs-CZ" dirty="0" smtClean="0"/>
              <a:t>SAFFRON BLAZE. Saskatchewan </a:t>
            </a:r>
            <a:r>
              <a:rPr lang="cs-CZ" dirty="0" err="1" smtClean="0"/>
              <a:t>Farm</a:t>
            </a:r>
            <a:r>
              <a:rPr lang="cs-CZ" dirty="0" smtClean="0"/>
              <a:t> </a:t>
            </a:r>
            <a:r>
              <a:rPr lang="cs-CZ" dirty="0" err="1" smtClean="0"/>
              <a:t>Elevator</a:t>
            </a:r>
            <a:r>
              <a:rPr lang="cs-CZ" dirty="0" smtClean="0"/>
              <a:t>. In:</a:t>
            </a:r>
            <a:r>
              <a:rPr lang="cs-CZ" i="1" dirty="0" smtClean="0"/>
              <a:t>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 [cit. 2013-08-20]. Dostupné z: </a:t>
            </a:r>
            <a:r>
              <a:rPr lang="cs-CZ" dirty="0" smtClean="0">
                <a:hlinkClick r:id="rId2"/>
              </a:rPr>
              <a:t>http://commons.wikimedia.org/wiki/File:Saskatchewan_Farm_Elevator.jpg</a:t>
            </a:r>
            <a:endParaRPr lang="cs-CZ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cs-CZ" dirty="0" smtClean="0"/>
              <a:t>ALT, </a:t>
            </a:r>
            <a:r>
              <a:rPr lang="cs-CZ" dirty="0" err="1" smtClean="0"/>
              <a:t>Tobias</a:t>
            </a:r>
            <a:r>
              <a:rPr lang="cs-CZ" dirty="0" smtClean="0"/>
              <a:t>, </a:t>
            </a:r>
            <a:r>
              <a:rPr lang="cs-CZ" dirty="0" err="1" smtClean="0"/>
              <a:t>Tobi</a:t>
            </a:r>
            <a:r>
              <a:rPr lang="cs-CZ" dirty="0" smtClean="0"/>
              <a:t> 87. </a:t>
            </a:r>
            <a:r>
              <a:rPr lang="cs-CZ" dirty="0" err="1" smtClean="0"/>
              <a:t>Moraine</a:t>
            </a:r>
            <a:r>
              <a:rPr lang="cs-CZ" dirty="0" smtClean="0"/>
              <a:t> </a:t>
            </a:r>
            <a:r>
              <a:rPr lang="cs-CZ" dirty="0" err="1" smtClean="0"/>
              <a:t>Lake</a:t>
            </a:r>
            <a:r>
              <a:rPr lang="cs-CZ" dirty="0" smtClean="0"/>
              <a:t>-</a:t>
            </a:r>
            <a:r>
              <a:rPr lang="cs-CZ" dirty="0" err="1" smtClean="0"/>
              <a:t>Banff</a:t>
            </a:r>
            <a:r>
              <a:rPr lang="cs-CZ" dirty="0" smtClean="0"/>
              <a:t> NP. In:</a:t>
            </a:r>
            <a:r>
              <a:rPr lang="cs-CZ" i="1" dirty="0" smtClean="0"/>
              <a:t>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 [cit. 2013-08-20]. Dostupné z: </a:t>
            </a:r>
            <a:r>
              <a:rPr lang="cs-CZ" dirty="0" smtClean="0">
                <a:hlinkClick r:id="rId3"/>
              </a:rPr>
              <a:t>http://commons.wikimedia.org/wiki/File:Moraine_Lake-Banff_NP.JPG</a:t>
            </a:r>
            <a:endParaRPr lang="cs-CZ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cs-CZ" dirty="0" smtClean="0"/>
              <a:t>BELL, </a:t>
            </a:r>
            <a:r>
              <a:rPr lang="cs-CZ" dirty="0" err="1" smtClean="0"/>
              <a:t>Ben</a:t>
            </a:r>
            <a:r>
              <a:rPr lang="cs-CZ" dirty="0" smtClean="0"/>
              <a:t> W. </a:t>
            </a:r>
            <a:r>
              <a:rPr lang="cs-CZ" dirty="0" err="1" smtClean="0"/>
              <a:t>Athabasca</a:t>
            </a:r>
            <a:r>
              <a:rPr lang="cs-CZ" dirty="0" smtClean="0"/>
              <a:t> </a:t>
            </a:r>
            <a:r>
              <a:rPr lang="cs-CZ" dirty="0" err="1" smtClean="0"/>
              <a:t>Glacier</a:t>
            </a:r>
            <a:r>
              <a:rPr lang="cs-CZ" dirty="0" smtClean="0"/>
              <a:t>. In:</a:t>
            </a:r>
            <a:r>
              <a:rPr lang="cs-CZ" i="1" dirty="0" smtClean="0"/>
              <a:t>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 [cit. 2013-08-20]. Dostupné z: </a:t>
            </a:r>
            <a:r>
              <a:rPr lang="cs-CZ" dirty="0" smtClean="0">
                <a:hlinkClick r:id="rId4"/>
              </a:rPr>
              <a:t>http://commons.wikimedia.org/wiki/File:Athabasca_Glacier_BenWBell.jpg</a:t>
            </a:r>
            <a:endParaRPr lang="cs-CZ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cs-CZ" dirty="0" smtClean="0"/>
              <a:t>ANSGAR WALK. </a:t>
            </a:r>
            <a:r>
              <a:rPr lang="cs-CZ" dirty="0" err="1" smtClean="0"/>
              <a:t>Nunavut</a:t>
            </a:r>
            <a:r>
              <a:rPr lang="cs-CZ" dirty="0" smtClean="0"/>
              <a:t>-</a:t>
            </a:r>
            <a:r>
              <a:rPr lang="cs-CZ" dirty="0" err="1" smtClean="0"/>
              <a:t>Feierlichkeit</a:t>
            </a:r>
            <a:r>
              <a:rPr lang="cs-CZ" dirty="0" smtClean="0"/>
              <a:t>. In:</a:t>
            </a:r>
            <a:r>
              <a:rPr lang="cs-CZ" i="1" dirty="0" smtClean="0"/>
              <a:t>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 [cit. 2013-08-20]. Dostupné z: </a:t>
            </a:r>
            <a:r>
              <a:rPr lang="cs-CZ" dirty="0" smtClean="0">
                <a:hlinkClick r:id="rId5"/>
              </a:rPr>
              <a:t>http://commons.wikimedia.org/wiki/File:Nunavut-Feierlichkeit.jpg</a:t>
            </a:r>
            <a:endParaRPr lang="cs-CZ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cs-CZ" dirty="0" smtClean="0"/>
              <a:t>SEBASTIAN. </a:t>
            </a:r>
            <a:r>
              <a:rPr lang="cs-CZ" dirty="0" err="1" smtClean="0"/>
              <a:t>Bayview</a:t>
            </a:r>
            <a:r>
              <a:rPr lang="cs-CZ" dirty="0" smtClean="0"/>
              <a:t> </a:t>
            </a:r>
            <a:r>
              <a:rPr lang="cs-CZ" dirty="0" err="1" smtClean="0"/>
              <a:t>Iqaluit</a:t>
            </a:r>
            <a:r>
              <a:rPr lang="cs-CZ" dirty="0" smtClean="0"/>
              <a:t>. In:</a:t>
            </a:r>
            <a:r>
              <a:rPr lang="cs-CZ" i="1" dirty="0" smtClean="0"/>
              <a:t>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 [cit. 2013-08-20]. Dostupné z: </a:t>
            </a:r>
            <a:r>
              <a:rPr lang="cs-CZ" dirty="0" smtClean="0">
                <a:hlinkClick r:id="rId6"/>
              </a:rPr>
              <a:t>http://commons.wikimedia.org/wiki/File:Bayview_Iqaluit.JPG</a:t>
            </a:r>
            <a:endParaRPr lang="cs-CZ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cs-CZ" dirty="0" err="1" smtClean="0"/>
              <a:t>Seabus</a:t>
            </a:r>
            <a:r>
              <a:rPr lang="cs-CZ" dirty="0" smtClean="0"/>
              <a:t> Vancouver. In:</a:t>
            </a:r>
            <a:r>
              <a:rPr lang="cs-CZ" i="1" dirty="0" smtClean="0"/>
              <a:t>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 [cit. 2013-08-20]. Dostupné z: </a:t>
            </a:r>
            <a:r>
              <a:rPr lang="cs-CZ" dirty="0" smtClean="0">
                <a:hlinkClick r:id="rId7"/>
              </a:rPr>
              <a:t>http://commons.wikimedia.org/wiki/File:Seabus_Vancouver.jpg</a:t>
            </a:r>
            <a:endParaRPr lang="cs-CZ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cs-CZ" dirty="0" smtClean="0"/>
              <a:t>MIKANO. Vancouver </a:t>
            </a:r>
            <a:r>
              <a:rPr lang="cs-CZ" dirty="0" err="1" smtClean="0"/>
              <a:t>Gastown</a:t>
            </a:r>
            <a:r>
              <a:rPr lang="cs-CZ" dirty="0" smtClean="0"/>
              <a:t> </a:t>
            </a:r>
            <a:r>
              <a:rPr lang="cs-CZ" dirty="0" err="1" smtClean="0"/>
              <a:t>Steam</a:t>
            </a:r>
            <a:r>
              <a:rPr lang="cs-CZ" dirty="0" smtClean="0"/>
              <a:t> </a:t>
            </a:r>
            <a:r>
              <a:rPr lang="cs-CZ" dirty="0" err="1" smtClean="0"/>
              <a:t>Clock</a:t>
            </a:r>
            <a:r>
              <a:rPr lang="cs-CZ" dirty="0" smtClean="0"/>
              <a:t>. In:</a:t>
            </a:r>
            <a:r>
              <a:rPr lang="cs-CZ" i="1" dirty="0" smtClean="0"/>
              <a:t>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 [cit. 2013-08-20]. Dostupné z: </a:t>
            </a:r>
            <a:r>
              <a:rPr lang="cs-CZ" dirty="0" smtClean="0">
                <a:hlinkClick r:id="rId8"/>
              </a:rPr>
              <a:t>http://commons.wikimedia.org/wiki/File:Vancouver_Gastown_Steam_Clock.jpg</a:t>
            </a:r>
            <a:endParaRPr lang="cs-CZ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cs-CZ" dirty="0" smtClean="0"/>
              <a:t>HIGHINBC ATTRIBUTE TO RYAN BUSHBY. </a:t>
            </a:r>
            <a:r>
              <a:rPr lang="cs-CZ" dirty="0" err="1" smtClean="0"/>
              <a:t>Wawadit</a:t>
            </a:r>
            <a:r>
              <a:rPr lang="cs-CZ" dirty="0" smtClean="0"/>
              <a:t>'la(Mungo Martin House) a </a:t>
            </a:r>
            <a:r>
              <a:rPr lang="cs-CZ" dirty="0" err="1" smtClean="0"/>
              <a:t>Kwakwaka</a:t>
            </a:r>
            <a:r>
              <a:rPr lang="cs-CZ" dirty="0" smtClean="0"/>
              <a:t>'</a:t>
            </a:r>
            <a:r>
              <a:rPr lang="cs-CZ" dirty="0" err="1" smtClean="0"/>
              <a:t>wakw</a:t>
            </a:r>
            <a:r>
              <a:rPr lang="cs-CZ" dirty="0" smtClean="0"/>
              <a:t> </a:t>
            </a:r>
            <a:r>
              <a:rPr lang="cs-CZ" dirty="0" err="1" smtClean="0"/>
              <a:t>big</a:t>
            </a:r>
            <a:r>
              <a:rPr lang="cs-CZ" dirty="0" smtClean="0"/>
              <a:t> house. In:</a:t>
            </a:r>
            <a:r>
              <a:rPr lang="cs-CZ" i="1" dirty="0" smtClean="0"/>
              <a:t>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 [cit. 2013-08-20]. Dostupné z: </a:t>
            </a:r>
            <a:r>
              <a:rPr lang="cs-CZ" dirty="0" smtClean="0">
                <a:hlinkClick r:id="rId9"/>
              </a:rPr>
              <a:t>http://commons.wikimedia.org/wiki/File:Wawadit%27la(Mungo_Martin_House)_a_Kwakwaka%27wakw_big_house.jpg</a:t>
            </a:r>
            <a:endParaRPr lang="cs-CZ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cs-CZ" dirty="0" smtClean="0"/>
              <a:t>ADAMEC, David. </a:t>
            </a:r>
            <a:r>
              <a:rPr lang="cs-CZ" dirty="0" err="1" smtClean="0"/>
              <a:t>Liard</a:t>
            </a:r>
            <a:r>
              <a:rPr lang="cs-CZ" dirty="0" smtClean="0"/>
              <a:t>-</a:t>
            </a:r>
            <a:r>
              <a:rPr lang="cs-CZ" dirty="0" err="1" smtClean="0"/>
              <a:t>River</a:t>
            </a:r>
            <a:r>
              <a:rPr lang="cs-CZ" dirty="0" smtClean="0"/>
              <a:t>-</a:t>
            </a:r>
            <a:r>
              <a:rPr lang="cs-CZ" dirty="0" err="1" smtClean="0"/>
              <a:t>Nahanni</a:t>
            </a:r>
            <a:r>
              <a:rPr lang="cs-CZ" dirty="0" smtClean="0"/>
              <a:t> </a:t>
            </a:r>
            <a:r>
              <a:rPr lang="cs-CZ" dirty="0" err="1" smtClean="0"/>
              <a:t>Ranges</a:t>
            </a:r>
            <a:r>
              <a:rPr lang="cs-CZ" dirty="0" smtClean="0"/>
              <a:t>. In:</a:t>
            </a:r>
            <a:r>
              <a:rPr lang="cs-CZ" i="1" dirty="0" smtClean="0"/>
              <a:t>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 [cit. 2013-08-20]. Dostupné z: </a:t>
            </a:r>
            <a:r>
              <a:rPr lang="cs-CZ" dirty="0" smtClean="0">
                <a:hlinkClick r:id="rId10"/>
              </a:rPr>
              <a:t>http://commons.wikimedia.org/wiki/File:Liard-River-Nahanni_Ranges.jpg</a:t>
            </a:r>
            <a:endParaRPr lang="cs-CZ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cs-CZ" dirty="0" smtClean="0"/>
              <a:t>SPACE.COM. </a:t>
            </a:r>
            <a:r>
              <a:rPr lang="cs-CZ" sz="2300" dirty="0" err="1" smtClean="0"/>
              <a:t>Auroramax</a:t>
            </a:r>
            <a:r>
              <a:rPr lang="cs-CZ" sz="2300" dirty="0" smtClean="0"/>
              <a:t>-</a:t>
            </a:r>
            <a:r>
              <a:rPr lang="cs-CZ" sz="2300" dirty="0" err="1" smtClean="0"/>
              <a:t>northern</a:t>
            </a:r>
            <a:r>
              <a:rPr lang="cs-CZ" sz="2300" dirty="0" smtClean="0"/>
              <a:t>-</a:t>
            </a:r>
            <a:r>
              <a:rPr lang="cs-CZ" sz="2300" dirty="0" err="1" smtClean="0"/>
              <a:t>lights</a:t>
            </a:r>
            <a:r>
              <a:rPr lang="cs-CZ" sz="2300" dirty="0" smtClean="0"/>
              <a:t>-sept-30-2012. In:</a:t>
            </a:r>
            <a:r>
              <a:rPr lang="cs-CZ" sz="2300" i="1" dirty="0" smtClean="0"/>
              <a:t> </a:t>
            </a:r>
            <a:r>
              <a:rPr lang="cs-CZ" sz="2300" i="1" dirty="0" err="1" smtClean="0"/>
              <a:t>Wikipedia</a:t>
            </a:r>
            <a:r>
              <a:rPr lang="cs-CZ" sz="2300" i="1" dirty="0" smtClean="0"/>
              <a:t>: </a:t>
            </a:r>
            <a:r>
              <a:rPr lang="cs-CZ" sz="2300" i="1" dirty="0" err="1" smtClean="0"/>
              <a:t>the</a:t>
            </a:r>
            <a:r>
              <a:rPr lang="cs-CZ" sz="2300" i="1" dirty="0" smtClean="0"/>
              <a:t> free </a:t>
            </a:r>
            <a:r>
              <a:rPr lang="cs-CZ" sz="2300" i="1" dirty="0" err="1" smtClean="0"/>
              <a:t>encyclopedia</a:t>
            </a:r>
            <a:r>
              <a:rPr lang="cs-CZ" sz="2300" dirty="0" smtClean="0"/>
              <a:t> [online]. San </a:t>
            </a:r>
            <a:r>
              <a:rPr lang="cs-CZ" sz="2300" dirty="0" err="1" smtClean="0"/>
              <a:t>Francisco</a:t>
            </a:r>
            <a:r>
              <a:rPr lang="cs-CZ" sz="2300" dirty="0" smtClean="0"/>
              <a:t> (CA): </a:t>
            </a:r>
            <a:r>
              <a:rPr lang="cs-CZ" sz="2300" dirty="0" err="1" smtClean="0"/>
              <a:t>Wikimedia</a:t>
            </a:r>
            <a:r>
              <a:rPr lang="cs-CZ" sz="2300" dirty="0" smtClean="0"/>
              <a:t> </a:t>
            </a:r>
            <a:r>
              <a:rPr lang="cs-CZ" sz="2300" dirty="0" err="1" smtClean="0"/>
              <a:t>Foundation</a:t>
            </a:r>
            <a:r>
              <a:rPr lang="cs-CZ" sz="2300" dirty="0" smtClean="0"/>
              <a:t>, 2001- [cit. 2013-08-20]. Dostupné z: </a:t>
            </a:r>
            <a:r>
              <a:rPr lang="cs-CZ" sz="2300" dirty="0" smtClean="0">
                <a:hlinkClick r:id="rId11"/>
              </a:rPr>
              <a:t>http://commons.wikimedia.org/wiki/File:Auroramax-northern-lights-sept-30-2012.jpg</a:t>
            </a:r>
            <a:endParaRPr lang="cs-CZ" sz="2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538</TotalTime>
  <Words>2078</Words>
  <Application>Microsoft Office PowerPoint</Application>
  <PresentationFormat>Předvádění na obrazovce (4:3)</PresentationFormat>
  <Paragraphs>104</Paragraphs>
  <Slides>26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Arkýř</vt:lpstr>
      <vt:lpstr>Prezentace aplikace PowerPoint</vt:lpstr>
      <vt:lpstr>CANADA</vt:lpstr>
      <vt:lpstr>The Canadian flag, the Maple Leaf,  adopted in 1965</vt:lpstr>
      <vt:lpstr>Peggys Point Lighthouse, a famous tourist attraction in Nova Scotia</vt:lpstr>
      <vt:lpstr>The tartan of Newfoundland and Labrador shows the importance of the Scottish Heritage</vt:lpstr>
      <vt:lpstr>The Confederation Bridge, which is 12.9 km long, links New Brunswick with Prince Edward Island</vt:lpstr>
      <vt:lpstr>Skyline of Québec City, Quebec, with the Saint Lawrence river and the famous hotel Château Frontenac, which is a National Historic Site of Canada dating 1893</vt:lpstr>
      <vt:lpstr>Rue St.-Louis in Québec city, with its French feel</vt:lpstr>
      <vt:lpstr>Ice fishing in northern Ontario</vt:lpstr>
      <vt:lpstr>The skyline of Toronto, Ontario, with the CN Tower and the Rogers Centre, a multi-purpose stadium. Toronto is the biggest city in Canada.</vt:lpstr>
      <vt:lpstr>Ice hockey at Air Canada Centre, which is the home of the Toronto Maple Leafs</vt:lpstr>
      <vt:lpstr>The Horseshoe Falls, part of the Niagara Falls, Ontario, are a popular tourist destination. They are also a source of hydroelectric power. </vt:lpstr>
      <vt:lpstr>The Maid of the Mist is a boat tour of Niagara Falls, Ontario </vt:lpstr>
      <vt:lpstr>A grain elevator in a farm in Saskatchewan</vt:lpstr>
      <vt:lpstr>Canadian prairie in Alberta, part of Canada’s Breadbasket</vt:lpstr>
      <vt:lpstr>Lake Moraine, Alberta, a glacial lake in the Rocky Mountains</vt:lpstr>
      <vt:lpstr>Athabasca Glacier in the Canadian Rockies, Alberta, is the most visited glacier in North America</vt:lpstr>
      <vt:lpstr>Vancouver, British Columbia, is the biggest city in western Canada. It has the largest and busiest port in Canada.</vt:lpstr>
      <vt:lpstr>Gastown is the oldest part of Vancouver, BC. The steam clock is Gastown’s most famous monument.</vt:lpstr>
      <vt:lpstr>In Victoria, the capital of BC, there is a large presence of First Nations. Totem poles are their traditional sculptures, which represent family trees, legends or important events.</vt:lpstr>
      <vt:lpstr>Yukon is the smallest federal territory in canada and boasts beautiful unspoiled nature.</vt:lpstr>
      <vt:lpstr>The Aurora Borealis, or Northern Lights, can be seen in Northern Canada</vt:lpstr>
      <vt:lpstr>Iqaluit is the capital of Nunavut, the newest territory, founded in 1999. It has a population of about 7,000.</vt:lpstr>
      <vt:lpstr>Ceremony on occasion of the foundation of Nunavut</vt:lpstr>
      <vt:lpstr>Použitý obrázky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CANADA</dc:title>
  <dc:creator>Pepa</dc:creator>
  <cp:lastModifiedBy>Antonín Zelený</cp:lastModifiedBy>
  <cp:revision>272</cp:revision>
  <dcterms:created xsi:type="dcterms:W3CDTF">2012-07-24T15:11:01Z</dcterms:created>
  <dcterms:modified xsi:type="dcterms:W3CDTF">2013-11-04T19:01:26Z</dcterms:modified>
</cp:coreProperties>
</file>