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7" r:id="rId2"/>
    <p:sldId id="256" r:id="rId3"/>
    <p:sldId id="259" r:id="rId4"/>
    <p:sldId id="260" r:id="rId5"/>
    <p:sldId id="261" r:id="rId6"/>
    <p:sldId id="262" r:id="rId7"/>
    <p:sldId id="263" r:id="rId8"/>
    <p:sldId id="265" r:id="rId9"/>
    <p:sldId id="266" r:id="rId10"/>
    <p:sldId id="267" r:id="rId11"/>
    <p:sldId id="264" r:id="rId12"/>
    <p:sldId id="258" r:id="rId13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26" d="100"/>
          <a:sy n="126" d="100"/>
        </p:scale>
        <p:origin x="-1194" y="-8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39442672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95298176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128585577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145232985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9211133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285704572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72117053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27907871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4697292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5485325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808727503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416DA5E-9952-4156-BCB5-F5609907E964}" type="datetimeFigureOut">
              <a:rPr lang="cs-CZ" smtClean="0"/>
              <a:pPr/>
              <a:t>2.6.2013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9F8A616-EA7E-420A-A1E3-527687F72E49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272138127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5" name="Zástupný symbol pro obsah 4"/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="" xmlns:p14="http://schemas.microsoft.com/office/powerpoint/2010/main" val="2500596077"/>
              </p:ext>
            </p:extLst>
          </p:nvPr>
        </p:nvGraphicFramePr>
        <p:xfrm>
          <a:off x="539552" y="1844825"/>
          <a:ext cx="8208912" cy="468051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2243816"/>
                <a:gridCol w="5965096"/>
              </a:tblGrid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Katolické gymnázium Třebíč, Otmarova 22, Třebíč 674 01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</a:t>
                      </a:r>
                      <a:r>
                        <a:rPr lang="cs-CZ" sz="800" dirty="0" smtClean="0">
                          <a:effectLst/>
                        </a:rPr>
                        <a:t>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Moderní škola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Číslo projektu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CZ.1.07/1.5.00/34.0464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Šablona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III/2 Inovace a zkvalitnění výuky prostřednictvím ICT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Autor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  <a:tabLst>
                          <a:tab pos="2056765" algn="ctr"/>
                        </a:tabLs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Drahomír Havlíček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Název DUM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</a:t>
                      </a:r>
                      <a:r>
                        <a:rPr lang="cs-CZ" sz="800" dirty="0" err="1" smtClean="0">
                          <a:effectLst/>
                        </a:rPr>
                        <a:t>literarniho</a:t>
                      </a:r>
                      <a:r>
                        <a:rPr lang="cs-CZ" sz="800" dirty="0" smtClean="0">
                          <a:effectLst/>
                        </a:rPr>
                        <a:t> </a:t>
                      </a:r>
                      <a:r>
                        <a:rPr lang="cs-CZ" sz="800" dirty="0" err="1" smtClean="0">
                          <a:effectLst/>
                        </a:rPr>
                        <a:t>dila</a:t>
                      </a:r>
                      <a:r>
                        <a:rPr lang="cs-CZ" sz="800" dirty="0" smtClean="0">
                          <a:effectLst/>
                        </a:rPr>
                        <a:t> I.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 smtClean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Kód DUM</a:t>
                      </a:r>
                      <a:endParaRPr lang="cs-CZ" sz="800" b="1" kern="1200" dirty="0">
                        <a:solidFill>
                          <a:schemeClr val="lt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kern="120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VY_32_INOVACE_</a:t>
                      </a:r>
                      <a:r>
                        <a:rPr lang="cs-CZ" sz="800" kern="1200" baseline="0" dirty="0" smtClean="0">
                          <a:solidFill>
                            <a:schemeClr val="dk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 4.3.1</a:t>
                      </a:r>
                      <a:endParaRPr lang="cs-CZ" sz="800" kern="1200" dirty="0">
                        <a:solidFill>
                          <a:schemeClr val="dk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b="1" kern="1200" dirty="0">
                          <a:solidFill>
                            <a:schemeClr val="lt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Datum vytvoření </a:t>
                      </a: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30.</a:t>
                      </a:r>
                      <a:r>
                        <a:rPr lang="cs-CZ" sz="800" baseline="0" dirty="0" smtClean="0">
                          <a:effectLst/>
                        </a:rPr>
                        <a:t> 9. 2012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Předmět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Český jazyk a literatura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Tematická oblast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Interpretace literárního díla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Výstup ŠVP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 </a:t>
                      </a:r>
                      <a:r>
                        <a:rPr lang="cs-CZ" sz="800" dirty="0" smtClean="0">
                          <a:effectLst/>
                        </a:rPr>
                        <a:t>Žák interpretuje literární dílo.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Anotace DUM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obsahuje výklad termínů z oblasti interpretace</a:t>
                      </a:r>
                      <a:r>
                        <a:rPr lang="cs-CZ" sz="800" baseline="0" dirty="0" smtClean="0">
                          <a:effectLst/>
                        </a:rPr>
                        <a:t> literárního díla. Jedná se o teoretický základ rozboru textu umělecké povahy.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Metodický popis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určená jako podpora výkladu v hodině. Žáci mohou použít i  při opakování a vlastní interpretaci literárního díla. 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292294"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>
                          <a:effectLst/>
                        </a:rPr>
                        <a:t>Hodnocení</a:t>
                      </a:r>
                      <a:endParaRPr lang="cs-CZ" sz="80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>
                  <a:txBody>
                    <a:bodyPr/>
                    <a:lstStyle/>
                    <a:p>
                      <a:pPr algn="l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 smtClean="0">
                          <a:effectLst/>
                        </a:rPr>
                        <a:t>Prezentace se osvědčila. Její</a:t>
                      </a:r>
                      <a:r>
                        <a:rPr lang="cs-CZ" sz="800" baseline="0" dirty="0" smtClean="0">
                          <a:effectLst/>
                        </a:rPr>
                        <a:t> dopad se projevil zejména při vlastní interpretaci uměleckých textů.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</a:tr>
              <a:tr h="588398">
                <a:tc gridSpan="2">
                  <a:txBody>
                    <a:bodyPr/>
                    <a:lstStyle/>
                    <a:p>
                      <a:pPr algn="ctr">
                        <a:lnSpc>
                          <a:spcPct val="150000"/>
                        </a:lnSpc>
                        <a:spcAft>
                          <a:spcPts val="0"/>
                        </a:spcAft>
                      </a:pPr>
                      <a:r>
                        <a:rPr lang="cs-CZ" sz="800" dirty="0">
                          <a:effectLst/>
                        </a:rPr>
                        <a:t>Autor prohlašuje, že řádně uvedl všechny použité zdroje. Pokud není uvedeno jinak, použitý materiál je z vlastních zdrojů autora.</a:t>
                      </a:r>
                      <a:endParaRPr lang="cs-CZ" sz="800" dirty="0">
                        <a:solidFill>
                          <a:srgbClr val="365F91"/>
                        </a:solidFill>
                        <a:effectLst/>
                        <a:latin typeface="Calibri"/>
                        <a:ea typeface="Calibri"/>
                        <a:cs typeface="Times New Roman"/>
                      </a:endParaRPr>
                    </a:p>
                  </a:txBody>
                  <a:tcPr marL="68580" marR="68580" marT="0" marB="0"/>
                </a:tc>
                <a:tc hMerge="1">
                  <a:txBody>
                    <a:bodyPr/>
                    <a:lstStyle/>
                    <a:p>
                      <a:endParaRPr lang="cs-CZ"/>
                    </a:p>
                  </a:txBody>
                  <a:tcPr/>
                </a:tc>
              </a:tr>
            </a:tbl>
          </a:graphicData>
        </a:graphic>
      </p:graphicFrame>
      <p:sp>
        <p:nvSpPr>
          <p:cNvPr id="7" name="Rectangle 3"/>
          <p:cNvSpPr>
            <a:spLocks noChangeArrowheads="1"/>
          </p:cNvSpPr>
          <p:nvPr/>
        </p:nvSpPr>
        <p:spPr bwMode="auto">
          <a:xfrm>
            <a:off x="0" y="0"/>
            <a:ext cx="9144000" cy="4572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=""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=""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  <p:txBody>
          <a:bodyPr vert="horz" wrap="none" lIns="91440" tIns="45720" rIns="91440" bIns="45720" numCol="1" anchor="ctr" anchorCtr="0" compatLnSpc="1">
            <a:prstTxWarp prst="textNoShape">
              <a:avLst/>
            </a:prstTxWarp>
            <a:spAutoFit/>
          </a:bodyPr>
          <a:lstStyle/>
          <a:p>
            <a:endParaRPr lang="cs-CZ"/>
          </a:p>
        </p:txBody>
      </p:sp>
      <p:pic>
        <p:nvPicPr>
          <p:cNvPr id="1026" name="Obrázek 1" descr="http://hilase.cz/wp-content/uploads/2012/12/OPVK_hor_zakladni_logolink_RGB_cz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54941" y="228600"/>
            <a:ext cx="6634118" cy="1447444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="" xmlns:p14="http://schemas.microsoft.com/office/powerpoint/2010/main" val="373342235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cs-CZ" dirty="0" smtClean="0"/>
              <a:t>Interpretace a analýza uměleckého textu I.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="" xmlns:p14="http://schemas.microsoft.com/office/powerpoint/2010/main" val="3766964497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Interpretace uměleckého textu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interpretace uměleckého textu </a:t>
            </a:r>
            <a:r>
              <a:rPr lang="cs-CZ" dirty="0" smtClean="0"/>
              <a:t>= činnost, při níž se snaží čtenář uchopit, procítit a vyložit umělecký text</a:t>
            </a:r>
          </a:p>
          <a:p>
            <a:r>
              <a:rPr lang="cs-CZ" dirty="0" smtClean="0"/>
              <a:t>jedná se o </a:t>
            </a:r>
            <a:r>
              <a:rPr lang="cs-CZ" b="1" dirty="0" smtClean="0"/>
              <a:t>činnost</a:t>
            </a:r>
            <a:r>
              <a:rPr lang="cs-CZ" dirty="0" smtClean="0"/>
              <a:t> značně </a:t>
            </a:r>
            <a:r>
              <a:rPr lang="cs-CZ" b="1" dirty="0" smtClean="0"/>
              <a:t>individuální</a:t>
            </a:r>
          </a:p>
          <a:p>
            <a:r>
              <a:rPr lang="cs-CZ" b="1" dirty="0" smtClean="0"/>
              <a:t>činnost z</a:t>
            </a:r>
            <a:r>
              <a:rPr lang="cs-CZ" b="1" dirty="0" smtClean="0"/>
              <a:t>aložená </a:t>
            </a:r>
            <a:r>
              <a:rPr lang="cs-CZ" b="1" dirty="0" smtClean="0"/>
              <a:t>na emocionalitě</a:t>
            </a:r>
          </a:p>
          <a:p>
            <a:r>
              <a:rPr lang="cs-CZ" dirty="0" smtClean="0"/>
              <a:t>do popředí </a:t>
            </a:r>
            <a:r>
              <a:rPr lang="cs-CZ" b="1" dirty="0" smtClean="0"/>
              <a:t>funkce estetická </a:t>
            </a:r>
            <a:r>
              <a:rPr lang="cs-CZ" dirty="0" smtClean="0"/>
              <a:t>= vyvolat ve čtenáři estetický zážitek</a:t>
            </a:r>
            <a:endParaRPr lang="cs-CZ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Dezinterpretace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mylná interpretace literárního díla</a:t>
            </a:r>
          </a:p>
          <a:p>
            <a:r>
              <a:rPr lang="cs-CZ" dirty="0" smtClean="0"/>
              <a:t>vychází ze zjevného nepochopení uměleckého díla, nebo snahy toto dílo zneužít  </a:t>
            </a:r>
          </a:p>
          <a:p>
            <a:r>
              <a:rPr lang="cs-CZ" b="1" dirty="0" smtClean="0"/>
              <a:t>dezinterpretace záměrná </a:t>
            </a:r>
            <a:r>
              <a:rPr lang="cs-CZ" dirty="0" smtClean="0"/>
              <a:t>a </a:t>
            </a:r>
            <a:r>
              <a:rPr lang="cs-CZ" b="1" dirty="0" smtClean="0"/>
              <a:t>nezáměrná</a:t>
            </a:r>
            <a:endParaRPr lang="cs-CZ" b="1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Analýza uměleckého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b="1" dirty="0" smtClean="0"/>
              <a:t>rozbor díla na jednotlivé segmenty, složky </a:t>
            </a:r>
            <a:r>
              <a:rPr lang="cs-CZ" dirty="0" smtClean="0"/>
              <a:t>(tematická, jazyková, kompoziční)</a:t>
            </a:r>
          </a:p>
          <a:p>
            <a:r>
              <a:rPr lang="cs-CZ" dirty="0" smtClean="0"/>
              <a:t>postihnutí těchto jednotlivých složek (bez nutnosti emocionálního prožitku, na základě nácviku a znalosti literární teorie)</a:t>
            </a:r>
            <a:endParaRPr lang="cs-CZ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Výstavba literárního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pPr marL="514350" indent="-514350">
              <a:buAutoNum type="arabicPeriod"/>
            </a:pPr>
            <a:r>
              <a:rPr lang="cs-CZ" b="1" dirty="0" smtClean="0"/>
              <a:t>Jazyková složka </a:t>
            </a:r>
          </a:p>
          <a:p>
            <a:pPr marL="514350" indent="-514350">
              <a:buNone/>
            </a:pPr>
            <a:r>
              <a:rPr lang="cs-CZ" dirty="0" smtClean="0"/>
              <a:t>jazyk = základní nositel sémantické a estetické </a:t>
            </a:r>
          </a:p>
          <a:p>
            <a:pPr marL="514350" indent="-514350">
              <a:buNone/>
            </a:pPr>
            <a:r>
              <a:rPr lang="cs-CZ" dirty="0" smtClean="0"/>
              <a:t>informace v literárním díle</a:t>
            </a:r>
          </a:p>
          <a:p>
            <a:pPr marL="514350" indent="-514350">
              <a:buNone/>
            </a:pPr>
            <a:r>
              <a:rPr lang="cs-CZ" dirty="0" smtClean="0"/>
              <a:t>V umělecké literatuře:</a:t>
            </a:r>
          </a:p>
          <a:p>
            <a:pPr marL="514350" indent="-514350">
              <a:buAutoNum type="alphaLcParenR"/>
            </a:pPr>
            <a:r>
              <a:rPr lang="cs-CZ" dirty="0" smtClean="0"/>
              <a:t>jazyk spisovný</a:t>
            </a:r>
          </a:p>
          <a:p>
            <a:pPr marL="514350" indent="-514350">
              <a:buAutoNum type="alphaLcParenR"/>
            </a:pPr>
            <a:r>
              <a:rPr lang="cs-CZ" dirty="0" smtClean="0"/>
              <a:t>jazyk nespisovný</a:t>
            </a:r>
          </a:p>
          <a:p>
            <a:pPr marL="514350" indent="-514350">
              <a:buAutoNum type="alphaLcParenR"/>
            </a:pPr>
            <a:r>
              <a:rPr lang="cs-CZ" dirty="0" smtClean="0"/>
              <a:t>zvláštní jazykové prostředky spoluutvářející </a:t>
            </a:r>
          </a:p>
          <a:p>
            <a:pPr marL="514350" indent="-514350">
              <a:buNone/>
            </a:pPr>
            <a:r>
              <a:rPr lang="cs-CZ" dirty="0" smtClean="0"/>
              <a:t>estetickou funkci díla (tropy a figury)</a:t>
            </a:r>
            <a:endParaRPr lang="cs-CZ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Výstavba literárního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2. Tematická složka</a:t>
            </a:r>
          </a:p>
          <a:p>
            <a:pPr>
              <a:buNone/>
            </a:pPr>
            <a:r>
              <a:rPr lang="cs-CZ" dirty="0" smtClean="0"/>
              <a:t>jedná se o výběr a řazení témat a motivů (viz </a:t>
            </a:r>
          </a:p>
          <a:p>
            <a:pPr>
              <a:buNone/>
            </a:pPr>
            <a:r>
              <a:rPr lang="cs-CZ" dirty="0" smtClean="0"/>
              <a:t>dále)</a:t>
            </a:r>
          </a:p>
          <a:p>
            <a:pPr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Výstavba literárního díla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b="1" dirty="0" smtClean="0"/>
              <a:t>3. Kompoziční složka</a:t>
            </a:r>
          </a:p>
          <a:p>
            <a:pPr>
              <a:buNone/>
            </a:pPr>
            <a:r>
              <a:rPr lang="cs-CZ" dirty="0" smtClean="0"/>
              <a:t>kompozice = pořádající princip, na jehož základě</a:t>
            </a:r>
          </a:p>
          <a:p>
            <a:pPr>
              <a:buNone/>
            </a:pPr>
            <a:r>
              <a:rPr lang="cs-CZ" dirty="0" smtClean="0"/>
              <a:t>jsou uspořádána jednotlivá témata</a:t>
            </a:r>
            <a:endParaRPr lang="cs-CZ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typy kompoziční výstavby uměleckých textů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Z hlediska kompoziční sevřenosti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tektonická výstavba</a:t>
            </a:r>
            <a:r>
              <a:rPr lang="cs-CZ" dirty="0" smtClean="0"/>
              <a:t>: pevná, soudržná, vnitřně provázaná (např. Dan Brown: Šifra mistra Leonarda)</a:t>
            </a:r>
          </a:p>
          <a:p>
            <a:pPr marL="514350" indent="-514350">
              <a:buAutoNum type="alphaLcParenR"/>
            </a:pPr>
            <a:r>
              <a:rPr lang="cs-CZ" b="1" dirty="0" err="1" smtClean="0"/>
              <a:t>atektonická</a:t>
            </a:r>
            <a:r>
              <a:rPr lang="cs-CZ" b="1" dirty="0" smtClean="0"/>
              <a:t> výstavba</a:t>
            </a:r>
            <a:r>
              <a:rPr lang="cs-CZ" dirty="0" smtClean="0"/>
              <a:t>: rozvolněná, nesoudržná, založená např. na metodě proudu vědomí a na volných asociacích (např. </a:t>
            </a:r>
            <a:r>
              <a:rPr lang="cs-CZ" dirty="0" err="1" smtClean="0"/>
              <a:t>James</a:t>
            </a:r>
            <a:r>
              <a:rPr lang="cs-CZ" dirty="0" smtClean="0"/>
              <a:t> </a:t>
            </a:r>
            <a:r>
              <a:rPr lang="cs-CZ" dirty="0" err="1" smtClean="0"/>
              <a:t>Joyce</a:t>
            </a:r>
            <a:r>
              <a:rPr lang="cs-CZ" dirty="0" smtClean="0"/>
              <a:t> – </a:t>
            </a:r>
            <a:r>
              <a:rPr lang="cs-CZ" dirty="0" err="1" smtClean="0"/>
              <a:t>Odysseus</a:t>
            </a:r>
            <a:r>
              <a:rPr lang="cs-CZ" dirty="0" smtClean="0"/>
              <a:t>)</a:t>
            </a:r>
            <a:endParaRPr lang="cs-CZ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typy kompoziční výstavby uměleckých textů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77500" lnSpcReduction="20000"/>
          </a:bodyPr>
          <a:lstStyle/>
          <a:p>
            <a:pPr>
              <a:buNone/>
            </a:pPr>
            <a:r>
              <a:rPr lang="cs-CZ" dirty="0" smtClean="0"/>
              <a:t>Z hlediska časových souvislostí: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chronologický postup</a:t>
            </a:r>
            <a:r>
              <a:rPr lang="cs-CZ" dirty="0" smtClean="0"/>
              <a:t>: jdoucí po sobě v čase (např. Daniel Defoe - Robinson Crusoe)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retrospektivní postup</a:t>
            </a:r>
            <a:r>
              <a:rPr lang="cs-CZ" dirty="0" smtClean="0"/>
              <a:t>: děj se rozuzlí hned na začátku, teprve pak se zpětně rozvíjí (např. Karel Čapek - </a:t>
            </a:r>
            <a:r>
              <a:rPr lang="cs-CZ" dirty="0" err="1" smtClean="0"/>
              <a:t>Hordubal</a:t>
            </a:r>
            <a:r>
              <a:rPr lang="cs-CZ" dirty="0" smtClean="0"/>
              <a:t>)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paralelní postup</a:t>
            </a:r>
            <a:r>
              <a:rPr lang="cs-CZ" dirty="0" smtClean="0"/>
              <a:t>: dvě nebo více dějových linií se rozvíjí vedle sebe (např. Michal Viewegh - Andělé všedního dne)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rámcový postup</a:t>
            </a:r>
            <a:r>
              <a:rPr lang="cs-CZ" dirty="0" smtClean="0"/>
              <a:t>: několik příběhů vloženo do příběhu hlavního, většinou úvodního (např. </a:t>
            </a:r>
            <a:r>
              <a:rPr lang="cs-CZ" dirty="0" err="1" smtClean="0"/>
              <a:t>Giovanni</a:t>
            </a:r>
            <a:r>
              <a:rPr lang="cs-CZ" dirty="0" smtClean="0"/>
              <a:t> </a:t>
            </a:r>
            <a:r>
              <a:rPr lang="cs-CZ" dirty="0" err="1" smtClean="0"/>
              <a:t>Boccaccio</a:t>
            </a:r>
            <a:r>
              <a:rPr lang="cs-CZ" dirty="0" smtClean="0"/>
              <a:t> -  Dekameron) 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postup in medias res</a:t>
            </a:r>
            <a:r>
              <a:rPr lang="cs-CZ" dirty="0" smtClean="0"/>
              <a:t>: přímo do děje, bez úvodu, rovnou důležité události (Dan Brown - Šifra mistra Leonarda)</a:t>
            </a:r>
            <a:endParaRPr lang="cs-CZ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Základní typy kompoziční výstavby uměleckých textů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 fontScale="85000" lnSpcReduction="10000"/>
          </a:bodyPr>
          <a:lstStyle/>
          <a:p>
            <a:pPr>
              <a:buNone/>
            </a:pPr>
            <a:r>
              <a:rPr lang="cs-CZ" dirty="0" smtClean="0"/>
              <a:t>Z hlediska rozvíjení a vyvrcholení děje: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konflikt</a:t>
            </a:r>
            <a:r>
              <a:rPr lang="cs-CZ" dirty="0" smtClean="0"/>
              <a:t>: střet zájmu hlavních postav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zápletka</a:t>
            </a:r>
            <a:r>
              <a:rPr lang="cs-CZ" dirty="0" smtClean="0"/>
              <a:t>: soubor motivů posouvajících děj kupředu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gradace děje</a:t>
            </a:r>
            <a:r>
              <a:rPr lang="cs-CZ" dirty="0" smtClean="0"/>
              <a:t>: stupňování napětí v ději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retardace děje</a:t>
            </a:r>
            <a:r>
              <a:rPr lang="cs-CZ" dirty="0" smtClean="0"/>
              <a:t>: zpomalování napětí děje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pointa</a:t>
            </a:r>
            <a:r>
              <a:rPr lang="cs-CZ" dirty="0" smtClean="0"/>
              <a:t>: vyvrcholení příběhu, většinou nečekaným způsobem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otevřený konec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opakování týchž motivů </a:t>
            </a:r>
            <a:r>
              <a:rPr lang="cs-CZ" dirty="0" smtClean="0"/>
              <a:t>(kroužení a návrat motivů)</a:t>
            </a:r>
          </a:p>
          <a:p>
            <a:pPr marL="514350" indent="-514350">
              <a:buAutoNum type="alphaLcParenR"/>
            </a:pPr>
            <a:r>
              <a:rPr lang="cs-CZ" b="1" dirty="0" smtClean="0"/>
              <a:t>kontrast motivů</a:t>
            </a:r>
          </a:p>
          <a:p>
            <a:pPr marL="514350" indent="-514350">
              <a:buNone/>
            </a:pPr>
            <a:endParaRPr lang="cs-CZ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90066"/>
          </a:xfrm>
        </p:spPr>
        <p:txBody>
          <a:bodyPr>
            <a:noAutofit/>
          </a:bodyPr>
          <a:lstStyle/>
          <a:p>
            <a:pPr algn="l"/>
            <a:r>
              <a:rPr lang="cs-CZ" sz="2800" dirty="0" smtClean="0"/>
              <a:t>Seznam použitých zdrojů:</a:t>
            </a:r>
            <a:endParaRPr lang="cs-CZ" sz="28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467544" y="908720"/>
            <a:ext cx="8229600" cy="5544616"/>
          </a:xfrm>
        </p:spPr>
        <p:txBody>
          <a:bodyPr>
            <a:normAutofit/>
          </a:bodyPr>
          <a:lstStyle/>
          <a:p>
            <a:r>
              <a:rPr lang="cs-CZ" sz="2000" dirty="0" smtClean="0"/>
              <a:t>KOSTEČKA, Jiří. </a:t>
            </a:r>
            <a:r>
              <a:rPr lang="cs-CZ" sz="2000" i="1" dirty="0" smtClean="0"/>
              <a:t>Český jazyk pro 4. ročník gymnázií</a:t>
            </a:r>
            <a:r>
              <a:rPr lang="cs-CZ" sz="2000" dirty="0" smtClean="0"/>
              <a:t>. 1. </a:t>
            </a:r>
            <a:r>
              <a:rPr lang="cs-CZ" sz="2000" dirty="0" err="1" smtClean="0"/>
              <a:t>vyd</a:t>
            </a:r>
            <a:r>
              <a:rPr lang="cs-CZ" sz="2000" dirty="0" smtClean="0"/>
              <a:t>. Praha: SPN - pedagogické nakladatelství, 2003, 279 s. ISBN 80-723-5228-8. </a:t>
            </a:r>
          </a:p>
          <a:p>
            <a:r>
              <a:rPr lang="cs-CZ" sz="2000" i="1" dirty="0" smtClean="0"/>
              <a:t>Odmaturuj! z literatury</a:t>
            </a:r>
            <a:r>
              <a:rPr lang="cs-CZ" sz="2000" dirty="0" smtClean="0"/>
              <a:t>. </a:t>
            </a:r>
            <a:r>
              <a:rPr lang="cs-CZ" sz="2000" dirty="0" err="1" smtClean="0"/>
              <a:t>Vyd</a:t>
            </a:r>
            <a:r>
              <a:rPr lang="cs-CZ" sz="2000" dirty="0" smtClean="0"/>
              <a:t>. 3. </a:t>
            </a:r>
            <a:r>
              <a:rPr lang="cs-CZ" sz="2000" dirty="0" err="1" smtClean="0"/>
              <a:t>rozš</a:t>
            </a:r>
            <a:r>
              <a:rPr lang="cs-CZ" sz="2000" dirty="0" smtClean="0"/>
              <a:t>., dotisk. Editor Eva Hánová. Brno: </a:t>
            </a:r>
            <a:r>
              <a:rPr lang="cs-CZ" sz="2000" dirty="0" err="1" smtClean="0"/>
              <a:t>Didaktis</a:t>
            </a:r>
            <a:r>
              <a:rPr lang="cs-CZ" sz="2000" dirty="0" smtClean="0"/>
              <a:t>, c2004, 208 s. Odmaturuj!. </a:t>
            </a:r>
            <a:r>
              <a:rPr lang="cs-CZ" sz="2000" smtClean="0"/>
              <a:t>ISBN 80-735-8016-0. </a:t>
            </a:r>
            <a:endParaRPr lang="cs-CZ" sz="2000" dirty="0"/>
          </a:p>
        </p:txBody>
      </p:sp>
    </p:spTree>
    <p:extLst>
      <p:ext uri="{BB962C8B-B14F-4D97-AF65-F5344CB8AC3E}">
        <p14:creationId xmlns="" xmlns:p14="http://schemas.microsoft.com/office/powerpoint/2010/main" val="1418303948"/>
      </p:ext>
    </p:extLst>
  </p:cSld>
  <p:clrMapOvr>
    <a:masterClrMapping/>
  </p:clrMapOvr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128</TotalTime>
  <Words>597</Words>
  <Application>Microsoft Office PowerPoint</Application>
  <PresentationFormat>Předvádění na obrazovce (4:3)</PresentationFormat>
  <Paragraphs>83</Paragraphs>
  <Slides>12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Motiv systému Office</vt:lpstr>
      <vt:lpstr>Snímek 1</vt:lpstr>
      <vt:lpstr>Interpretace a analýza uměleckého textu I.</vt:lpstr>
      <vt:lpstr>Interpretace uměleckého textu</vt:lpstr>
      <vt:lpstr>Dezinterpretace</vt:lpstr>
      <vt:lpstr>Analýza uměleckého díla</vt:lpstr>
      <vt:lpstr>Výstavba literárního díla</vt:lpstr>
      <vt:lpstr>Výstavba literárního díla</vt:lpstr>
      <vt:lpstr>Výstavba literárního díla</vt:lpstr>
      <vt:lpstr>Základní typy kompoziční výstavby uměleckých textů</vt:lpstr>
      <vt:lpstr>Základní typy kompoziční výstavby uměleckých textů</vt:lpstr>
      <vt:lpstr>Základní typy kompoziční výstavby uměleckých textů</vt:lpstr>
      <vt:lpstr>Seznam použitých zdrojů:</vt:lpstr>
    </vt:vector>
  </TitlesOfParts>
  <Company>HP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Antonín Zelený</dc:creator>
  <cp:lastModifiedBy>Uzivatel</cp:lastModifiedBy>
  <cp:revision>12</cp:revision>
  <dcterms:created xsi:type="dcterms:W3CDTF">2012-12-23T08:55:19Z</dcterms:created>
  <dcterms:modified xsi:type="dcterms:W3CDTF">2013-06-02T08:56:07Z</dcterms:modified>
</cp:coreProperties>
</file>