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Drahomír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Interpretace </a:t>
                      </a:r>
                      <a:r>
                        <a:rPr lang="cs-CZ" sz="800" dirty="0" err="1" smtClean="0">
                          <a:effectLst/>
                        </a:rPr>
                        <a:t>literarniho</a:t>
                      </a:r>
                      <a:r>
                        <a:rPr lang="cs-CZ" sz="800" dirty="0" smtClean="0">
                          <a:effectLst/>
                        </a:rPr>
                        <a:t> </a:t>
                      </a:r>
                      <a:r>
                        <a:rPr lang="cs-CZ" sz="800" dirty="0" err="1" smtClean="0">
                          <a:effectLst/>
                        </a:rPr>
                        <a:t>dila</a:t>
                      </a:r>
                      <a:r>
                        <a:rPr lang="cs-CZ" sz="800" dirty="0" smtClean="0">
                          <a:effectLst/>
                        </a:rPr>
                        <a:t> II.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4.3.2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30. 9. 2013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Interpretace literárního díla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interpretuje literární dílo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obsahuje výklad termínů z oblasti interpretace</a:t>
                      </a:r>
                      <a:r>
                        <a:rPr lang="cs-CZ" sz="800" baseline="0" dirty="0" smtClean="0">
                          <a:effectLst/>
                        </a:rPr>
                        <a:t> literárního díla. Jedná se o teoretický základ rozboru textu umělecké povahy.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určená jako podpora výkladu v hodině. Žáci mohou použít i  při opakování a vlastní interpretaci literárního díla.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se osvědčila. Její</a:t>
                      </a:r>
                      <a:r>
                        <a:rPr lang="cs-CZ" sz="800" baseline="0" dirty="0" smtClean="0">
                          <a:effectLst/>
                        </a:rPr>
                        <a:t> dopad se projevil zejména při vlastní interpretaci uměleckých textů.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Interpretace literárního díla II.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Interpretace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lat. </a:t>
            </a:r>
            <a:r>
              <a:rPr lang="cs-CZ" dirty="0" err="1" smtClean="0"/>
              <a:t>interpretatio</a:t>
            </a:r>
            <a:r>
              <a:rPr lang="cs-CZ" dirty="0" smtClean="0"/>
              <a:t> </a:t>
            </a:r>
            <a:r>
              <a:rPr lang="en-US" dirty="0" smtClean="0"/>
              <a:t>[interpret</a:t>
            </a:r>
            <a:r>
              <a:rPr lang="cs-CZ" dirty="0" err="1" smtClean="0"/>
              <a:t>áció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= </a:t>
            </a:r>
            <a:r>
              <a:rPr lang="cs-CZ" b="1" dirty="0" smtClean="0"/>
              <a:t>výklad smyslu literárního textu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i="1" dirty="0" smtClean="0"/>
              <a:t>Je možno najít v literárním díle jeho smysl?</a:t>
            </a:r>
          </a:p>
          <a:p>
            <a:pPr>
              <a:buNone/>
            </a:pPr>
            <a:r>
              <a:rPr lang="cs-CZ" b="1" i="1" dirty="0" smtClean="0"/>
              <a:t>Existuje něco, čemu se říká hlavní poselství </a:t>
            </a:r>
          </a:p>
          <a:p>
            <a:pPr>
              <a:buNone/>
            </a:pPr>
            <a:r>
              <a:rPr lang="cs-CZ" b="1" i="1" dirty="0" smtClean="0"/>
              <a:t>díla?</a:t>
            </a:r>
            <a:endParaRPr lang="cs-CZ" b="1" i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literárního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tvořeno tématem, dějem, idejí, </a:t>
            </a:r>
          </a:p>
          <a:p>
            <a:r>
              <a:rPr lang="cs-CZ" dirty="0" smtClean="0"/>
              <a:t>vše, co dílo sděluje, o čem vypovídá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Forma literárního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= podoba, tvar literárního díla</a:t>
            </a:r>
          </a:p>
          <a:p>
            <a:pPr>
              <a:buNone/>
            </a:pPr>
            <a:r>
              <a:rPr lang="cs-CZ" dirty="0" smtClean="0"/>
              <a:t>souhrn jazykových, grafických a kompozičních</a:t>
            </a:r>
          </a:p>
          <a:p>
            <a:pPr>
              <a:buNone/>
            </a:pPr>
            <a:r>
              <a:rPr lang="cs-CZ" dirty="0" smtClean="0"/>
              <a:t>prostředků, pomocí kterých autor sděluje obsah</a:t>
            </a:r>
          </a:p>
          <a:p>
            <a:pPr>
              <a:buNone/>
            </a:pPr>
            <a:r>
              <a:rPr lang="cs-CZ" dirty="0" smtClean="0"/>
              <a:t>díla, jeho ideu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obsah a forma = jednota, neoddělitelné, navzájem </a:t>
            </a:r>
          </a:p>
          <a:p>
            <a:pPr>
              <a:buNone/>
            </a:pPr>
            <a:r>
              <a:rPr lang="cs-CZ" dirty="0" smtClean="0"/>
              <a:t>podmíněné, (dělení na formu a obsah odmítáno </a:t>
            </a:r>
          </a:p>
          <a:p>
            <a:pPr>
              <a:buNone/>
            </a:pPr>
            <a:r>
              <a:rPr lang="cs-CZ" dirty="0" smtClean="0"/>
              <a:t>např. ruským formalismem nebo strukturalismem)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Výrazové formy umělecké literatury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b="1" dirty="0" smtClean="0"/>
              <a:t>poezie</a:t>
            </a:r>
            <a:r>
              <a:rPr lang="cs-CZ" dirty="0" smtClean="0"/>
              <a:t> </a:t>
            </a:r>
          </a:p>
          <a:p>
            <a:pPr marL="514350" indent="-514350">
              <a:buNone/>
            </a:pPr>
            <a:r>
              <a:rPr lang="cs-CZ" dirty="0" smtClean="0"/>
              <a:t>z </a:t>
            </a:r>
            <a:r>
              <a:rPr lang="cs-CZ" dirty="0" err="1" smtClean="0"/>
              <a:t>řec</a:t>
            </a:r>
            <a:r>
              <a:rPr lang="cs-CZ" dirty="0" smtClean="0"/>
              <a:t>. </a:t>
            </a:r>
            <a:r>
              <a:rPr lang="cs-CZ" dirty="0" err="1" smtClean="0"/>
              <a:t>poiésis</a:t>
            </a:r>
            <a:r>
              <a:rPr lang="cs-CZ" dirty="0" smtClean="0"/>
              <a:t> = tvorba, básnictví</a:t>
            </a:r>
          </a:p>
          <a:p>
            <a:pPr marL="514350" indent="-514350">
              <a:buNone/>
            </a:pPr>
            <a:r>
              <a:rPr lang="cs-CZ" dirty="0" smtClean="0"/>
              <a:t>= verš</a:t>
            </a:r>
          </a:p>
          <a:p>
            <a:pPr marL="514350" indent="-514350">
              <a:buNone/>
            </a:pPr>
            <a:r>
              <a:rPr lang="cs-CZ" dirty="0" smtClean="0"/>
              <a:t>= zvláštním způsobem členěný jazykový projev</a:t>
            </a:r>
          </a:p>
          <a:p>
            <a:pPr marL="514350" indent="-514350">
              <a:buNone/>
            </a:pPr>
            <a:r>
              <a:rPr lang="cs-CZ" dirty="0" smtClean="0"/>
              <a:t>= řeč vázaná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Výrazové formy umělecké literatury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2. próza</a:t>
            </a:r>
          </a:p>
          <a:p>
            <a:pPr>
              <a:buNone/>
            </a:pPr>
            <a:r>
              <a:rPr lang="cs-CZ" dirty="0" smtClean="0"/>
              <a:t>z lat. prosa </a:t>
            </a:r>
            <a:r>
              <a:rPr lang="cs-CZ" dirty="0" err="1" smtClean="0"/>
              <a:t>oratio</a:t>
            </a:r>
            <a:r>
              <a:rPr lang="cs-CZ" dirty="0" smtClean="0"/>
              <a:t> = řeč stále postupující,</a:t>
            </a:r>
          </a:p>
          <a:p>
            <a:pPr>
              <a:buNone/>
            </a:pPr>
            <a:r>
              <a:rPr lang="cs-CZ" dirty="0" smtClean="0"/>
              <a:t>nedělená na verše</a:t>
            </a:r>
          </a:p>
          <a:p>
            <a:pPr>
              <a:buNone/>
            </a:pPr>
            <a:r>
              <a:rPr lang="cs-CZ" dirty="0" smtClean="0"/>
              <a:t>= řeč nevázaná</a:t>
            </a:r>
          </a:p>
          <a:p>
            <a:r>
              <a:rPr lang="cs-CZ" dirty="0" smtClean="0"/>
              <a:t>podléhá </a:t>
            </a:r>
            <a:r>
              <a:rPr lang="cs-CZ" dirty="0" smtClean="0"/>
              <a:t>pouze gramatickým </a:t>
            </a:r>
            <a:r>
              <a:rPr lang="cs-CZ" dirty="0" smtClean="0"/>
              <a:t>pravidlům</a:t>
            </a:r>
          </a:p>
          <a:p>
            <a:r>
              <a:rPr lang="cs-CZ" dirty="0" smtClean="0"/>
              <a:t>odpovídá běžnému vyjadřování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Literární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základní způsoby existence literárního díla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lyrika</a:t>
            </a:r>
            <a:r>
              <a:rPr lang="cs-CZ" dirty="0" smtClean="0"/>
              <a:t> = nemá děj, vyjadřuje pocity, nálady, </a:t>
            </a:r>
          </a:p>
          <a:p>
            <a:pPr marL="514350" indent="-514350">
              <a:buNone/>
            </a:pPr>
            <a:r>
              <a:rPr lang="cs-CZ" dirty="0" smtClean="0"/>
              <a:t>dojmy, myšlenky a úvahy autora nebo hrdiny</a:t>
            </a:r>
          </a:p>
          <a:p>
            <a:pPr marL="514350" indent="-514350">
              <a:buNone/>
            </a:pPr>
            <a:r>
              <a:rPr lang="cs-CZ" b="1" dirty="0" smtClean="0"/>
              <a:t>2. epika </a:t>
            </a:r>
            <a:r>
              <a:rPr lang="cs-CZ" dirty="0" smtClean="0"/>
              <a:t>= má děj, založena na vyprávění příběhu</a:t>
            </a:r>
          </a:p>
          <a:p>
            <a:pPr marL="514350" indent="-514350">
              <a:buNone/>
            </a:pPr>
            <a:r>
              <a:rPr lang="cs-CZ" b="1" dirty="0" smtClean="0"/>
              <a:t>3. drama </a:t>
            </a:r>
            <a:r>
              <a:rPr lang="cs-CZ" dirty="0" smtClean="0"/>
              <a:t>= má děj, určeno pro jevištní provedení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Literární žánry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literární útvary realizované uvnitř literárních </a:t>
            </a:r>
          </a:p>
          <a:p>
            <a:pPr>
              <a:buNone/>
            </a:pPr>
            <a:r>
              <a:rPr lang="cs-CZ" dirty="0" smtClean="0"/>
              <a:t>druhů</a:t>
            </a:r>
          </a:p>
          <a:p>
            <a:pPr>
              <a:buNone/>
            </a:pPr>
            <a:r>
              <a:rPr lang="cs-CZ" dirty="0" smtClean="0"/>
              <a:t>= skupina děl se společnými znaky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lyrické žánry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píseň</a:t>
            </a:r>
          </a:p>
          <a:p>
            <a:r>
              <a:rPr lang="cs-CZ" b="1" dirty="0" smtClean="0"/>
              <a:t>óda</a:t>
            </a:r>
          </a:p>
          <a:p>
            <a:r>
              <a:rPr lang="cs-CZ" b="1" dirty="0" smtClean="0"/>
              <a:t>elegie</a:t>
            </a:r>
          </a:p>
          <a:p>
            <a:r>
              <a:rPr lang="cs-CZ" b="1" dirty="0" smtClean="0"/>
              <a:t>žalm</a:t>
            </a:r>
          </a:p>
          <a:p>
            <a:r>
              <a:rPr lang="cs-CZ" b="1" dirty="0" smtClean="0"/>
              <a:t>epigram</a:t>
            </a:r>
            <a:endParaRPr lang="cs-CZ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</a:t>
            </a:r>
            <a:r>
              <a:rPr lang="cs-CZ" dirty="0" err="1" smtClean="0"/>
              <a:t>lyricko</a:t>
            </a:r>
            <a:r>
              <a:rPr lang="cs-CZ" dirty="0" smtClean="0"/>
              <a:t> – epické žánry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balada</a:t>
            </a:r>
          </a:p>
          <a:p>
            <a:r>
              <a:rPr lang="cs-CZ" b="1" dirty="0" smtClean="0"/>
              <a:t>romance</a:t>
            </a:r>
          </a:p>
          <a:p>
            <a:r>
              <a:rPr lang="cs-CZ" b="1" dirty="0" smtClean="0"/>
              <a:t>poem</a:t>
            </a:r>
            <a:r>
              <a:rPr lang="cs-CZ" dirty="0" smtClean="0"/>
              <a:t>a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epické žánry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/>
              <a:t>epos</a:t>
            </a:r>
          </a:p>
          <a:p>
            <a:r>
              <a:rPr lang="cs-CZ" b="1" dirty="0" smtClean="0"/>
              <a:t>román</a:t>
            </a:r>
          </a:p>
          <a:p>
            <a:r>
              <a:rPr lang="cs-CZ" b="1" dirty="0" smtClean="0"/>
              <a:t>kronika</a:t>
            </a:r>
          </a:p>
          <a:p>
            <a:r>
              <a:rPr lang="cs-CZ" b="1" dirty="0" smtClean="0"/>
              <a:t>novela</a:t>
            </a:r>
          </a:p>
          <a:p>
            <a:r>
              <a:rPr lang="cs-CZ" b="1" dirty="0" smtClean="0"/>
              <a:t>povídka</a:t>
            </a:r>
          </a:p>
          <a:p>
            <a:r>
              <a:rPr lang="cs-CZ" b="1" dirty="0" smtClean="0"/>
              <a:t>legenda</a:t>
            </a:r>
          </a:p>
          <a:p>
            <a:r>
              <a:rPr lang="cs-CZ" b="1" dirty="0" smtClean="0"/>
              <a:t>pohádka</a:t>
            </a:r>
          </a:p>
          <a:p>
            <a:r>
              <a:rPr lang="cs-CZ" b="1" dirty="0" smtClean="0"/>
              <a:t>pověst</a:t>
            </a:r>
          </a:p>
          <a:p>
            <a:r>
              <a:rPr lang="cs-CZ" b="1" dirty="0" smtClean="0"/>
              <a:t>bajka</a:t>
            </a:r>
          </a:p>
          <a:p>
            <a:r>
              <a:rPr lang="cs-CZ" b="1" dirty="0" smtClean="0"/>
              <a:t>báje (mýtus)</a:t>
            </a:r>
          </a:p>
          <a:p>
            <a:r>
              <a:rPr lang="cs-CZ" b="1" dirty="0" smtClean="0"/>
              <a:t>anekdota</a:t>
            </a:r>
          </a:p>
          <a:p>
            <a:r>
              <a:rPr lang="cs-CZ" b="1" dirty="0" smtClean="0"/>
              <a:t>apokryf</a:t>
            </a:r>
          </a:p>
          <a:p>
            <a:r>
              <a:rPr lang="cs-CZ" b="1" dirty="0" smtClean="0"/>
              <a:t>cestopis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KOSTEČKA, Jiří. </a:t>
            </a:r>
            <a:r>
              <a:rPr lang="cs-CZ" sz="2000" i="1" dirty="0" smtClean="0"/>
              <a:t>Český jazyk pro 4.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2003, 279 s. ISBN 80-723-5228-8. 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</a:t>
            </a:r>
            <a:r>
              <a:rPr lang="cs-CZ" sz="2000" smtClean="0"/>
              <a:t>ISBN 80-735-8016-0. 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dramatické žánry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tragédie</a:t>
            </a:r>
          </a:p>
          <a:p>
            <a:r>
              <a:rPr lang="cs-CZ" b="1" dirty="0" smtClean="0"/>
              <a:t>komedie</a:t>
            </a:r>
          </a:p>
          <a:p>
            <a:r>
              <a:rPr lang="cs-CZ" b="1" dirty="0" smtClean="0"/>
              <a:t>činohra</a:t>
            </a:r>
          </a:p>
          <a:p>
            <a:r>
              <a:rPr lang="cs-CZ" b="1" dirty="0" smtClean="0"/>
              <a:t>fraška</a:t>
            </a:r>
          </a:p>
          <a:p>
            <a:r>
              <a:rPr lang="cs-CZ" b="1" dirty="0" smtClean="0"/>
              <a:t>opera</a:t>
            </a:r>
          </a:p>
          <a:p>
            <a:r>
              <a:rPr lang="cs-CZ" b="1" dirty="0" smtClean="0"/>
              <a:t>opereta </a:t>
            </a:r>
          </a:p>
          <a:p>
            <a:r>
              <a:rPr lang="cs-CZ" b="1" dirty="0" smtClean="0"/>
              <a:t>muzikál</a:t>
            </a:r>
            <a:endParaRPr lang="cs-CZ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406</Words>
  <Application>Microsoft Office PowerPoint</Application>
  <PresentationFormat>Předvádění na obrazovce (4:3)</PresentationFormat>
  <Paragraphs>107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Interpretace literárního díla II.</vt:lpstr>
      <vt:lpstr>Interpretace</vt:lpstr>
      <vt:lpstr>Obsah literárního díla</vt:lpstr>
      <vt:lpstr>Forma literárního díla</vt:lpstr>
      <vt:lpstr>Výrazové formy umělecké literatury</vt:lpstr>
      <vt:lpstr>Výrazové formy umělecké literatury</vt:lpstr>
      <vt:lpstr>Literární druhy</vt:lpstr>
      <vt:lpstr>Literární žánry</vt:lpstr>
      <vt:lpstr>1. lyrické žánry</vt:lpstr>
      <vt:lpstr>2. lyricko – epické žánry</vt:lpstr>
      <vt:lpstr>3. epické žánry</vt:lpstr>
      <vt:lpstr>Seznam použitých zdrojů:</vt:lpstr>
      <vt:lpstr>4. dramatické žánry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12</cp:revision>
  <dcterms:created xsi:type="dcterms:W3CDTF">2012-12-23T08:55:19Z</dcterms:created>
  <dcterms:modified xsi:type="dcterms:W3CDTF">2013-06-02T08:59:15Z</dcterms:modified>
</cp:coreProperties>
</file>