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1" r:id="rId4"/>
    <p:sldId id="272" r:id="rId5"/>
    <p:sldId id="276" r:id="rId6"/>
    <p:sldId id="259" r:id="rId7"/>
    <p:sldId id="260" r:id="rId8"/>
    <p:sldId id="261" r:id="rId9"/>
    <p:sldId id="264" r:id="rId10"/>
    <p:sldId id="262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Literarni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8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dilo</a:t>
                      </a:r>
                      <a:r>
                        <a:rPr lang="cs-CZ" sz="8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4.3.3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30. 9. 2012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obsahuje základní pojmy potřebné k interpretaci uměleckého 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jako podpora výkladu v hodině. Žáci mohou využít při přípravě na státní maturitní zkoušku.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Materiál se osvědčil.  Žáci</a:t>
                      </a:r>
                      <a:r>
                        <a:rPr lang="cs-CZ" sz="800" baseline="0" dirty="0" smtClean="0">
                          <a:effectLst/>
                        </a:rPr>
                        <a:t> pochopili jednotlivé pojmy a dokázali je použít v praxi.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Literární dílo a </a:t>
            </a:r>
            <a:br>
              <a:rPr lang="cs-CZ" dirty="0" smtClean="0"/>
            </a:br>
            <a:r>
              <a:rPr lang="cs-CZ" dirty="0" smtClean="0"/>
              <a:t>jeho základní složky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Syžet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fr. </a:t>
            </a:r>
            <a:r>
              <a:rPr lang="cs-CZ" dirty="0" err="1" smtClean="0"/>
              <a:t>le</a:t>
            </a:r>
            <a:r>
              <a:rPr lang="cs-CZ" dirty="0" smtClean="0"/>
              <a:t> sujet = námět, látka, téma</a:t>
            </a:r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způsob, jakým jsou v literárním díle</a:t>
            </a:r>
          </a:p>
          <a:p>
            <a:pPr>
              <a:buNone/>
            </a:pPr>
            <a:r>
              <a:rPr lang="cs-CZ" b="1" dirty="0" smtClean="0"/>
              <a:t>uspořádány tematické složky </a:t>
            </a:r>
            <a:r>
              <a:rPr lang="cs-CZ" dirty="0" smtClean="0"/>
              <a:t>(děj, postavy, </a:t>
            </a:r>
          </a:p>
          <a:p>
            <a:pPr>
              <a:buNone/>
            </a:pPr>
            <a:r>
              <a:rPr lang="cs-CZ" dirty="0" smtClean="0"/>
              <a:t>vypravěč, prostředí) </a:t>
            </a:r>
            <a:r>
              <a:rPr lang="cs-CZ" b="1" dirty="0" smtClean="0"/>
              <a:t>a jak jsou ztvárněny </a:t>
            </a:r>
          </a:p>
          <a:p>
            <a:pPr>
              <a:buNone/>
            </a:pPr>
            <a:r>
              <a:rPr lang="cs-CZ" b="1" dirty="0" smtClean="0"/>
              <a:t>informace o fabuli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Téma, tematika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thema</a:t>
            </a:r>
            <a:r>
              <a:rPr lang="cs-CZ" dirty="0" smtClean="0"/>
              <a:t> = položka</a:t>
            </a:r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ideový a dějový základ díla</a:t>
            </a:r>
            <a:r>
              <a:rPr lang="cs-CZ" dirty="0" smtClean="0"/>
              <a:t>, sepětí ideje a </a:t>
            </a:r>
          </a:p>
          <a:p>
            <a:pPr>
              <a:buNone/>
            </a:pPr>
            <a:r>
              <a:rPr lang="cs-CZ" dirty="0" smtClean="0"/>
              <a:t>námětu</a:t>
            </a:r>
          </a:p>
          <a:p>
            <a:pPr>
              <a:buNone/>
            </a:pPr>
            <a:r>
              <a:rPr lang="cs-CZ" dirty="0" smtClean="0"/>
              <a:t>podle okruhu sourodých témat – díla s </a:t>
            </a:r>
          </a:p>
          <a:p>
            <a:pPr>
              <a:buNone/>
            </a:pPr>
            <a:r>
              <a:rPr lang="cs-CZ" dirty="0" smtClean="0"/>
              <a:t>tematikou historickou, současnou, utopickou,</a:t>
            </a:r>
          </a:p>
          <a:p>
            <a:pPr>
              <a:buNone/>
            </a:pPr>
            <a:r>
              <a:rPr lang="cs-CZ" dirty="0" smtClean="0"/>
              <a:t>válečnou, vesnickou, přírodní atd.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celkový smysl, vyznění díla, </a:t>
            </a:r>
            <a:r>
              <a:rPr lang="cs-CZ" b="1" dirty="0" smtClean="0"/>
              <a:t>základní myšlenka</a:t>
            </a:r>
          </a:p>
          <a:p>
            <a:pPr>
              <a:buNone/>
            </a:pPr>
            <a:r>
              <a:rPr lang="cs-CZ" dirty="0" smtClean="0"/>
              <a:t>může být vyjádřena přímo, většinou však </a:t>
            </a:r>
          </a:p>
          <a:p>
            <a:pPr>
              <a:buNone/>
            </a:pPr>
            <a:r>
              <a:rPr lang="cs-CZ" dirty="0" smtClean="0"/>
              <a:t>vyjádřena nepřímo, čtenář k ní dospívá </a:t>
            </a:r>
          </a:p>
          <a:p>
            <a:pPr>
              <a:buNone/>
            </a:pPr>
            <a:r>
              <a:rPr lang="cs-CZ" dirty="0" smtClean="0"/>
              <a:t>postupně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literatura = umění dynamické (dílo čteme v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průběhu </a:t>
            </a:r>
            <a:r>
              <a:rPr lang="cs-CZ" dirty="0" smtClean="0"/>
              <a:t>času)</a:t>
            </a:r>
          </a:p>
          <a:p>
            <a:r>
              <a:rPr lang="cs-CZ" dirty="0" smtClean="0"/>
              <a:t>v epice čas:</a:t>
            </a:r>
          </a:p>
          <a:p>
            <a:pPr>
              <a:buNone/>
            </a:pPr>
            <a:r>
              <a:rPr lang="cs-CZ" dirty="0" smtClean="0"/>
              <a:t>a) </a:t>
            </a:r>
            <a:r>
              <a:rPr lang="cs-CZ" b="1" dirty="0" smtClean="0"/>
              <a:t>vypravování</a:t>
            </a:r>
            <a:r>
              <a:rPr lang="cs-CZ" dirty="0" smtClean="0"/>
              <a:t> (= čas vypravěče) = čas, v němž existuje osoba vypravěče</a:t>
            </a:r>
          </a:p>
          <a:p>
            <a:pPr>
              <a:buNone/>
            </a:pPr>
            <a:r>
              <a:rPr lang="cs-CZ" dirty="0" smtClean="0"/>
              <a:t>b) </a:t>
            </a:r>
            <a:r>
              <a:rPr lang="cs-CZ" b="1" dirty="0" smtClean="0"/>
              <a:t>vyprávěný</a:t>
            </a:r>
            <a:r>
              <a:rPr lang="cs-CZ" dirty="0" smtClean="0"/>
              <a:t> </a:t>
            </a:r>
            <a:r>
              <a:rPr lang="cs-CZ" dirty="0" smtClean="0"/>
              <a:t>= čas, během nějž se odehrává příběh tvořící fabuli díla</a:t>
            </a: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vypravování × čas vyprávěný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většině epiky čas vypravování kratší než čas vyprávěný</a:t>
            </a:r>
          </a:p>
          <a:p>
            <a:r>
              <a:rPr lang="cs-CZ" dirty="0" smtClean="0"/>
              <a:t>např. v moderních psychologických románech čas vypravování delší než vyprávěný</a:t>
            </a:r>
          </a:p>
          <a:p>
            <a:r>
              <a:rPr lang="cs-CZ" dirty="0" smtClean="0"/>
              <a:t>v lyrice většinou splynutí obou časů</a:t>
            </a:r>
          </a:p>
          <a:p>
            <a:r>
              <a:rPr lang="cs-CZ" dirty="0" smtClean="0"/>
              <a:t>v dramatu rozpor mezi časem mluvení a časem předvádění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sled událostí a příběhů v epice</a:t>
            </a:r>
          </a:p>
          <a:p>
            <a:pPr marL="514350" indent="-514350">
              <a:buAutoNum type="alphaLcParenR"/>
            </a:pPr>
            <a:r>
              <a:rPr lang="cs-CZ" dirty="0" smtClean="0"/>
              <a:t>děj jednoduchý – postupně, bez odboček a vsuvek</a:t>
            </a:r>
          </a:p>
          <a:p>
            <a:pPr marL="514350" indent="-514350">
              <a:buAutoNum type="alphaLcParenR"/>
            </a:pPr>
            <a:r>
              <a:rPr lang="cs-CZ" dirty="0" smtClean="0"/>
              <a:t>děj složitý – často přerušovaný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děj hlavní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děj vedlejší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medias 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doprostřed věcí, událostí, do středu děje</a:t>
            </a:r>
          </a:p>
          <a:p>
            <a:r>
              <a:rPr lang="cs-CZ" dirty="0" smtClean="0"/>
              <a:t>bez úvodu přímo k jádru věci</a:t>
            </a:r>
          </a:p>
          <a:p>
            <a:pPr>
              <a:buNone/>
            </a:pPr>
            <a:r>
              <a:rPr lang="cs-CZ" dirty="0" smtClean="0"/>
              <a:t>např. dílo Šifra mistra Leonarda (</a:t>
            </a:r>
            <a:r>
              <a:rPr lang="cs-CZ" dirty="0" err="1" smtClean="0"/>
              <a:t>Da</a:t>
            </a:r>
            <a:r>
              <a:rPr lang="cs-CZ" dirty="0" smtClean="0"/>
              <a:t> </a:t>
            </a:r>
            <a:r>
              <a:rPr lang="cs-CZ" dirty="0" err="1" smtClean="0"/>
              <a:t>Vinciho</a:t>
            </a:r>
            <a:r>
              <a:rPr lang="cs-CZ" dirty="0" smtClean="0"/>
              <a:t> kód)</a:t>
            </a:r>
          </a:p>
          <a:p>
            <a:pPr>
              <a:buNone/>
            </a:pPr>
            <a:r>
              <a:rPr lang="cs-CZ" dirty="0" smtClean="0"/>
              <a:t>od D. Browna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 lat. </a:t>
            </a:r>
            <a:r>
              <a:rPr lang="cs-CZ" dirty="0" err="1" smtClean="0"/>
              <a:t>fabula</a:t>
            </a:r>
            <a:r>
              <a:rPr lang="cs-CZ" dirty="0" smtClean="0"/>
              <a:t> = vyprávění, bajka</a:t>
            </a:r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dějový půdorys díla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souhrn událostí v literárním díle řazených tak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jak </a:t>
            </a:r>
            <a:r>
              <a:rPr lang="cs-CZ" dirty="0" smtClean="0"/>
              <a:t>by se odehrály, kdyby se o nich vyprávělo </a:t>
            </a:r>
            <a:r>
              <a:rPr lang="cs-CZ" dirty="0" smtClean="0"/>
              <a:t>podle</a:t>
            </a:r>
          </a:p>
          <a:p>
            <a:pPr>
              <a:buNone/>
            </a:pPr>
            <a:r>
              <a:rPr lang="cs-CZ" dirty="0" smtClean="0"/>
              <a:t>toho</a:t>
            </a:r>
            <a:r>
              <a:rPr lang="cs-CZ" dirty="0" smtClean="0"/>
              <a:t>, jak po sobě následovaly z hlediska časového 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příčinného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čtenář si sestaví až na konci (autor může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přeskakovat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např. v detektivce, románu, eposu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4.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279 s. ISBN 80-723-5228-8. 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</a:t>
            </a:r>
            <a:r>
              <a:rPr lang="cs-CZ" sz="2000" smtClean="0"/>
              <a:t>ISBN 80-735-8016-0.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493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Literární dílo a  jeho základní složky</vt:lpstr>
      <vt:lpstr>Syžet</vt:lpstr>
      <vt:lpstr>Téma, tematika</vt:lpstr>
      <vt:lpstr>Idea díla</vt:lpstr>
      <vt:lpstr>Čas</vt:lpstr>
      <vt:lpstr>Čas vypravování × čas vyprávěný</vt:lpstr>
      <vt:lpstr>Děj</vt:lpstr>
      <vt:lpstr>In medias res</vt:lpstr>
      <vt:lpstr>Fabule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2013-06-02T09:01:17Z</dcterms:modified>
</cp:coreProperties>
</file>