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9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500596077"/>
              </p:ext>
            </p:extLst>
          </p:nvPr>
        </p:nvGraphicFramePr>
        <p:xfrm>
          <a:off x="539552" y="1844825"/>
          <a:ext cx="8208912" cy="482744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r>
                        <a:rPr lang="cs-CZ" sz="800" dirty="0">
                          <a:effectLst/>
                        </a:rPr>
                        <a:t> 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err="1" smtClean="0">
                          <a:effectLst/>
                        </a:rPr>
                        <a:t>Literarni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dilo</a:t>
                      </a:r>
                      <a:r>
                        <a:rPr lang="cs-CZ" sz="800" dirty="0" smtClean="0">
                          <a:effectLst/>
                        </a:rPr>
                        <a:t> II.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</a:t>
                      </a:r>
                      <a:r>
                        <a:rPr lang="cs-CZ" sz="8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800" kern="1200" baseline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4.3.4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2.</a:t>
                      </a:r>
                      <a:r>
                        <a:rPr lang="cs-CZ" sz="800" baseline="0" dirty="0" smtClean="0">
                          <a:effectLst/>
                        </a:rPr>
                        <a:t>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pojmy potřebné k interpretaci uměleckého textu.</a:t>
                      </a:r>
                      <a:endParaRPr lang="cs-CZ" sz="8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</a:t>
                      </a:r>
                      <a:r>
                        <a:rPr lang="cs-CZ" sz="800" baseline="0" dirty="0" smtClean="0">
                          <a:effectLst/>
                        </a:rPr>
                        <a:t> jako podpora výkladu v hodině. Žáci mohou využít při přípravě na státní maturitní zkoušku.</a:t>
                      </a:r>
                      <a:endParaRPr lang="cs-CZ" sz="800" dirty="0" smtClean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Hodnocení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Materiál se osvědčil.  Žáci</a:t>
                      </a:r>
                      <a:r>
                        <a:rPr lang="cs-CZ" sz="800" baseline="0" dirty="0" smtClean="0">
                          <a:effectLst/>
                        </a:rPr>
                        <a:t> pochopili jednotlivé pojmy a dokázali je použít v praxi.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</a:t>
                      </a:r>
                      <a:r>
                        <a:rPr lang="cs-CZ" sz="800" dirty="0" smtClean="0">
                          <a:effectLst/>
                        </a:rPr>
                        <a:t>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Literární dílo a jeho složky II.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Vypravěč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ten, kdo vypravuje děj</a:t>
            </a:r>
          </a:p>
          <a:p>
            <a:r>
              <a:rPr lang="cs-CZ" dirty="0" smtClean="0"/>
              <a:t>fiktivní mluvčí </a:t>
            </a:r>
          </a:p>
          <a:p>
            <a:r>
              <a:rPr lang="cs-CZ" dirty="0" smtClean="0"/>
              <a:t>obrací se ke čtenáři a zprostředkovává mu </a:t>
            </a:r>
          </a:p>
          <a:p>
            <a:pPr>
              <a:buNone/>
            </a:pPr>
            <a:r>
              <a:rPr lang="cs-CZ" dirty="0" smtClean="0"/>
              <a:t>obsah díla</a:t>
            </a:r>
          </a:p>
          <a:p>
            <a:pPr>
              <a:buNone/>
            </a:pPr>
            <a:r>
              <a:rPr lang="cs-CZ" dirty="0" smtClean="0"/>
              <a:t>tzv. </a:t>
            </a:r>
            <a:r>
              <a:rPr lang="cs-CZ" b="1" dirty="0" smtClean="0"/>
              <a:t>autorský vypravěč </a:t>
            </a:r>
            <a:r>
              <a:rPr lang="cs-CZ" dirty="0" smtClean="0"/>
              <a:t>– do role vypravěče se </a:t>
            </a:r>
          </a:p>
          <a:p>
            <a:pPr>
              <a:buNone/>
            </a:pPr>
            <a:r>
              <a:rPr lang="cs-CZ" dirty="0" smtClean="0"/>
              <a:t>stylizuje sám autor, též vševědoucí (</a:t>
            </a:r>
            <a:r>
              <a:rPr lang="cs-CZ" b="1" dirty="0" err="1" smtClean="0"/>
              <a:t>er</a:t>
            </a:r>
            <a:r>
              <a:rPr lang="cs-CZ" b="1" dirty="0" smtClean="0"/>
              <a:t>-forma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 smtClean="0"/>
              <a:t>vypravěčem je některá z postav (</a:t>
            </a:r>
            <a:r>
              <a:rPr lang="cs-CZ" b="1" dirty="0" err="1" smtClean="0"/>
              <a:t>ich</a:t>
            </a:r>
            <a:r>
              <a:rPr lang="cs-CZ" b="1" dirty="0" smtClean="0"/>
              <a:t>-forma</a:t>
            </a:r>
            <a:r>
              <a:rPr lang="cs-CZ" dirty="0" smtClean="0"/>
              <a:t>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Hrdina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</a:t>
            </a:r>
            <a:r>
              <a:rPr lang="cs-CZ" b="1" dirty="0" smtClean="0"/>
              <a:t>klíčová postava literárního díla </a:t>
            </a:r>
            <a:r>
              <a:rPr lang="cs-CZ" dirty="0" smtClean="0"/>
              <a:t>(epického </a:t>
            </a:r>
          </a:p>
          <a:p>
            <a:pPr>
              <a:buNone/>
            </a:pPr>
            <a:r>
              <a:rPr lang="cs-CZ" dirty="0" smtClean="0"/>
              <a:t>nebo dramatického)</a:t>
            </a:r>
          </a:p>
          <a:p>
            <a:pPr>
              <a:buNone/>
            </a:pPr>
            <a:r>
              <a:rPr lang="cs-CZ" b="1" dirty="0" smtClean="0"/>
              <a:t>titulní hrdina </a:t>
            </a:r>
            <a:r>
              <a:rPr lang="cs-CZ" dirty="0" smtClean="0"/>
              <a:t>= jeho jméno jako název (titul) </a:t>
            </a:r>
          </a:p>
          <a:p>
            <a:pPr>
              <a:buNone/>
            </a:pPr>
            <a:r>
              <a:rPr lang="cs-CZ" dirty="0" smtClean="0"/>
              <a:t>knihy</a:t>
            </a:r>
          </a:p>
          <a:p>
            <a:pPr>
              <a:buNone/>
            </a:pPr>
            <a:r>
              <a:rPr lang="cs-CZ" b="1" dirty="0" smtClean="0"/>
              <a:t>lyrický hrdina </a:t>
            </a:r>
            <a:r>
              <a:rPr lang="cs-CZ" dirty="0" smtClean="0"/>
              <a:t>(výjimečně označován též lyrický</a:t>
            </a:r>
          </a:p>
          <a:p>
            <a:pPr>
              <a:buNone/>
            </a:pPr>
            <a:r>
              <a:rPr lang="cs-CZ" dirty="0" smtClean="0"/>
              <a:t>mluvčí) = ten, koho cítíme za lyrickým textem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Lyrický subjekt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lyrický subjekt (podmět) </a:t>
            </a:r>
          </a:p>
          <a:p>
            <a:r>
              <a:rPr lang="cs-CZ" dirty="0" smtClean="0"/>
              <a:t>též lyrické já</a:t>
            </a:r>
          </a:p>
          <a:p>
            <a:r>
              <a:rPr lang="cs-CZ" dirty="0" smtClean="0"/>
              <a:t>subjekt vnitřního mluvčího v lyrickém díle</a:t>
            </a:r>
          </a:p>
          <a:p>
            <a:r>
              <a:rPr lang="cs-CZ" b="1" dirty="0" smtClean="0"/>
              <a:t>nelze ztotožňovat s autorem</a:t>
            </a:r>
          </a:p>
          <a:p>
            <a:r>
              <a:rPr lang="cs-CZ" dirty="0" smtClean="0"/>
              <a:t>různá míra odstupu lyrického subjektu </a:t>
            </a:r>
            <a:r>
              <a:rPr lang="cs-CZ" dirty="0" smtClean="0"/>
              <a:t>od</a:t>
            </a:r>
          </a:p>
          <a:p>
            <a:pPr>
              <a:buNone/>
            </a:pPr>
            <a:r>
              <a:rPr lang="cs-CZ" dirty="0" smtClean="0"/>
              <a:t>skutečného </a:t>
            </a:r>
            <a:r>
              <a:rPr lang="cs-CZ" dirty="0" smtClean="0"/>
              <a:t>subjektu autora</a:t>
            </a:r>
          </a:p>
          <a:p>
            <a:r>
              <a:rPr lang="cs-CZ" dirty="0" smtClean="0"/>
              <a:t>různá míra stylizace autora</a:t>
            </a:r>
          </a:p>
          <a:p>
            <a:r>
              <a:rPr lang="cs-CZ" dirty="0" smtClean="0"/>
              <a:t>v případě, kdy neodpovídá skutečnému autorovu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životu </a:t>
            </a:r>
            <a:r>
              <a:rPr lang="cs-CZ" dirty="0" smtClean="0"/>
              <a:t>= lyrický hrdina, lyrický mluvčí  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osobnost, člověk, jedinec zachycený </a:t>
            </a:r>
            <a:r>
              <a:rPr lang="cs-CZ" dirty="0" smtClean="0"/>
              <a:t>v</a:t>
            </a:r>
          </a:p>
          <a:p>
            <a:pPr>
              <a:buNone/>
            </a:pPr>
            <a:r>
              <a:rPr lang="cs-CZ" dirty="0" smtClean="0"/>
              <a:t>literárním </a:t>
            </a:r>
            <a:r>
              <a:rPr lang="cs-CZ" dirty="0" smtClean="0"/>
              <a:t>díle se všemi vnějšími i povahovými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vlastnostmi</a:t>
            </a:r>
            <a:endParaRPr lang="cs-CZ" dirty="0" smtClean="0"/>
          </a:p>
          <a:p>
            <a:r>
              <a:rPr lang="cs-CZ" dirty="0" smtClean="0"/>
              <a:t>klíčová postava = hrdina</a:t>
            </a:r>
          </a:p>
          <a:p>
            <a:r>
              <a:rPr lang="cs-CZ" dirty="0" smtClean="0"/>
              <a:t>v dramatu osoba, též role ztvárněná </a:t>
            </a:r>
            <a:r>
              <a:rPr lang="cs-CZ" dirty="0" smtClean="0"/>
              <a:t>hereckou</a:t>
            </a:r>
          </a:p>
          <a:p>
            <a:pPr>
              <a:buNone/>
            </a:pPr>
            <a:r>
              <a:rPr lang="cs-CZ" dirty="0" smtClean="0"/>
              <a:t>postavou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Literání</a:t>
            </a:r>
            <a:r>
              <a:rPr lang="cs-CZ" dirty="0" smtClean="0"/>
              <a:t> typ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z </a:t>
            </a:r>
            <a:r>
              <a:rPr lang="cs-CZ" dirty="0" err="1" smtClean="0"/>
              <a:t>řec</a:t>
            </a:r>
            <a:r>
              <a:rPr lang="cs-CZ" dirty="0" smtClean="0"/>
              <a:t>. </a:t>
            </a:r>
            <a:r>
              <a:rPr lang="cs-CZ" dirty="0" err="1" smtClean="0"/>
              <a:t>typos</a:t>
            </a:r>
            <a:r>
              <a:rPr lang="cs-CZ" dirty="0" smtClean="0"/>
              <a:t> = obrys, tvar</a:t>
            </a:r>
          </a:p>
          <a:p>
            <a:r>
              <a:rPr lang="cs-CZ" dirty="0" smtClean="0"/>
              <a:t>soustředění příznačných vlastností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charakteristických </a:t>
            </a:r>
            <a:r>
              <a:rPr lang="cs-CZ" dirty="0" smtClean="0"/>
              <a:t>pro celou skupinu lidí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stejného </a:t>
            </a:r>
            <a:r>
              <a:rPr lang="cs-CZ" dirty="0" smtClean="0"/>
              <a:t>společenského postavení nebo určité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doby </a:t>
            </a:r>
            <a:r>
              <a:rPr lang="cs-CZ" dirty="0" smtClean="0"/>
              <a:t>či generace</a:t>
            </a:r>
          </a:p>
          <a:p>
            <a:r>
              <a:rPr lang="cs-CZ" b="1" dirty="0" smtClean="0"/>
              <a:t>typizace</a:t>
            </a:r>
            <a:r>
              <a:rPr lang="cs-CZ" dirty="0" smtClean="0"/>
              <a:t> = vědomá snaha autora o </a:t>
            </a:r>
            <a:r>
              <a:rPr lang="cs-CZ" dirty="0" smtClean="0"/>
              <a:t>vytvoření</a:t>
            </a:r>
          </a:p>
          <a:p>
            <a:pPr>
              <a:buNone/>
            </a:pPr>
            <a:r>
              <a:rPr lang="cs-CZ" dirty="0" smtClean="0"/>
              <a:t>typů </a:t>
            </a:r>
            <a:r>
              <a:rPr lang="cs-CZ" dirty="0" smtClean="0"/>
              <a:t>a typického obrazu skutečnosti, o </a:t>
            </a:r>
            <a:r>
              <a:rPr lang="cs-CZ" dirty="0" smtClean="0"/>
              <a:t>postižení</a:t>
            </a:r>
          </a:p>
          <a:p>
            <a:pPr>
              <a:buNone/>
            </a:pPr>
            <a:r>
              <a:rPr lang="cs-CZ" dirty="0" smtClean="0"/>
              <a:t>obecného </a:t>
            </a:r>
            <a:r>
              <a:rPr lang="cs-CZ" dirty="0" smtClean="0"/>
              <a:t>v jedinečném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Látka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= určitá skutečnost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základ obsahu literárního díla</a:t>
            </a:r>
          </a:p>
          <a:p>
            <a:pPr>
              <a:buNone/>
            </a:pPr>
            <a:r>
              <a:rPr lang="cs-CZ" dirty="0" smtClean="0"/>
              <a:t>např. v díle </a:t>
            </a:r>
            <a:r>
              <a:rPr lang="cs-CZ" dirty="0" err="1" smtClean="0"/>
              <a:t>Ílias</a:t>
            </a:r>
            <a:r>
              <a:rPr lang="cs-CZ" dirty="0" smtClean="0"/>
              <a:t> od Homéra je látkou obléhání a</a:t>
            </a:r>
          </a:p>
          <a:p>
            <a:pPr>
              <a:buNone/>
            </a:pPr>
            <a:r>
              <a:rPr lang="cs-CZ" dirty="0" smtClean="0"/>
              <a:t>dobytí Tróje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lat. </a:t>
            </a:r>
            <a:r>
              <a:rPr lang="cs-CZ" dirty="0" err="1" smtClean="0"/>
              <a:t>motivus</a:t>
            </a:r>
            <a:r>
              <a:rPr lang="cs-CZ" dirty="0" smtClean="0"/>
              <a:t> = uvádějící v pohyb, popud, pohnutka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nejjednodušší tematická jednotka díla</a:t>
            </a:r>
          </a:p>
          <a:p>
            <a:pPr marL="514350" indent="-514350">
              <a:buAutoNum type="alphaLcParenR"/>
            </a:pPr>
            <a:r>
              <a:rPr lang="cs-CZ" dirty="0" smtClean="0"/>
              <a:t>hlavní</a:t>
            </a:r>
          </a:p>
          <a:p>
            <a:pPr marL="514350" indent="-514350">
              <a:buAutoNum type="alphaLcParenR"/>
            </a:pPr>
            <a:r>
              <a:rPr lang="cs-CZ" dirty="0" smtClean="0"/>
              <a:t>vedlejší</a:t>
            </a:r>
          </a:p>
          <a:p>
            <a:pPr marL="514350" indent="-514350">
              <a:buAutoNum type="alphaLcParenR"/>
            </a:pPr>
            <a:endParaRPr lang="cs-CZ" dirty="0" smtClean="0"/>
          </a:p>
          <a:p>
            <a:pPr marL="514350" indent="-514350">
              <a:buAutoNum type="alphaLcParenR"/>
            </a:pPr>
            <a:r>
              <a:rPr lang="cs-CZ" dirty="0" smtClean="0"/>
              <a:t>dynamický</a:t>
            </a:r>
          </a:p>
          <a:p>
            <a:pPr marL="514350" indent="-514350">
              <a:buAutoNum type="alphaLcParenR"/>
            </a:pPr>
            <a:r>
              <a:rPr lang="cs-CZ" dirty="0" smtClean="0"/>
              <a:t>statický (popis předmětu)</a:t>
            </a:r>
          </a:p>
          <a:p>
            <a:pPr marL="514350" indent="-514350">
              <a:buAutoNum type="alphaLcParenR"/>
            </a:pPr>
            <a:r>
              <a:rPr lang="cs-CZ" dirty="0" smtClean="0"/>
              <a:t>volný – nesouvisí s hlavním tématem </a:t>
            </a:r>
          </a:p>
          <a:p>
            <a:pPr marL="514350" indent="-51435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Leitmotiv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[</a:t>
            </a:r>
            <a:r>
              <a:rPr lang="en-US" dirty="0" err="1" smtClean="0"/>
              <a:t>lajtmotiv</a:t>
            </a:r>
            <a:r>
              <a:rPr lang="en-US" dirty="0" smtClean="0"/>
              <a:t>]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= hlavní motiv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opakuje se, vrací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Motivace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= </a:t>
            </a:r>
            <a:r>
              <a:rPr lang="cs-CZ" dirty="0" smtClean="0"/>
              <a:t>způsob, </a:t>
            </a:r>
            <a:r>
              <a:rPr lang="en-US" dirty="0" smtClean="0"/>
              <a:t>jak jsou motiv</a:t>
            </a:r>
            <a:r>
              <a:rPr lang="cs-CZ" dirty="0" smtClean="0"/>
              <a:t>y</a:t>
            </a:r>
            <a:r>
              <a:rPr lang="en-US" dirty="0" smtClean="0"/>
              <a:t> </a:t>
            </a:r>
            <a:r>
              <a:rPr lang="cs-CZ" dirty="0" smtClean="0"/>
              <a:t>uváděny do díla </a:t>
            </a:r>
          </a:p>
          <a:p>
            <a:pPr>
              <a:buNone/>
            </a:pPr>
            <a:r>
              <a:rPr lang="cs-CZ" dirty="0" smtClean="0"/>
              <a:t>(např. fantastická, realistická, psychologická,</a:t>
            </a:r>
          </a:p>
          <a:p>
            <a:pPr>
              <a:buNone/>
            </a:pPr>
            <a:r>
              <a:rPr lang="cs-CZ" dirty="0" smtClean="0"/>
              <a:t>sociálně historická, oslabená, metafyzická)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výsek skutečnosti představující věcnou stránku</a:t>
            </a:r>
          </a:p>
          <a:p>
            <a:pPr>
              <a:buNone/>
            </a:pPr>
            <a:r>
              <a:rPr lang="cs-CZ" dirty="0" smtClean="0"/>
              <a:t>obsahu literárního díla v užším slova smyslu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např. námětem románu A. Jiráska Psohlavci je</a:t>
            </a:r>
          </a:p>
          <a:p>
            <a:pPr>
              <a:buNone/>
            </a:pPr>
            <a:r>
              <a:rPr lang="cs-CZ" dirty="0" smtClean="0"/>
              <a:t>vzpoura poddaným proti vrchnosti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4.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279 s. ISBN 80-723-5228-8. 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</a:t>
            </a:r>
            <a:r>
              <a:rPr lang="cs-CZ" sz="2000" smtClean="0"/>
              <a:t>ISBN 80-735-8016-0.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462</Words>
  <Application>Microsoft Office PowerPoint</Application>
  <PresentationFormat>Předvádění na obrazovce (4:3)</PresentationFormat>
  <Paragraphs>103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Literární dílo a jeho složky II.</vt:lpstr>
      <vt:lpstr>Vypravěč</vt:lpstr>
      <vt:lpstr>Hrdina</vt:lpstr>
      <vt:lpstr>Lyrický subjekt</vt:lpstr>
      <vt:lpstr>Postava</vt:lpstr>
      <vt:lpstr>Literání typ</vt:lpstr>
      <vt:lpstr>Látka</vt:lpstr>
      <vt:lpstr>Motiv</vt:lpstr>
      <vt:lpstr>Leitmotiv</vt:lpstr>
      <vt:lpstr>Motivace</vt:lpstr>
      <vt:lpstr>Námět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2013-06-02T09:04:03Z</dcterms:modified>
</cp:coreProperties>
</file>