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4" r:id="rId4"/>
    <p:sldId id="265" r:id="rId5"/>
    <p:sldId id="259" r:id="rId6"/>
    <p:sldId id="263" r:id="rId7"/>
    <p:sldId id="260" r:id="rId8"/>
    <p:sldId id="266" r:id="rId9"/>
    <p:sldId id="270" r:id="rId10"/>
    <p:sldId id="261" r:id="rId11"/>
    <p:sldId id="267" r:id="rId12"/>
    <p:sldId id="268" r:id="rId13"/>
    <p:sldId id="26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Autor a </a:t>
                      </a:r>
                      <a:r>
                        <a:rPr lang="cs-CZ" sz="800" dirty="0" err="1" smtClean="0">
                          <a:effectLst/>
                        </a:rPr>
                        <a:t>skutecnost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4.3.5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8. 10. 2012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obsahuje výklad termínů z oblasti interpretace</a:t>
                      </a:r>
                      <a:r>
                        <a:rPr lang="cs-CZ" sz="800" baseline="0" dirty="0" smtClean="0">
                          <a:effectLst/>
                        </a:rPr>
                        <a:t> literárního díla. Jedná se o teoretický základ rozboru textu umělecké povahy.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podpora výkladu v hodině. Žáci mohou použít i  při opakování a vlastní interpretaci literárního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Její</a:t>
                      </a:r>
                      <a:r>
                        <a:rPr lang="cs-CZ" sz="800" baseline="0" dirty="0" smtClean="0">
                          <a:effectLst/>
                        </a:rPr>
                        <a:t> dopad se projevil zejména při vlastní interpretaci uměleckých textů.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Autor a skutečnost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lat. </a:t>
            </a:r>
            <a:r>
              <a:rPr lang="cs-CZ" dirty="0" err="1" smtClean="0"/>
              <a:t>auctor</a:t>
            </a:r>
            <a:r>
              <a:rPr lang="cs-CZ" dirty="0" smtClean="0"/>
              <a:t> = původce</a:t>
            </a:r>
          </a:p>
          <a:p>
            <a:r>
              <a:rPr lang="cs-CZ" dirty="0" smtClean="0"/>
              <a:t>v literatuře původce literárního díla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autorův souhlas k nějakému zacházení s jeho</a:t>
            </a:r>
          </a:p>
          <a:p>
            <a:pPr>
              <a:buNone/>
            </a:pPr>
            <a:r>
              <a:rPr lang="cs-CZ" dirty="0" smtClean="0"/>
              <a:t>dílem (vydání, textová úprava, </a:t>
            </a:r>
            <a:r>
              <a:rPr lang="cs-CZ" dirty="0" err="1" smtClean="0"/>
              <a:t>úprava</a:t>
            </a:r>
            <a:r>
              <a:rPr lang="cs-CZ" dirty="0" smtClean="0"/>
              <a:t> pro film, </a:t>
            </a:r>
          </a:p>
          <a:p>
            <a:pPr>
              <a:buNone/>
            </a:pPr>
            <a:r>
              <a:rPr lang="cs-CZ" dirty="0" smtClean="0"/>
              <a:t>divadlo...)</a:t>
            </a:r>
          </a:p>
          <a:p>
            <a:r>
              <a:rPr lang="cs-CZ" dirty="0" smtClean="0"/>
              <a:t>úprava schválená autorem = </a:t>
            </a:r>
            <a:r>
              <a:rPr lang="cs-CZ" b="1" dirty="0" smtClean="0"/>
              <a:t>autorizovaná úprava</a:t>
            </a:r>
          </a:p>
          <a:p>
            <a:r>
              <a:rPr lang="cs-CZ" dirty="0" smtClean="0"/>
              <a:t>úprava provedená autorem = </a:t>
            </a:r>
            <a:r>
              <a:rPr lang="cs-CZ" b="1" dirty="0" smtClean="0"/>
              <a:t>autorská úprava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Autobiografie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vlastní životopis</a:t>
            </a:r>
          </a:p>
          <a:p>
            <a:pPr>
              <a:buNone/>
            </a:pPr>
            <a:r>
              <a:rPr lang="cs-CZ" dirty="0" smtClean="0"/>
              <a:t>podoba deníku, letopisů…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dochází k různé míře umělecké stylizace → </a:t>
            </a:r>
          </a:p>
          <a:p>
            <a:pPr>
              <a:buNone/>
            </a:pPr>
            <a:r>
              <a:rPr lang="cs-CZ" dirty="0" smtClean="0"/>
              <a:t>autobiografický román (nejstarší Vlastní </a:t>
            </a:r>
          </a:p>
          <a:p>
            <a:pPr>
              <a:buNone/>
            </a:pPr>
            <a:r>
              <a:rPr lang="cs-CZ" dirty="0" smtClean="0"/>
              <a:t>životopis </a:t>
            </a:r>
            <a:r>
              <a:rPr lang="cs-CZ" dirty="0" err="1" smtClean="0"/>
              <a:t>Sinuhetův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životopis</a:t>
            </a:r>
          </a:p>
          <a:p>
            <a:pPr>
              <a:buNone/>
            </a:pPr>
            <a:r>
              <a:rPr lang="cs-CZ" dirty="0" smtClean="0"/>
              <a:t>záznam nejdůležitějších událostí a skutečností ze </a:t>
            </a:r>
          </a:p>
          <a:p>
            <a:pPr>
              <a:buNone/>
            </a:pPr>
            <a:r>
              <a:rPr lang="cs-CZ" dirty="0" smtClean="0"/>
              <a:t>života některého člověka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Autostylizace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autos</a:t>
            </a:r>
            <a:r>
              <a:rPr lang="cs-CZ" dirty="0" smtClean="0"/>
              <a:t> = sám </a:t>
            </a:r>
          </a:p>
          <a:p>
            <a:r>
              <a:rPr lang="cs-CZ" dirty="0" smtClean="0"/>
              <a:t>z fr. </a:t>
            </a:r>
            <a:r>
              <a:rPr lang="cs-CZ" dirty="0" err="1" smtClean="0"/>
              <a:t>stylisation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en-US" dirty="0" err="1" smtClean="0"/>
              <a:t>st</a:t>
            </a:r>
            <a:r>
              <a:rPr lang="cs-CZ" dirty="0" err="1" smtClean="0"/>
              <a:t>ylizasion</a:t>
            </a:r>
            <a:r>
              <a:rPr lang="en-US" dirty="0" smtClean="0"/>
              <a:t>]</a:t>
            </a:r>
            <a:r>
              <a:rPr lang="cs-CZ" dirty="0" smtClean="0"/>
              <a:t> = upravení, </a:t>
            </a:r>
          </a:p>
          <a:p>
            <a:pPr>
              <a:buNone/>
            </a:pPr>
            <a:r>
              <a:rPr lang="cs-CZ" dirty="0" smtClean="0"/>
              <a:t>zpracování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spisovatel sám sebe ve svém díle staví do role</a:t>
            </a:r>
          </a:p>
          <a:p>
            <a:pPr>
              <a:buNone/>
            </a:pPr>
            <a:r>
              <a:rPr lang="cs-CZ" dirty="0" smtClean="0"/>
              <a:t>např. fiktivního vypravěče, lyrického hrdiny</a:t>
            </a:r>
          </a:p>
          <a:p>
            <a:pPr>
              <a:buNone/>
            </a:pPr>
            <a:r>
              <a:rPr lang="cs-CZ" dirty="0" smtClean="0"/>
              <a:t>(např. P. Bezruč ve sbírce Slezské písně, V. Nezval </a:t>
            </a:r>
          </a:p>
          <a:p>
            <a:pPr>
              <a:buNone/>
            </a:pPr>
            <a:r>
              <a:rPr lang="cs-CZ" dirty="0" smtClean="0"/>
              <a:t>ve skladbě Edison)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fr. la </a:t>
            </a:r>
            <a:r>
              <a:rPr lang="cs-CZ" dirty="0" err="1" smtClean="0"/>
              <a:t>stylisation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err="1" smtClean="0"/>
              <a:t>stylizasion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= upravení, vyjádření</a:t>
            </a:r>
          </a:p>
          <a:p>
            <a:pPr>
              <a:buNone/>
            </a:pPr>
            <a:r>
              <a:rPr lang="cs-CZ" dirty="0" smtClean="0"/>
              <a:t>a) v užším slova smyslu jazykové vyjádření, zachycení nějaké myšlenky, její ztvárnění a zachycení v textu</a:t>
            </a:r>
          </a:p>
          <a:p>
            <a:pPr>
              <a:buNone/>
            </a:pPr>
            <a:r>
              <a:rPr lang="cs-CZ" dirty="0" smtClean="0"/>
              <a:t>b) v širším slova smyslu úprava do určité podoby, přetvoření do podoby jiné </a:t>
            </a:r>
          </a:p>
          <a:p>
            <a:r>
              <a:rPr lang="cs-CZ" dirty="0" smtClean="0"/>
              <a:t>autor vždy do jisté míry stylizuje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vdechnutí </a:t>
            </a:r>
          </a:p>
          <a:p>
            <a:r>
              <a:rPr lang="cs-CZ" dirty="0" smtClean="0"/>
              <a:t>v literatuře šťastný nápad</a:t>
            </a:r>
          </a:p>
          <a:p>
            <a:pPr>
              <a:buNone/>
            </a:pPr>
            <a:r>
              <a:rPr lang="cs-CZ" dirty="0" smtClean="0"/>
              <a:t>inspirací může být: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zážitek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jiné dílo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 lat. </a:t>
            </a:r>
            <a:r>
              <a:rPr lang="cs-CZ" dirty="0" err="1" smtClean="0"/>
              <a:t>fictus</a:t>
            </a:r>
            <a:r>
              <a:rPr lang="cs-CZ" dirty="0" smtClean="0"/>
              <a:t> = vytvořený, smyšlený</a:t>
            </a:r>
          </a:p>
          <a:p>
            <a:pPr>
              <a:buNone/>
            </a:pPr>
            <a:r>
              <a:rPr lang="cs-CZ" dirty="0" smtClean="0"/>
              <a:t>= smyšlenka, zdání, klam</a:t>
            </a:r>
          </a:p>
          <a:p>
            <a:pPr>
              <a:buNone/>
            </a:pPr>
            <a:r>
              <a:rPr lang="cs-CZ" dirty="0" smtClean="0"/>
              <a:t>fiktivní = neskutečný, smyšlený</a:t>
            </a:r>
          </a:p>
          <a:p>
            <a:pPr>
              <a:buNone/>
            </a:pPr>
            <a:r>
              <a:rPr lang="cs-CZ" dirty="0" smtClean="0"/>
              <a:t>= dílo autorovy fantazie ztělesněné literárním dílem,</a:t>
            </a:r>
          </a:p>
          <a:p>
            <a:pPr>
              <a:buNone/>
            </a:pPr>
            <a:r>
              <a:rPr lang="cs-CZ" dirty="0" smtClean="0"/>
              <a:t>neodpovídající mimoliterární realitě, i když z ní v </a:t>
            </a:r>
          </a:p>
          <a:p>
            <a:pPr>
              <a:buNone/>
            </a:pPr>
            <a:r>
              <a:rPr lang="cs-CZ" dirty="0" smtClean="0"/>
              <a:t>mnohém vychází</a:t>
            </a:r>
          </a:p>
          <a:p>
            <a:pPr>
              <a:buNone/>
            </a:pPr>
            <a:r>
              <a:rPr lang="cs-CZ" dirty="0" smtClean="0"/>
              <a:t>tzv. </a:t>
            </a:r>
            <a:r>
              <a:rPr lang="cs-CZ" b="1" dirty="0" smtClean="0"/>
              <a:t>vydavatelská fikce </a:t>
            </a:r>
            <a:r>
              <a:rPr lang="cs-CZ" dirty="0" smtClean="0"/>
              <a:t>– autor předstírá, že dílo </a:t>
            </a:r>
          </a:p>
          <a:p>
            <a:pPr>
              <a:buNone/>
            </a:pPr>
            <a:r>
              <a:rPr lang="cs-CZ" dirty="0" smtClean="0"/>
              <a:t>nevytvořil, pouze našel (např. </a:t>
            </a:r>
            <a:r>
              <a:rPr lang="cs-CZ" dirty="0" err="1" smtClean="0"/>
              <a:t>Gulliverovy</a:t>
            </a:r>
            <a:r>
              <a:rPr lang="cs-CZ" dirty="0" smtClean="0"/>
              <a:t> cesty)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viz též mystifikace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Mystifikace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= úmyslné oklamání někoho, předstírání něčeho,</a:t>
            </a:r>
          </a:p>
          <a:p>
            <a:pPr>
              <a:buNone/>
            </a:pPr>
            <a:r>
              <a:rPr lang="cs-CZ" dirty="0" smtClean="0"/>
              <a:t>šíření nepravdivé zprávy</a:t>
            </a:r>
          </a:p>
          <a:p>
            <a:r>
              <a:rPr lang="cs-CZ" dirty="0" smtClean="0"/>
              <a:t>v literatuře záměrné využití uměleckého </a:t>
            </a:r>
          </a:p>
          <a:p>
            <a:pPr>
              <a:buNone/>
            </a:pPr>
            <a:r>
              <a:rPr lang="cs-CZ" dirty="0" smtClean="0"/>
              <a:t>výmyslu k oklamání čtenáře</a:t>
            </a:r>
          </a:p>
          <a:p>
            <a:pPr>
              <a:buNone/>
            </a:pPr>
            <a:r>
              <a:rPr lang="cs-CZ" dirty="0" smtClean="0"/>
              <a:t>motivace: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oklamání cenzury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zesílení vlivu díla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upoutání pozornosti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Mystifikace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skutečnost má zůstat utajena</a:t>
            </a:r>
          </a:p>
          <a:p>
            <a:r>
              <a:rPr lang="cs-CZ" dirty="0" smtClean="0"/>
              <a:t>mystifikace je průhledná, slouží k zábavě (dílo</a:t>
            </a:r>
          </a:p>
          <a:p>
            <a:pPr>
              <a:buNone/>
            </a:pPr>
            <a:r>
              <a:rPr lang="cs-CZ" dirty="0" smtClean="0"/>
              <a:t>Járy Cimrmana)</a:t>
            </a:r>
          </a:p>
          <a:p>
            <a:pPr>
              <a:buNone/>
            </a:pPr>
            <a:r>
              <a:rPr lang="cs-CZ" dirty="0" smtClean="0"/>
              <a:t>prostředky literárních mystifikací: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anonymní vydání díla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vydání pod novým pseudonymem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odmítání autorství a jeho přisuzování někomu </a:t>
            </a:r>
          </a:p>
          <a:p>
            <a:pPr>
              <a:buNone/>
            </a:pPr>
            <a:r>
              <a:rPr lang="cs-CZ" dirty="0" smtClean="0"/>
              <a:t>jinému → viz vydavatelská fikce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stylizace do role překladatele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vytvoření padělků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Idealizace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= považování někoho nebo něčeho za lepší, než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ve </a:t>
            </a:r>
            <a:r>
              <a:rPr lang="cs-CZ" dirty="0" smtClean="0"/>
              <a:t>skutečnosti 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idealizace mravních hodnot, činů i postav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vzory pro čtenáře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např</a:t>
            </a:r>
            <a:r>
              <a:rPr lang="cs-CZ" dirty="0" smtClean="0"/>
              <a:t>. dílo Boženy Němcové (z osobních důvodů),</a:t>
            </a:r>
          </a:p>
          <a:p>
            <a:pPr>
              <a:buNone/>
            </a:pPr>
            <a:r>
              <a:rPr lang="cs-CZ" dirty="0" smtClean="0"/>
              <a:t>Josefa Kajetána Tyla (pro cíle národního</a:t>
            </a:r>
          </a:p>
          <a:p>
            <a:pPr>
              <a:buNone/>
            </a:pPr>
            <a:r>
              <a:rPr lang="cs-CZ" dirty="0" smtClean="0"/>
              <a:t>obrození)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574</Words>
  <Application>Microsoft Office PowerPoint</Application>
  <PresentationFormat>Předvádění na obrazovce (4:3)</PresentationFormat>
  <Paragraphs>112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Autor a skutečnost </vt:lpstr>
      <vt:lpstr>Autor</vt:lpstr>
      <vt:lpstr>Autorizace</vt:lpstr>
      <vt:lpstr>Autobiografie</vt:lpstr>
      <vt:lpstr>Biografie</vt:lpstr>
      <vt:lpstr>Autostylizace</vt:lpstr>
      <vt:lpstr>Stylizace</vt:lpstr>
      <vt:lpstr>Inspirace </vt:lpstr>
      <vt:lpstr>Fikce</vt:lpstr>
      <vt:lpstr>Mystifikace</vt:lpstr>
      <vt:lpstr>Mystifikace</vt:lpstr>
      <vt:lpstr>Idealizace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10</cp:revision>
  <dcterms:created xsi:type="dcterms:W3CDTF">2012-12-23T08:55:19Z</dcterms:created>
  <dcterms:modified xsi:type="dcterms:W3CDTF">2013-06-02T08:48:51Z</dcterms:modified>
</cp:coreProperties>
</file>