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Dílo versus dílo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8. 10. 2012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Žák interpretuje literární dílo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obsahuje výklad termínů z oblasti interpretace</a:t>
                      </a:r>
                      <a:r>
                        <a:rPr lang="cs-CZ" sz="800" baseline="0" dirty="0" smtClean="0">
                          <a:effectLst/>
                        </a:rPr>
                        <a:t> literárního díla. Jedná se o teoretický základ rozboru textu umělecké povahy.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Dílo versus dílo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fr. l´</a:t>
            </a:r>
            <a:r>
              <a:rPr lang="cs-CZ" dirty="0" err="1" smtClean="0"/>
              <a:t>adaptation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= přizpůsobení, úprava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např. úprava textu literárního díla novému </a:t>
            </a:r>
          </a:p>
          <a:p>
            <a:pPr>
              <a:buNone/>
            </a:pPr>
            <a:r>
              <a:rPr lang="cs-CZ" dirty="0" smtClean="0"/>
              <a:t>okruhu čtenářů (román Robinson Crusoe J. V. </a:t>
            </a:r>
          </a:p>
          <a:p>
            <a:pPr>
              <a:buNone/>
            </a:pPr>
            <a:r>
              <a:rPr lang="cs-CZ" dirty="0" smtClean="0"/>
              <a:t>Plevy pro dětské čtenáře)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odstranění méně důležitých epizod, </a:t>
            </a:r>
          </a:p>
          <a:p>
            <a:pPr>
              <a:buNone/>
            </a:pPr>
            <a:r>
              <a:rPr lang="cs-CZ" dirty="0" smtClean="0"/>
              <a:t>zjednodušení jazyka a stylu při zachování smyslu</a:t>
            </a:r>
          </a:p>
          <a:p>
            <a:pPr>
              <a:buNone/>
            </a:pPr>
            <a:r>
              <a:rPr lang="cs-CZ" dirty="0" smtClean="0"/>
              <a:t>díla a jeho základní hodnoty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úprava textu překladatelem při překládání </a:t>
            </a:r>
          </a:p>
          <a:p>
            <a:pPr>
              <a:buNone/>
            </a:pPr>
            <a:r>
              <a:rPr lang="cs-CZ" dirty="0" smtClean="0"/>
              <a:t>(zejména pasáží působících na čtenáře překladu </a:t>
            </a:r>
          </a:p>
          <a:p>
            <a:pPr>
              <a:buNone/>
            </a:pPr>
            <a:r>
              <a:rPr lang="cs-CZ" dirty="0" smtClean="0"/>
              <a:t>jinak než na čtenáře originálu, nebo pasáže, </a:t>
            </a:r>
          </a:p>
          <a:p>
            <a:pPr>
              <a:buNone/>
            </a:pPr>
            <a:r>
              <a:rPr lang="cs-CZ" dirty="0" smtClean="0"/>
              <a:t>které by musely být obšírně vysvětlovány)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přizpůsobení literárního díla jinému</a:t>
            </a:r>
          </a:p>
          <a:p>
            <a:pPr>
              <a:buNone/>
            </a:pPr>
            <a:r>
              <a:rPr lang="cs-CZ" dirty="0" smtClean="0"/>
              <a:t>sdělovacímu prostředku (divadlu, filmu, rozhlasu </a:t>
            </a:r>
          </a:p>
          <a:p>
            <a:pPr>
              <a:buNone/>
            </a:pPr>
            <a:r>
              <a:rPr lang="cs-CZ" dirty="0" smtClean="0"/>
              <a:t>nebo televizi)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Dramatizace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adaptace pro divadelní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vydařené dramatizace pak vnímány jako </a:t>
            </a:r>
          </a:p>
          <a:p>
            <a:pPr>
              <a:buNone/>
            </a:pPr>
            <a:r>
              <a:rPr lang="cs-CZ" dirty="0" smtClean="0"/>
              <a:t>svébytný dramatický útvar (např. Milan Kundera, </a:t>
            </a:r>
          </a:p>
          <a:p>
            <a:pPr>
              <a:buNone/>
            </a:pPr>
            <a:r>
              <a:rPr lang="cs-CZ" dirty="0" smtClean="0"/>
              <a:t>dramatizace díla D. Diderota Jakub fatalista – </a:t>
            </a:r>
          </a:p>
          <a:p>
            <a:pPr>
              <a:buNone/>
            </a:pPr>
            <a:r>
              <a:rPr lang="cs-CZ" dirty="0" smtClean="0"/>
              <a:t>pod názvem Jakub a jeho pán)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ozvláštnění</a:t>
            </a:r>
          </a:p>
          <a:p>
            <a:r>
              <a:rPr lang="cs-CZ" dirty="0" smtClean="0"/>
              <a:t>lze aktualizovat formu i obsah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 aktualizaci možno použít neotřelé jazykové </a:t>
            </a:r>
          </a:p>
          <a:p>
            <a:pPr>
              <a:buNone/>
            </a:pPr>
            <a:r>
              <a:rPr lang="cs-CZ" dirty="0" smtClean="0"/>
              <a:t>prostředky (metafory, různé jazykové roviny)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vznik nových variací na totéž téma (příběhy </a:t>
            </a:r>
          </a:p>
          <a:p>
            <a:pPr>
              <a:buNone/>
            </a:pPr>
            <a:r>
              <a:rPr lang="cs-CZ" dirty="0" smtClean="0"/>
              <a:t>Dona </a:t>
            </a:r>
            <a:r>
              <a:rPr lang="cs-CZ" dirty="0" err="1" smtClean="0"/>
              <a:t>Quijota</a:t>
            </a:r>
            <a:r>
              <a:rPr lang="cs-CZ" dirty="0" smtClean="0"/>
              <a:t>, Dona Juana)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lat. </a:t>
            </a:r>
            <a:r>
              <a:rPr lang="cs-CZ" dirty="0" err="1" smtClean="0"/>
              <a:t>variatio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err="1" smtClean="0"/>
              <a:t>varijácijó</a:t>
            </a:r>
            <a:r>
              <a:rPr lang="en-US" dirty="0" smtClean="0"/>
              <a:t>]</a:t>
            </a:r>
          </a:p>
          <a:p>
            <a:pPr>
              <a:buNone/>
            </a:pPr>
            <a:r>
              <a:rPr lang="cs-CZ" dirty="0" smtClean="0"/>
              <a:t>= různost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obměna tématu, motivu, díla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oblíbena zejména ve středověku (např. </a:t>
            </a:r>
          </a:p>
          <a:p>
            <a:pPr>
              <a:buNone/>
            </a:pPr>
            <a:r>
              <a:rPr lang="cs-CZ" dirty="0" smtClean="0"/>
              <a:t>Alexandreidy, námětů a motivů z Bible)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současné době zejména u experimentální a</a:t>
            </a:r>
          </a:p>
          <a:p>
            <a:pPr>
              <a:buNone/>
            </a:pPr>
            <a:r>
              <a:rPr lang="cs-CZ" dirty="0" smtClean="0"/>
              <a:t>konkrétní poezie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dílo vzniklé pouhou kombinací a </a:t>
            </a:r>
          </a:p>
          <a:p>
            <a:pPr>
              <a:buNone/>
            </a:pPr>
            <a:r>
              <a:rPr lang="cs-CZ" dirty="0" smtClean="0"/>
              <a:t>převyprávěním jiných prací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nejedná se o práci původní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zejména učebnice a popularizační příručky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Parafráze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záměrné napodobení cizího uměleckého díla </a:t>
            </a:r>
          </a:p>
          <a:p>
            <a:pPr>
              <a:buNone/>
            </a:pPr>
            <a:r>
              <a:rPr lang="cs-CZ" dirty="0" smtClean="0"/>
              <a:t>nebo stylu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Parodie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žertovné zlehčující nebo zesměšňující </a:t>
            </a:r>
          </a:p>
          <a:p>
            <a:pPr>
              <a:buNone/>
            </a:pPr>
            <a:r>
              <a:rPr lang="cs-CZ" dirty="0" smtClean="0"/>
              <a:t>napodobení literárního díla  </a:t>
            </a:r>
          </a:p>
          <a:p>
            <a:r>
              <a:rPr lang="cs-CZ" dirty="0" smtClean="0"/>
              <a:t>blízko má k perzifláži = druh ironie, ironizující </a:t>
            </a:r>
          </a:p>
          <a:p>
            <a:pPr>
              <a:buNone/>
            </a:pPr>
            <a:r>
              <a:rPr lang="cs-CZ" dirty="0" smtClean="0"/>
              <a:t>napodobení, jehož cílem je původní dílo nebo </a:t>
            </a:r>
          </a:p>
          <a:p>
            <a:pPr>
              <a:buNone/>
            </a:pPr>
            <a:r>
              <a:rPr lang="cs-CZ" dirty="0" smtClean="0"/>
              <a:t>autora zesměšnit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462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Dílo versus dílo</vt:lpstr>
      <vt:lpstr>Adaptace</vt:lpstr>
      <vt:lpstr>Adaptace</vt:lpstr>
      <vt:lpstr>Dramatizace</vt:lpstr>
      <vt:lpstr>Aktualizace</vt:lpstr>
      <vt:lpstr>Variace</vt:lpstr>
      <vt:lpstr>Kompilace</vt:lpstr>
      <vt:lpstr>Parafráze</vt:lpstr>
      <vt:lpstr>Parodie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2013-06-02T08:53:39Z</dcterms:modified>
</cp:coreProperties>
</file>