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7" r:id="rId13"/>
    <p:sldId id="269" r:id="rId14"/>
    <p:sldId id="27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-119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94426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52981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28585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2329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21113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85704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21170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79078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69729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48532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08727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16DA5E-9952-4156-BCB5-F5609907E964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21381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500596077"/>
              </p:ext>
            </p:extLst>
          </p:nvPr>
        </p:nvGraphicFramePr>
        <p:xfrm>
          <a:off x="539552" y="1844825"/>
          <a:ext cx="8208912" cy="473512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43816"/>
                <a:gridCol w="5965096"/>
              </a:tblGrid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Škola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Katolické gymnázium Třebíč, Otmarova 22, Třebíč 674 01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Název </a:t>
                      </a:r>
                      <a:r>
                        <a:rPr lang="cs-CZ" sz="800" dirty="0" smtClean="0">
                          <a:effectLst/>
                        </a:rPr>
                        <a:t>projektu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Moderní škola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Číslo projektu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CZ.1.07/1.5.00/34.0464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Šablona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III/2 Inovace a zkvalitnění výuky prostřednictvím ICT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Autor DUM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56765" algn="ctr"/>
                        </a:tabLst>
                      </a:pPr>
                      <a:r>
                        <a:rPr lang="cs-CZ" sz="8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Drahomír</a:t>
                      </a:r>
                      <a:r>
                        <a:rPr lang="cs-CZ" sz="8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Havlíček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Název DUM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 smtClean="0">
                          <a:effectLst/>
                        </a:rPr>
                        <a:t>Lidová slovesnost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Kód DUM</a:t>
                      </a:r>
                      <a:endParaRPr lang="cs-CZ" sz="8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</a:t>
                      </a:r>
                      <a:r>
                        <a:rPr lang="cs-CZ" sz="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4.3.7</a:t>
                      </a:r>
                      <a:endParaRPr lang="cs-CZ" sz="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Datum vytvoření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 smtClean="0">
                          <a:effectLst/>
                        </a:rPr>
                        <a:t>15. 10. 2012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Předmět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 smtClean="0">
                          <a:effectLst/>
                        </a:rPr>
                        <a:t>Český jazyk a literatura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Tematická oblast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 </a:t>
                      </a:r>
                      <a:r>
                        <a:rPr lang="cs-CZ" sz="800" dirty="0" smtClean="0">
                          <a:effectLst/>
                        </a:rPr>
                        <a:t>Interpretace literárního díla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Výstup ŠVP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 </a:t>
                      </a:r>
                      <a:r>
                        <a:rPr lang="cs-CZ" sz="800" dirty="0" smtClean="0">
                          <a:effectLst/>
                        </a:rPr>
                        <a:t>Žák interpretuje literární dílo.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Anotace DUM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 smtClean="0">
                          <a:effectLst/>
                        </a:rPr>
                        <a:t>Prezentace obsahuje výklad termínů z oblasti interpretace</a:t>
                      </a:r>
                      <a:r>
                        <a:rPr lang="cs-CZ" sz="800" baseline="0" dirty="0" smtClean="0">
                          <a:effectLst/>
                        </a:rPr>
                        <a:t> literárního díla.  Jedná se o teoretický základ rozboru textu umělecké povahy. Soustřeďuje se na lidovou slovesnost.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Metodický popis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" dirty="0" smtClean="0">
                          <a:effectLst/>
                        </a:rPr>
                        <a:t>Prezentace určená jako podpora výkladu v hodině. Žáci mohou použít i  při opakování a vlastní interpretaci literárního díla. 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Hodnocení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" dirty="0" smtClean="0">
                          <a:effectLst/>
                        </a:rPr>
                        <a:t>Prezentace se osvědčila. Její</a:t>
                      </a:r>
                      <a:r>
                        <a:rPr lang="cs-CZ" sz="800" baseline="0" dirty="0" smtClean="0">
                          <a:effectLst/>
                        </a:rPr>
                        <a:t> dopad se projevil zejména při vlastní interpretaci uměleckých textů.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88398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Autor prohlašuje, že řádně uvedl všechny použité zdroje. Pokud není uvedeno jinak, použitý materiál je z vlastních zdrojů autora.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6" name="Obrázek 1" descr="http://hilase.cz/wp-content/uploads/2012/12/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4941" y="228600"/>
            <a:ext cx="6634118" cy="1447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3342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Lidová slovesnost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66964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Lidová slovesnost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díla vznikající mezi venkovským, ale i </a:t>
            </a:r>
          </a:p>
          <a:p>
            <a:pPr>
              <a:buNone/>
            </a:pPr>
            <a:r>
              <a:rPr lang="cs-CZ" dirty="0" smtClean="0"/>
              <a:t>městským obyvatelstvem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Znaky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šíření </a:t>
            </a:r>
            <a:r>
              <a:rPr lang="cs-CZ" b="1" dirty="0" smtClean="0"/>
              <a:t>ústním podáním</a:t>
            </a:r>
          </a:p>
          <a:p>
            <a:r>
              <a:rPr lang="cs-CZ" b="1" dirty="0" smtClean="0"/>
              <a:t>nezaznamenána </a:t>
            </a:r>
            <a:r>
              <a:rPr lang="cs-CZ" b="1" dirty="0" smtClean="0"/>
              <a:t>píse</a:t>
            </a:r>
            <a:r>
              <a:rPr lang="cs-CZ" dirty="0" smtClean="0"/>
              <a:t>mně (pouze zpětně)</a:t>
            </a:r>
          </a:p>
          <a:p>
            <a:r>
              <a:rPr lang="cs-CZ" b="1" dirty="0" smtClean="0"/>
              <a:t>anonymní tvůrci</a:t>
            </a:r>
          </a:p>
          <a:p>
            <a:r>
              <a:rPr lang="cs-CZ" dirty="0" smtClean="0"/>
              <a:t>uvědomělé i bezděčné </a:t>
            </a:r>
            <a:r>
              <a:rPr lang="cs-CZ" b="1" dirty="0" smtClean="0"/>
              <a:t>upravování</a:t>
            </a:r>
            <a:r>
              <a:rPr lang="cs-CZ" dirty="0" smtClean="0"/>
              <a:t> dalšími </a:t>
            </a:r>
          </a:p>
          <a:p>
            <a:pPr>
              <a:buNone/>
            </a:pPr>
            <a:r>
              <a:rPr lang="cs-CZ" dirty="0" smtClean="0"/>
              <a:t>šiřiteli (značná </a:t>
            </a:r>
            <a:r>
              <a:rPr lang="cs-CZ" b="1" dirty="0" smtClean="0"/>
              <a:t>variabilita</a:t>
            </a:r>
            <a:r>
              <a:rPr lang="cs-CZ" dirty="0" smtClean="0"/>
              <a:t>)</a:t>
            </a:r>
          </a:p>
          <a:p>
            <a:r>
              <a:rPr lang="cs-CZ" b="1" dirty="0" smtClean="0"/>
              <a:t>kolektivnost</a:t>
            </a: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Vývoj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prvopočátky v pravěku</a:t>
            </a:r>
          </a:p>
          <a:p>
            <a:r>
              <a:rPr lang="cs-CZ" dirty="0" smtClean="0"/>
              <a:t>potřeba lidí sdělovat si zkušenosti ve styku s </a:t>
            </a:r>
          </a:p>
          <a:p>
            <a:pPr>
              <a:buNone/>
            </a:pPr>
            <a:r>
              <a:rPr lang="cs-CZ" dirty="0" smtClean="0"/>
              <a:t>přírodou</a:t>
            </a:r>
          </a:p>
          <a:p>
            <a:r>
              <a:rPr lang="cs-CZ" dirty="0" smtClean="0"/>
              <a:t>snaha působit na přírodní jevy (magie)</a:t>
            </a:r>
          </a:p>
          <a:p>
            <a:r>
              <a:rPr lang="cs-CZ" dirty="0" smtClean="0"/>
              <a:t>potřeba vysvětlení přírodních úkazů, světu </a:t>
            </a:r>
          </a:p>
          <a:p>
            <a:pPr>
              <a:buNone/>
            </a:pPr>
            <a:r>
              <a:rPr lang="cs-CZ" dirty="0" smtClean="0"/>
              <a:t>jako celku</a:t>
            </a:r>
          </a:p>
          <a:p>
            <a:r>
              <a:rPr lang="cs-CZ" dirty="0" smtClean="0"/>
              <a:t>vysvětlení smyslu světa a postavení člověka v </a:t>
            </a:r>
          </a:p>
          <a:p>
            <a:pPr>
              <a:buNone/>
            </a:pPr>
            <a:r>
              <a:rPr lang="cs-CZ" dirty="0" smtClean="0"/>
              <a:t>něm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Vývoj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době, kdy znalost písma neexistovala, popř. </a:t>
            </a:r>
          </a:p>
          <a:p>
            <a:pPr>
              <a:buNone/>
            </a:pPr>
            <a:r>
              <a:rPr lang="cs-CZ" dirty="0" smtClean="0"/>
              <a:t>omezena na úzký okruh vzdělanců</a:t>
            </a:r>
          </a:p>
          <a:p>
            <a:r>
              <a:rPr lang="cs-CZ" dirty="0" smtClean="0"/>
              <a:t>pro větší část obyvatelstva jediná slovesná</a:t>
            </a:r>
          </a:p>
          <a:p>
            <a:pPr>
              <a:buNone/>
            </a:pPr>
            <a:r>
              <a:rPr lang="cs-CZ" dirty="0" smtClean="0"/>
              <a:t>kultura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Lidová slovesnost a psaná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lidová slovesnost působila na vznik psané </a:t>
            </a:r>
          </a:p>
          <a:p>
            <a:pPr>
              <a:buNone/>
            </a:pPr>
            <a:r>
              <a:rPr lang="cs-CZ" dirty="0" smtClean="0"/>
              <a:t>literatury</a:t>
            </a:r>
            <a:endParaRPr lang="cs-CZ" dirty="0" smtClean="0"/>
          </a:p>
          <a:p>
            <a:r>
              <a:rPr lang="cs-CZ" dirty="0" smtClean="0"/>
              <a:t>lidová slovesnost </a:t>
            </a:r>
            <a:r>
              <a:rPr lang="cs-CZ" dirty="0" smtClean="0"/>
              <a:t>i přejímala </a:t>
            </a:r>
            <a:r>
              <a:rPr lang="cs-CZ" dirty="0" smtClean="0"/>
              <a:t>podněty z psané </a:t>
            </a:r>
          </a:p>
          <a:p>
            <a:pPr>
              <a:buNone/>
            </a:pPr>
            <a:r>
              <a:rPr lang="cs-CZ" dirty="0" smtClean="0"/>
              <a:t>literatury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Druhy a žánry lidové slovesnosti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Lidová epika</a:t>
            </a:r>
          </a:p>
          <a:p>
            <a:pPr marL="514350" indent="-514350"/>
            <a:r>
              <a:rPr lang="cs-CZ" dirty="0" smtClean="0"/>
              <a:t>pohádky</a:t>
            </a:r>
          </a:p>
          <a:p>
            <a:pPr marL="514350" indent="-514350"/>
            <a:r>
              <a:rPr lang="cs-CZ" dirty="0" smtClean="0"/>
              <a:t>pověsti</a:t>
            </a:r>
          </a:p>
          <a:p>
            <a:pPr marL="514350" indent="-514350"/>
            <a:r>
              <a:rPr lang="cs-CZ" dirty="0" smtClean="0"/>
              <a:t>vyprávění ze života</a:t>
            </a:r>
          </a:p>
          <a:p>
            <a:pPr marL="514350" indent="-514350"/>
            <a:r>
              <a:rPr lang="cs-CZ" dirty="0" err="1" smtClean="0"/>
              <a:t>humorky</a:t>
            </a:r>
            <a:r>
              <a:rPr lang="cs-CZ" dirty="0" smtClean="0"/>
              <a:t> a anekdoty</a:t>
            </a:r>
          </a:p>
          <a:p>
            <a:pPr marL="514350" indent="-514350"/>
            <a:r>
              <a:rPr lang="cs-CZ" dirty="0" smtClean="0"/>
              <a:t>junácké písně, byliny</a:t>
            </a:r>
          </a:p>
          <a:p>
            <a:pPr marL="514350" indent="-514350"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a žánry lidové slovesnosti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cs-CZ" b="1" dirty="0" smtClean="0"/>
              <a:t>2.</a:t>
            </a:r>
            <a:r>
              <a:rPr lang="cs-CZ" dirty="0" smtClean="0"/>
              <a:t> </a:t>
            </a:r>
            <a:r>
              <a:rPr lang="cs-CZ" b="1" dirty="0" smtClean="0"/>
              <a:t>Lidová lyrika</a:t>
            </a:r>
          </a:p>
          <a:p>
            <a:pPr marL="514350" indent="-514350"/>
            <a:r>
              <a:rPr lang="cs-CZ" dirty="0" smtClean="0"/>
              <a:t>písně</a:t>
            </a:r>
          </a:p>
          <a:p>
            <a:pPr marL="514350" indent="-514350"/>
            <a:r>
              <a:rPr lang="cs-CZ" dirty="0" smtClean="0"/>
              <a:t>obřadní koledy</a:t>
            </a:r>
          </a:p>
          <a:p>
            <a:pPr marL="514350" indent="-514350"/>
            <a:r>
              <a:rPr lang="cs-CZ" dirty="0" smtClean="0"/>
              <a:t>ukolébavky</a:t>
            </a:r>
          </a:p>
          <a:p>
            <a:pPr marL="514350" indent="-514350"/>
            <a:r>
              <a:rPr lang="cs-CZ" dirty="0" smtClean="0"/>
              <a:t>lidové balady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a žánry lidové slovesnosti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cs-CZ" b="1" dirty="0" smtClean="0"/>
              <a:t>3. Lidové drama</a:t>
            </a:r>
          </a:p>
          <a:p>
            <a:pPr marL="514350" indent="-514350"/>
            <a:r>
              <a:rPr lang="cs-CZ" dirty="0" smtClean="0"/>
              <a:t>obřadní a obchůzkové hry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typy lidové slovesnosti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dětský folklor (říkadla, hry)</a:t>
            </a:r>
          </a:p>
          <a:p>
            <a:r>
              <a:rPr lang="cs-CZ" dirty="0" smtClean="0"/>
              <a:t>drobné útvary (zaříkadla, přísloví, pranostiky, </a:t>
            </a:r>
          </a:p>
          <a:p>
            <a:pPr>
              <a:buNone/>
            </a:pPr>
            <a:r>
              <a:rPr lang="cs-CZ" dirty="0" smtClean="0"/>
              <a:t>hádanky)</a:t>
            </a:r>
          </a:p>
          <a:p>
            <a:r>
              <a:rPr lang="cs-CZ" dirty="0" smtClean="0"/>
              <a:t>částečně i kramářská píseň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Národní obrození a </a:t>
            </a:r>
            <a:r>
              <a:rPr lang="cs-CZ" dirty="0" smtClean="0"/>
              <a:t>ÚLS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zájem</a:t>
            </a:r>
            <a:r>
              <a:rPr lang="cs-CZ" dirty="0" smtClean="0"/>
              <a:t> o ústní lidovou slovesnost </a:t>
            </a:r>
            <a:r>
              <a:rPr lang="cs-CZ" b="1" dirty="0" smtClean="0"/>
              <a:t>zejména v</a:t>
            </a:r>
          </a:p>
          <a:p>
            <a:pPr>
              <a:buNone/>
            </a:pPr>
            <a:r>
              <a:rPr lang="cs-CZ" b="1" dirty="0" smtClean="0"/>
              <a:t>době národního obroz</a:t>
            </a:r>
            <a:r>
              <a:rPr lang="cs-CZ" dirty="0" smtClean="0"/>
              <a:t>ení (první polovina 19. </a:t>
            </a:r>
          </a:p>
          <a:p>
            <a:pPr>
              <a:buNone/>
            </a:pPr>
            <a:r>
              <a:rPr lang="cs-CZ" dirty="0" smtClean="0"/>
              <a:t>století)</a:t>
            </a:r>
          </a:p>
          <a:p>
            <a:r>
              <a:rPr lang="cs-CZ" dirty="0" smtClean="0"/>
              <a:t>důležitý zdroj informací o české historii, </a:t>
            </a:r>
          </a:p>
          <a:p>
            <a:pPr>
              <a:buNone/>
            </a:pPr>
            <a:r>
              <a:rPr lang="cs-CZ" dirty="0" smtClean="0"/>
              <a:t>prostředek prohlubování vlasteneckých </a:t>
            </a:r>
          </a:p>
          <a:p>
            <a:pPr>
              <a:buNone/>
            </a:pPr>
            <a:r>
              <a:rPr lang="cs-CZ" dirty="0" smtClean="0"/>
              <a:t>myšlenek, podpora myšlenek slovanské</a:t>
            </a:r>
          </a:p>
          <a:p>
            <a:pPr>
              <a:buNone/>
            </a:pPr>
            <a:r>
              <a:rPr lang="cs-CZ" dirty="0" smtClean="0"/>
              <a:t> vzájemnosti, inspirační zdroj krásné literatury </a:t>
            </a:r>
          </a:p>
          <a:p>
            <a:pPr>
              <a:buNone/>
            </a:pPr>
            <a:r>
              <a:rPr lang="cs-CZ" dirty="0" smtClean="0"/>
              <a:t>psané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Sběratelé ÚLS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František Ladislav Čelakovský</a:t>
            </a:r>
          </a:p>
          <a:p>
            <a:r>
              <a:rPr lang="cs-CZ" dirty="0" smtClean="0"/>
              <a:t>Karel Jaromír Erben</a:t>
            </a:r>
          </a:p>
          <a:p>
            <a:r>
              <a:rPr lang="cs-CZ" dirty="0" smtClean="0"/>
              <a:t>Božena Němcová</a:t>
            </a:r>
          </a:p>
          <a:p>
            <a:r>
              <a:rPr lang="cs-CZ" dirty="0" smtClean="0"/>
              <a:t>Jan Kollár</a:t>
            </a:r>
          </a:p>
          <a:p>
            <a:r>
              <a:rPr lang="cs-CZ" dirty="0" smtClean="0"/>
              <a:t>Pavel Josef Šafařík</a:t>
            </a: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/>
              <a:t>Seznam použitých zdrojů: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544616"/>
          </a:xfrm>
        </p:spPr>
        <p:txBody>
          <a:bodyPr>
            <a:normAutofit/>
          </a:bodyPr>
          <a:lstStyle/>
          <a:p>
            <a:r>
              <a:rPr lang="cs-CZ" sz="2000" i="1" dirty="0" smtClean="0"/>
              <a:t>Odmaturuj! z literatury</a:t>
            </a:r>
            <a:r>
              <a:rPr lang="cs-CZ" sz="2000" dirty="0" smtClean="0"/>
              <a:t>. </a:t>
            </a:r>
            <a:r>
              <a:rPr lang="cs-CZ" sz="2000" dirty="0" err="1" smtClean="0"/>
              <a:t>Vyd</a:t>
            </a:r>
            <a:r>
              <a:rPr lang="cs-CZ" sz="2000" dirty="0" smtClean="0"/>
              <a:t>. 3. </a:t>
            </a:r>
            <a:r>
              <a:rPr lang="cs-CZ" sz="2000" dirty="0" err="1" smtClean="0"/>
              <a:t>rozš</a:t>
            </a:r>
            <a:r>
              <a:rPr lang="cs-CZ" sz="2000" dirty="0" smtClean="0"/>
              <a:t>., dotisk. Editor Eva Hánová. Brno: </a:t>
            </a:r>
            <a:r>
              <a:rPr lang="cs-CZ" sz="2000" dirty="0" err="1" smtClean="0"/>
              <a:t>Didaktis</a:t>
            </a:r>
            <a:r>
              <a:rPr lang="cs-CZ" sz="2000" dirty="0" smtClean="0"/>
              <a:t>, c2004, 208 s. Odmaturuj!. ISBN 80-735-8016-0. </a:t>
            </a:r>
          </a:p>
          <a:p>
            <a:r>
              <a:rPr lang="vi-VN" sz="2000" dirty="0" smtClean="0">
                <a:latin typeface="Calibri" pitchFamily="34" charset="0"/>
              </a:rPr>
              <a:t>KARPATSKÝ, Dušan. </a:t>
            </a:r>
            <a:r>
              <a:rPr lang="vi-VN" sz="2000" i="1" dirty="0" smtClean="0">
                <a:latin typeface="Calibri" pitchFamily="34" charset="0"/>
              </a:rPr>
              <a:t>Malý labyrint literatury</a:t>
            </a:r>
            <a:r>
              <a:rPr lang="vi-VN" sz="2000" dirty="0" smtClean="0">
                <a:latin typeface="Calibri" pitchFamily="34" charset="0"/>
              </a:rPr>
              <a:t>. 2. přepracované vyd. Praha: Albatros, 1997, 573 p. ISBN 80-000-0527-1. </a:t>
            </a:r>
            <a:endParaRPr lang="cs-CZ" sz="20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830394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452</Words>
  <Application>Microsoft Office PowerPoint</Application>
  <PresentationFormat>Předvádění na obrazovce (4:3)</PresentationFormat>
  <Paragraphs>98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Snímek 1</vt:lpstr>
      <vt:lpstr>Lidová slovesnost</vt:lpstr>
      <vt:lpstr>Lidová slovesnost</vt:lpstr>
      <vt:lpstr>Znaky</vt:lpstr>
      <vt:lpstr>Vývoj</vt:lpstr>
      <vt:lpstr>Vývoj</vt:lpstr>
      <vt:lpstr>Lidová slovesnost a psaná literatura</vt:lpstr>
      <vt:lpstr>Druhy a žánry lidové slovesnosti</vt:lpstr>
      <vt:lpstr>Druhy a žánry lidové slovesnosti</vt:lpstr>
      <vt:lpstr>Druhy a žánry lidové slovesnosti</vt:lpstr>
      <vt:lpstr>Další typy lidové slovesnosti</vt:lpstr>
      <vt:lpstr>Národní obrození a ÚLS</vt:lpstr>
      <vt:lpstr>Sběratelé ÚLS</vt:lpstr>
      <vt:lpstr>Seznam použitých zdrojů: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Antonín Zelený</dc:creator>
  <cp:lastModifiedBy>Uzivatel</cp:lastModifiedBy>
  <cp:revision>8</cp:revision>
  <dcterms:created xsi:type="dcterms:W3CDTF">2012-12-23T08:55:19Z</dcterms:created>
  <dcterms:modified xsi:type="dcterms:W3CDTF">2013-06-04T03:30:14Z</dcterms:modified>
</cp:coreProperties>
</file>