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69" r:id="rId13"/>
    <p:sldId id="270" r:id="rId14"/>
    <p:sldId id="271" r:id="rId15"/>
    <p:sldId id="259" r:id="rId16"/>
    <p:sldId id="272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26" d="100"/>
          <a:sy n="126" d="100"/>
        </p:scale>
        <p:origin x="-119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944267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529817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285855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523298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211133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857045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211705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790787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697292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485325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087275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416DA5E-9952-4156-BCB5-F5609907E964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213812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2500596077"/>
              </p:ext>
            </p:extLst>
          </p:nvPr>
        </p:nvGraphicFramePr>
        <p:xfrm>
          <a:off x="539552" y="1844825"/>
          <a:ext cx="8208912" cy="4680514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243816"/>
                <a:gridCol w="5965096"/>
              </a:tblGrid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Škola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Katolické gymnázium Třebíč, Otmarova 22, Třebíč 674 01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Název </a:t>
                      </a:r>
                      <a:r>
                        <a:rPr lang="cs-CZ" sz="800" dirty="0" smtClean="0">
                          <a:effectLst/>
                        </a:rPr>
                        <a:t>projektu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Moderní škola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Číslo projektu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CZ.1.07/1.5.00/34.0464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Šablona</a:t>
                      </a:r>
                      <a:endParaRPr lang="cs-CZ" sz="8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III/2 Inovace a zkvalitnění výuky prostřednictvím ICT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Autor DUM</a:t>
                      </a:r>
                      <a:endParaRPr lang="cs-CZ" sz="8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  <a:tabLst>
                          <a:tab pos="2056765" algn="ctr"/>
                        </a:tabLst>
                      </a:pPr>
                      <a:r>
                        <a:rPr lang="cs-CZ" sz="8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Drahomír</a:t>
                      </a:r>
                      <a:r>
                        <a:rPr lang="cs-CZ" sz="8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Havlíček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Název DUM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 </a:t>
                      </a:r>
                      <a:r>
                        <a:rPr lang="cs-CZ" sz="800" dirty="0" err="1" smtClean="0">
                          <a:effectLst/>
                        </a:rPr>
                        <a:t>Stare</a:t>
                      </a:r>
                      <a:r>
                        <a:rPr lang="cs-CZ" sz="800" dirty="0" smtClean="0">
                          <a:effectLst/>
                        </a:rPr>
                        <a:t> </a:t>
                      </a:r>
                      <a:r>
                        <a:rPr lang="cs-CZ" sz="800" dirty="0" err="1" smtClean="0">
                          <a:effectLst/>
                        </a:rPr>
                        <a:t>recke</a:t>
                      </a:r>
                      <a:r>
                        <a:rPr lang="cs-CZ" sz="800" dirty="0" smtClean="0">
                          <a:effectLst/>
                        </a:rPr>
                        <a:t> </a:t>
                      </a:r>
                      <a:r>
                        <a:rPr lang="cs-CZ" sz="800" dirty="0" err="1" smtClean="0">
                          <a:effectLst/>
                        </a:rPr>
                        <a:t>baje</a:t>
                      </a:r>
                      <a:r>
                        <a:rPr lang="cs-CZ" sz="800" dirty="0" smtClean="0">
                          <a:effectLst/>
                        </a:rPr>
                        <a:t> a </a:t>
                      </a:r>
                      <a:r>
                        <a:rPr lang="cs-CZ" sz="800" dirty="0" err="1" smtClean="0">
                          <a:effectLst/>
                        </a:rPr>
                        <a:t>povesti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b="1" kern="120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Kód DUM</a:t>
                      </a:r>
                      <a:endParaRPr lang="cs-CZ" sz="800" b="1" kern="1200" dirty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VY_32_INOVACE_</a:t>
                      </a:r>
                      <a:r>
                        <a:rPr lang="cs-CZ" sz="800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4.3.8</a:t>
                      </a:r>
                      <a:endParaRPr lang="cs-CZ" sz="8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Datum vytvoření 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 </a:t>
                      </a:r>
                      <a:r>
                        <a:rPr lang="cs-CZ" sz="800" dirty="0" smtClean="0">
                          <a:effectLst/>
                        </a:rPr>
                        <a:t>15. 10. 2013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Předmět</a:t>
                      </a:r>
                      <a:endParaRPr lang="cs-CZ" sz="8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 </a:t>
                      </a:r>
                      <a:r>
                        <a:rPr lang="cs-CZ" sz="800" dirty="0" smtClean="0">
                          <a:effectLst/>
                        </a:rPr>
                        <a:t>Český jazyk a literatura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Tematická oblast</a:t>
                      </a:r>
                      <a:endParaRPr lang="cs-CZ" sz="8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 </a:t>
                      </a:r>
                      <a:r>
                        <a:rPr lang="cs-CZ" sz="800" dirty="0" smtClean="0">
                          <a:effectLst/>
                        </a:rPr>
                        <a:t>Interpretace literárního díla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Výstup ŠVP</a:t>
                      </a:r>
                      <a:endParaRPr lang="cs-CZ" sz="8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 </a:t>
                      </a:r>
                      <a:r>
                        <a:rPr lang="cs-CZ" sz="800" dirty="0" smtClean="0">
                          <a:effectLst/>
                        </a:rPr>
                        <a:t>Žák interpretuje literární dílo.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Anotace DUM</a:t>
                      </a:r>
                      <a:endParaRPr lang="cs-CZ" sz="8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 smtClean="0">
                          <a:effectLst/>
                        </a:rPr>
                        <a:t>Prezentace </a:t>
                      </a:r>
                      <a:r>
                        <a:rPr lang="cs-CZ" sz="800" dirty="0" smtClean="0">
                          <a:effectLst/>
                        </a:rPr>
                        <a:t>obsahuje analýzu knihy Staré řecké báje a pověsti. </a:t>
                      </a:r>
                      <a:r>
                        <a:rPr lang="cs-CZ" sz="800" smtClean="0">
                          <a:effectLst/>
                        </a:rPr>
                        <a:t>J</a:t>
                      </a:r>
                      <a:r>
                        <a:rPr lang="cs-CZ" sz="800" baseline="0" smtClean="0">
                          <a:effectLst/>
                        </a:rPr>
                        <a:t>edná </a:t>
                      </a:r>
                      <a:r>
                        <a:rPr lang="cs-CZ" sz="800" baseline="0" smtClean="0">
                          <a:effectLst/>
                        </a:rPr>
                        <a:t>se </a:t>
                      </a:r>
                      <a:r>
                        <a:rPr lang="cs-CZ" sz="800" baseline="0" smtClean="0">
                          <a:effectLst/>
                        </a:rPr>
                        <a:t>o základ </a:t>
                      </a:r>
                      <a:r>
                        <a:rPr lang="cs-CZ" sz="800" baseline="0" dirty="0" smtClean="0">
                          <a:effectLst/>
                        </a:rPr>
                        <a:t>rozboru textu umělecké povahy. 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Metodický popis</a:t>
                      </a:r>
                      <a:endParaRPr lang="cs-CZ" sz="8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800" dirty="0" smtClean="0">
                          <a:effectLst/>
                        </a:rPr>
                        <a:t>Prezentace určená jako podpora výkladu v hodině. Žáci mohou použít i  při opakování a vlastní interpretaci literárního díla. 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Hodnocení</a:t>
                      </a:r>
                      <a:endParaRPr lang="cs-CZ" sz="8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800" dirty="0" smtClean="0">
                          <a:effectLst/>
                        </a:rPr>
                        <a:t>Prezentace se osvědčila. Její</a:t>
                      </a:r>
                      <a:r>
                        <a:rPr lang="cs-CZ" sz="800" baseline="0" dirty="0" smtClean="0">
                          <a:effectLst/>
                        </a:rPr>
                        <a:t> dopad se projevil zejména při vlastní interpretaci uměleckých textů.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588398">
                <a:tc gridSpan="2"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Autor prohlašuje, že řádně uvedl všechny použité zdroje. Pokud není uvedeno jinak, použitý materiál je z vlastních zdrojů autora.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7" name="Rectangle 3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026" name="Obrázek 1" descr="http://hilase.cz/wp-content/uploads/2012/12/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54941" y="228600"/>
            <a:ext cx="6634118" cy="14474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7334223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Staré řecké báje a pověsti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Eduard </a:t>
            </a:r>
            <a:r>
              <a:rPr lang="cs-CZ" dirty="0" err="1" smtClean="0"/>
              <a:t>Petiška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6696449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Okolnosti vzniku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kniha vydána poprvé roku 1958</a:t>
            </a:r>
          </a:p>
          <a:p>
            <a:r>
              <a:rPr lang="cs-CZ" dirty="0" smtClean="0"/>
              <a:t>rozšířena roku 1964</a:t>
            </a:r>
          </a:p>
          <a:p>
            <a:r>
              <a:rPr lang="cs-CZ" dirty="0" smtClean="0"/>
              <a:t>od té doby nespočet vydání, okouzluje další a </a:t>
            </a:r>
          </a:p>
          <a:p>
            <a:pPr>
              <a:buNone/>
            </a:pPr>
            <a:r>
              <a:rPr lang="cs-CZ" dirty="0" smtClean="0"/>
              <a:t>další generace čtenářů</a:t>
            </a:r>
          </a:p>
          <a:p>
            <a:r>
              <a:rPr lang="cs-CZ" dirty="0" smtClean="0"/>
              <a:t>přeložena do mnoha jazyků (angličtina,</a:t>
            </a:r>
          </a:p>
          <a:p>
            <a:pPr>
              <a:buNone/>
            </a:pPr>
            <a:r>
              <a:rPr lang="cs-CZ" dirty="0" smtClean="0"/>
              <a:t>němčina, francouzština – povinná četba)</a:t>
            </a:r>
          </a:p>
          <a:p>
            <a:r>
              <a:rPr lang="cs-CZ" dirty="0" smtClean="0"/>
              <a:t>údajně také alegorie na české politické </a:t>
            </a:r>
          </a:p>
          <a:p>
            <a:pPr>
              <a:buNone/>
            </a:pPr>
            <a:r>
              <a:rPr lang="cs-CZ" dirty="0" smtClean="0"/>
              <a:t>poměry padesátých let 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Charakteristika díla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literární forma: próza</a:t>
            </a:r>
          </a:p>
          <a:p>
            <a:r>
              <a:rPr lang="cs-CZ" dirty="0" smtClean="0"/>
              <a:t>literární druh: epika</a:t>
            </a:r>
          </a:p>
          <a:p>
            <a:r>
              <a:rPr lang="cs-CZ" dirty="0" smtClean="0"/>
              <a:t>literární žánr: báje, pověsti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Mýtus (báje)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z </a:t>
            </a:r>
            <a:r>
              <a:rPr lang="cs-CZ" dirty="0" err="1" smtClean="0"/>
              <a:t>řec</a:t>
            </a:r>
            <a:r>
              <a:rPr lang="cs-CZ" dirty="0" smtClean="0"/>
              <a:t>. </a:t>
            </a:r>
            <a:r>
              <a:rPr lang="cs-CZ" dirty="0" err="1" smtClean="0"/>
              <a:t>mýthos</a:t>
            </a:r>
            <a:r>
              <a:rPr lang="cs-CZ" dirty="0" smtClean="0"/>
              <a:t> = vyprávění</a:t>
            </a:r>
          </a:p>
          <a:p>
            <a:r>
              <a:rPr lang="cs-CZ" dirty="0" smtClean="0"/>
              <a:t>epický útvar ústní lidové slovesnosti</a:t>
            </a:r>
          </a:p>
          <a:p>
            <a:r>
              <a:rPr lang="cs-CZ" dirty="0" smtClean="0"/>
              <a:t>příběhy, do kterých lidé dávných dob a kultur vtělili své</a:t>
            </a:r>
          </a:p>
          <a:p>
            <a:pPr>
              <a:buNone/>
            </a:pPr>
            <a:r>
              <a:rPr lang="cs-CZ" dirty="0" smtClean="0"/>
              <a:t>představy o vzniku světa a jeho povaze, o životě bohů, o</a:t>
            </a:r>
          </a:p>
          <a:p>
            <a:pPr>
              <a:buNone/>
            </a:pPr>
            <a:r>
              <a:rPr lang="cs-CZ" dirty="0" smtClean="0"/>
              <a:t>přírodních jevech a jejich příčinách, o člověku a jeho</a:t>
            </a:r>
          </a:p>
          <a:p>
            <a:pPr>
              <a:buNone/>
            </a:pPr>
            <a:r>
              <a:rPr lang="cs-CZ" dirty="0" smtClean="0"/>
              <a:t>původu, o jeho životě pozemském i posmrtném</a:t>
            </a:r>
          </a:p>
          <a:p>
            <a:r>
              <a:rPr lang="cs-CZ" dirty="0" smtClean="0"/>
              <a:t>obsahují iracionální, fantastický výklad mnoha otázek</a:t>
            </a:r>
          </a:p>
          <a:p>
            <a:r>
              <a:rPr lang="cs-CZ" dirty="0" smtClean="0"/>
              <a:t>základy etiky, filozofie a práva</a:t>
            </a:r>
          </a:p>
          <a:p>
            <a:r>
              <a:rPr lang="cs-CZ" dirty="0" smtClean="0"/>
              <a:t>usilují o výklad obecně platný</a:t>
            </a:r>
          </a:p>
          <a:p>
            <a:r>
              <a:rPr lang="cs-CZ" b="1" dirty="0" smtClean="0"/>
              <a:t>soubor mýtů = mytologie (bájesloví) 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Pověst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epický žánr ústní lidové slovesnosti</a:t>
            </a:r>
          </a:p>
          <a:p>
            <a:r>
              <a:rPr lang="cs-CZ" dirty="0" smtClean="0"/>
              <a:t>vázaný na skutečnou událost, osobu nebo </a:t>
            </a:r>
          </a:p>
          <a:p>
            <a:pPr>
              <a:buNone/>
            </a:pPr>
            <a:r>
              <a:rPr lang="cs-CZ" dirty="0" smtClean="0"/>
              <a:t>místo či předmět</a:t>
            </a:r>
          </a:p>
          <a:p>
            <a:r>
              <a:rPr lang="cs-CZ" dirty="0" smtClean="0"/>
              <a:t>podstatná část příběhu vymyšlena, i když se </a:t>
            </a:r>
          </a:p>
          <a:p>
            <a:pPr>
              <a:buNone/>
            </a:pPr>
            <a:r>
              <a:rPr lang="cs-CZ" dirty="0" smtClean="0"/>
              <a:t>tváří jako pravdivá</a:t>
            </a:r>
          </a:p>
          <a:p>
            <a:r>
              <a:rPr lang="cs-CZ" dirty="0" smtClean="0"/>
              <a:t>několik druhů pověstí (místní, historické, </a:t>
            </a:r>
          </a:p>
          <a:p>
            <a:pPr>
              <a:buNone/>
            </a:pPr>
            <a:r>
              <a:rPr lang="cs-CZ" dirty="0" smtClean="0"/>
              <a:t>pověsti o původu, legendární, erbovní a </a:t>
            </a:r>
          </a:p>
          <a:p>
            <a:pPr>
              <a:buNone/>
            </a:pPr>
            <a:r>
              <a:rPr lang="cs-CZ" dirty="0" smtClean="0"/>
              <a:t>heraldické, démonické = pověrečné povídky)</a:t>
            </a: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Staré řecké báje a pověsti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věk bohů = mýtus o vzniku světa</a:t>
            </a:r>
          </a:p>
          <a:p>
            <a:r>
              <a:rPr lang="cs-CZ" dirty="0" smtClean="0"/>
              <a:t>věk bohů a lidí</a:t>
            </a:r>
          </a:p>
          <a:p>
            <a:r>
              <a:rPr lang="cs-CZ" smtClean="0"/>
              <a:t>věk </a:t>
            </a:r>
            <a:r>
              <a:rPr lang="cs-CZ" dirty="0" smtClean="0"/>
              <a:t>hrdinů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Jednotlivé příběhy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 smtClean="0"/>
              <a:t>Prométheus</a:t>
            </a:r>
          </a:p>
          <a:p>
            <a:r>
              <a:rPr lang="cs-CZ" dirty="0" smtClean="0"/>
              <a:t>Potopa</a:t>
            </a:r>
          </a:p>
          <a:p>
            <a:r>
              <a:rPr lang="cs-CZ" dirty="0" smtClean="0"/>
              <a:t>Faethón</a:t>
            </a:r>
          </a:p>
          <a:p>
            <a:r>
              <a:rPr lang="cs-CZ" dirty="0" smtClean="0"/>
              <a:t>Orfeus</a:t>
            </a:r>
          </a:p>
          <a:p>
            <a:r>
              <a:rPr lang="cs-CZ" dirty="0" smtClean="0"/>
              <a:t>Založení Théb</a:t>
            </a:r>
          </a:p>
          <a:p>
            <a:r>
              <a:rPr lang="cs-CZ" dirty="0" err="1" smtClean="0"/>
              <a:t>Pentheus</a:t>
            </a:r>
            <a:endParaRPr lang="cs-CZ" dirty="0" smtClean="0"/>
          </a:p>
          <a:p>
            <a:r>
              <a:rPr lang="cs-CZ" dirty="0" smtClean="0"/>
              <a:t>Midas</a:t>
            </a:r>
          </a:p>
          <a:p>
            <a:r>
              <a:rPr lang="cs-CZ" dirty="0" smtClean="0"/>
              <a:t>Tantalos</a:t>
            </a:r>
          </a:p>
          <a:p>
            <a:r>
              <a:rPr lang="cs-CZ" dirty="0" smtClean="0"/>
              <a:t>Nioba</a:t>
            </a:r>
          </a:p>
          <a:p>
            <a:r>
              <a:rPr lang="cs-CZ" dirty="0" err="1" smtClean="0"/>
              <a:t>Pelops</a:t>
            </a:r>
            <a:endParaRPr lang="cs-CZ" dirty="0" smtClean="0"/>
          </a:p>
          <a:p>
            <a:r>
              <a:rPr lang="cs-CZ" dirty="0" smtClean="0"/>
              <a:t>O zlatém rounu</a:t>
            </a:r>
          </a:p>
          <a:p>
            <a:r>
              <a:rPr lang="cs-CZ" dirty="0" err="1" smtClean="0"/>
              <a:t>Iásón</a:t>
            </a:r>
            <a:r>
              <a:rPr lang="cs-CZ" dirty="0" smtClean="0"/>
              <a:t> a Médea</a:t>
            </a:r>
          </a:p>
          <a:p>
            <a:r>
              <a:rPr lang="cs-CZ" dirty="0" smtClean="0"/>
              <a:t>Hérakles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Jednotlivé příběhy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Perseus</a:t>
            </a:r>
          </a:p>
          <a:p>
            <a:r>
              <a:rPr lang="cs-CZ" dirty="0" err="1" smtClean="0"/>
              <a:t>Daidalos</a:t>
            </a:r>
            <a:r>
              <a:rPr lang="cs-CZ" dirty="0" smtClean="0"/>
              <a:t> a </a:t>
            </a:r>
            <a:r>
              <a:rPr lang="cs-CZ" dirty="0" err="1" smtClean="0"/>
              <a:t>Íkaros</a:t>
            </a:r>
            <a:endParaRPr lang="cs-CZ" dirty="0" smtClean="0"/>
          </a:p>
          <a:p>
            <a:r>
              <a:rPr lang="cs-CZ" dirty="0" err="1" smtClean="0"/>
              <a:t>Théseus</a:t>
            </a:r>
            <a:endParaRPr lang="cs-CZ" dirty="0" smtClean="0"/>
          </a:p>
          <a:p>
            <a:r>
              <a:rPr lang="cs-CZ" dirty="0" smtClean="0"/>
              <a:t>Sisyfos</a:t>
            </a:r>
          </a:p>
          <a:p>
            <a:r>
              <a:rPr lang="cs-CZ" dirty="0" err="1" smtClean="0"/>
              <a:t>Bellerofontés</a:t>
            </a:r>
            <a:endParaRPr lang="cs-CZ" dirty="0" smtClean="0"/>
          </a:p>
          <a:p>
            <a:r>
              <a:rPr lang="cs-CZ" dirty="0" err="1" smtClean="0"/>
              <a:t>Meleagros</a:t>
            </a:r>
            <a:endParaRPr lang="cs-CZ" dirty="0" smtClean="0"/>
          </a:p>
          <a:p>
            <a:r>
              <a:rPr lang="cs-CZ" dirty="0" err="1" smtClean="0"/>
              <a:t>Oidipús</a:t>
            </a:r>
            <a:r>
              <a:rPr lang="cs-CZ" dirty="0" smtClean="0"/>
              <a:t> a </a:t>
            </a:r>
            <a:r>
              <a:rPr lang="cs-CZ" dirty="0" err="1" smtClean="0"/>
              <a:t>Antigona</a:t>
            </a:r>
            <a:endParaRPr lang="cs-CZ" dirty="0" smtClean="0"/>
          </a:p>
          <a:p>
            <a:r>
              <a:rPr lang="cs-CZ" dirty="0" err="1" smtClean="0"/>
              <a:t>Filemon</a:t>
            </a:r>
            <a:r>
              <a:rPr lang="cs-CZ" dirty="0" smtClean="0"/>
              <a:t> a </a:t>
            </a:r>
            <a:r>
              <a:rPr lang="cs-CZ" dirty="0" err="1" smtClean="0"/>
              <a:t>Baucis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Jednotlivé příběhy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Erós a Psýché</a:t>
            </a:r>
          </a:p>
          <a:p>
            <a:r>
              <a:rPr lang="cs-CZ" dirty="0" err="1" smtClean="0"/>
              <a:t>Gýgés</a:t>
            </a:r>
            <a:endParaRPr lang="cs-CZ" dirty="0" smtClean="0"/>
          </a:p>
          <a:p>
            <a:r>
              <a:rPr lang="cs-CZ" dirty="0" smtClean="0"/>
              <a:t>Trója</a:t>
            </a:r>
          </a:p>
          <a:p>
            <a:r>
              <a:rPr lang="cs-CZ" dirty="0" err="1" smtClean="0"/>
              <a:t>Orestés</a:t>
            </a:r>
            <a:r>
              <a:rPr lang="cs-CZ" dirty="0" smtClean="0"/>
              <a:t> </a:t>
            </a:r>
          </a:p>
          <a:p>
            <a:r>
              <a:rPr lang="cs-CZ" dirty="0" err="1" smtClean="0"/>
              <a:t>Odysseovy</a:t>
            </a:r>
            <a:r>
              <a:rPr lang="cs-CZ" dirty="0" smtClean="0"/>
              <a:t> cesty</a:t>
            </a:r>
          </a:p>
          <a:p>
            <a:r>
              <a:rPr lang="cs-CZ" dirty="0" smtClean="0"/>
              <a:t>Poslední příběh bez konce (o řeckém divadlu)</a:t>
            </a:r>
          </a:p>
          <a:p>
            <a:r>
              <a:rPr lang="cs-CZ" dirty="0" smtClean="0"/>
              <a:t>Slovníček (vysvětlení vlastních a místních jmen)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Jazykové prostředky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spisovný jazyk</a:t>
            </a:r>
          </a:p>
          <a:p>
            <a:r>
              <a:rPr lang="cs-CZ" dirty="0" smtClean="0"/>
              <a:t>přístupný jazyk (kniha určená i dětskému </a:t>
            </a:r>
          </a:p>
          <a:p>
            <a:pPr>
              <a:buNone/>
            </a:pPr>
            <a:r>
              <a:rPr lang="cs-CZ" dirty="0" smtClean="0"/>
              <a:t>čtenáři – možno chápat jako pohádková </a:t>
            </a:r>
          </a:p>
          <a:p>
            <a:pPr>
              <a:buNone/>
            </a:pPr>
            <a:r>
              <a:rPr lang="cs-CZ" dirty="0" smtClean="0"/>
              <a:t>vyprávění)</a:t>
            </a:r>
          </a:p>
          <a:p>
            <a:r>
              <a:rPr lang="cs-CZ" dirty="0" smtClean="0"/>
              <a:t>řecká vlastní jména a zeměpisné názvy </a:t>
            </a:r>
            <a:endParaRPr lang="cs-CZ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Frazémy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některá slova, slovní spojení v českém jazyce </a:t>
            </a:r>
          </a:p>
          <a:p>
            <a:pPr>
              <a:buNone/>
            </a:pPr>
            <a:r>
              <a:rPr lang="cs-CZ" dirty="0" smtClean="0"/>
              <a:t>jako frazémy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např. Pandořina skříňka, Ikarův pád, Achillova</a:t>
            </a:r>
          </a:p>
          <a:p>
            <a:pPr>
              <a:buNone/>
            </a:pPr>
            <a:r>
              <a:rPr lang="cs-CZ" dirty="0" smtClean="0"/>
              <a:t>pata, trojský kůň, Tantalova muka, Pyrrhovo dílo</a:t>
            </a:r>
            <a:endParaRPr lang="cs-CZ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Význam knihy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jedna z nejoblíbenějších českých knih</a:t>
            </a:r>
          </a:p>
          <a:p>
            <a:r>
              <a:rPr lang="cs-CZ" dirty="0" smtClean="0"/>
              <a:t>bohové zachyceni s lidskými vlastnostmi</a:t>
            </a:r>
          </a:p>
          <a:p>
            <a:r>
              <a:rPr lang="cs-CZ" dirty="0" smtClean="0"/>
              <a:t>jeden z mnohých výkladů světa a původu</a:t>
            </a:r>
          </a:p>
          <a:p>
            <a:pPr>
              <a:buNone/>
            </a:pPr>
            <a:r>
              <a:rPr lang="cs-CZ" dirty="0" smtClean="0"/>
              <a:t>člověka</a:t>
            </a:r>
          </a:p>
          <a:p>
            <a:r>
              <a:rPr lang="cs-CZ" dirty="0" smtClean="0"/>
              <a:t>nadčasovost příběhů</a:t>
            </a:r>
            <a:endParaRPr lang="cs-CZ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Inspirace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nevyčerpatelný inspirační zdroj pro další díla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Eduard </a:t>
            </a:r>
            <a:r>
              <a:rPr lang="cs-CZ" dirty="0" err="1" smtClean="0"/>
              <a:t>Petiška</a:t>
            </a:r>
            <a:r>
              <a:rPr lang="cs-CZ" dirty="0" smtClean="0"/>
              <a:t> (1924 – 1987)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básník, prozaik, dramatik, autor literatury pro děti</a:t>
            </a:r>
          </a:p>
          <a:p>
            <a:pPr>
              <a:buNone/>
            </a:pPr>
            <a:r>
              <a:rPr lang="cs-CZ" dirty="0" smtClean="0"/>
              <a:t>a mládež, teoretik dětské literatury, překladatel</a:t>
            </a:r>
          </a:p>
          <a:p>
            <a:r>
              <a:rPr lang="cs-CZ" dirty="0" smtClean="0"/>
              <a:t>jeho knihy přeloženy do desítek světových jazyků</a:t>
            </a:r>
          </a:p>
          <a:p>
            <a:r>
              <a:rPr lang="cs-CZ" dirty="0" smtClean="0"/>
              <a:t>pocházel z hudebně nadané rodiny</a:t>
            </a:r>
          </a:p>
          <a:p>
            <a:r>
              <a:rPr lang="cs-CZ" dirty="0" smtClean="0"/>
              <a:t>vystudoval srovnávací literaturu a germanistiku</a:t>
            </a:r>
          </a:p>
          <a:p>
            <a:pPr>
              <a:buNone/>
            </a:pPr>
            <a:r>
              <a:rPr lang="cs-CZ" dirty="0" smtClean="0"/>
              <a:t>na Karlově univerzitě</a:t>
            </a:r>
          </a:p>
          <a:p>
            <a:r>
              <a:rPr lang="cs-CZ" dirty="0" smtClean="0"/>
              <a:t>v padesátých letech se soustředil na četbu pro </a:t>
            </a:r>
          </a:p>
          <a:p>
            <a:pPr>
              <a:buNone/>
            </a:pPr>
            <a:r>
              <a:rPr lang="cs-CZ" dirty="0" smtClean="0"/>
              <a:t>děti a mládež</a:t>
            </a:r>
          </a:p>
          <a:p>
            <a:r>
              <a:rPr lang="cs-CZ" dirty="0" smtClean="0"/>
              <a:t>autor textů k prvním dílům o krtkovi (Jak krtek ke </a:t>
            </a:r>
          </a:p>
          <a:p>
            <a:pPr>
              <a:buNone/>
            </a:pPr>
            <a:r>
              <a:rPr lang="cs-CZ" dirty="0" smtClean="0"/>
              <a:t>kalhotkám přišel)</a:t>
            </a:r>
            <a:endParaRPr lang="cs-CZ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066"/>
          </a:xfrm>
        </p:spPr>
        <p:txBody>
          <a:bodyPr>
            <a:noAutofit/>
          </a:bodyPr>
          <a:lstStyle/>
          <a:p>
            <a:pPr algn="l"/>
            <a:r>
              <a:rPr lang="cs-CZ" sz="2800" dirty="0" smtClean="0"/>
              <a:t>Seznam použitých zdrojů: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908720"/>
            <a:ext cx="8229600" cy="5544616"/>
          </a:xfrm>
        </p:spPr>
        <p:txBody>
          <a:bodyPr>
            <a:normAutofit/>
          </a:bodyPr>
          <a:lstStyle/>
          <a:p>
            <a:r>
              <a:rPr lang="cs-CZ" sz="2000" i="1" dirty="0" smtClean="0"/>
              <a:t>Odmaturuj! z literatury</a:t>
            </a:r>
            <a:r>
              <a:rPr lang="cs-CZ" sz="2000" dirty="0" smtClean="0"/>
              <a:t>. </a:t>
            </a:r>
            <a:r>
              <a:rPr lang="cs-CZ" sz="2000" dirty="0" err="1" smtClean="0"/>
              <a:t>Vyd</a:t>
            </a:r>
            <a:r>
              <a:rPr lang="cs-CZ" sz="2000" dirty="0" smtClean="0"/>
              <a:t>. 3. </a:t>
            </a:r>
            <a:r>
              <a:rPr lang="cs-CZ" sz="2000" dirty="0" err="1" smtClean="0"/>
              <a:t>rozš</a:t>
            </a:r>
            <a:r>
              <a:rPr lang="cs-CZ" sz="2000" dirty="0" smtClean="0"/>
              <a:t>., dotisk. Editor Eva Hánová. Brno: </a:t>
            </a:r>
            <a:r>
              <a:rPr lang="cs-CZ" sz="2000" dirty="0" err="1" smtClean="0"/>
              <a:t>Didaktis</a:t>
            </a:r>
            <a:r>
              <a:rPr lang="cs-CZ" sz="2000" dirty="0" smtClean="0"/>
              <a:t>, c2004, 208 s. Odmaturuj!. ISBN 80-735-8016-0. </a:t>
            </a:r>
          </a:p>
          <a:p>
            <a:r>
              <a:rPr lang="vi-VN" sz="2000" dirty="0" smtClean="0">
                <a:latin typeface="Calibri" pitchFamily="34" charset="0"/>
              </a:rPr>
              <a:t>KARPATSKÝ, Dušan. </a:t>
            </a:r>
            <a:r>
              <a:rPr lang="vi-VN" sz="2000" i="1" dirty="0" smtClean="0">
                <a:latin typeface="Calibri" pitchFamily="34" charset="0"/>
              </a:rPr>
              <a:t>Malý labyrint literatury</a:t>
            </a:r>
            <a:r>
              <a:rPr lang="vi-VN" sz="2000" dirty="0" smtClean="0">
                <a:latin typeface="Calibri" pitchFamily="34" charset="0"/>
              </a:rPr>
              <a:t>. 2. přepracované vyd. Praha: Albatros, 1997, 573 p. ISBN 80-000-0527-1. </a:t>
            </a:r>
            <a:endParaRPr lang="cs-CZ" sz="2000" dirty="0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18303948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94</TotalTime>
  <Words>621</Words>
  <Application>Microsoft Office PowerPoint</Application>
  <PresentationFormat>Předvádění na obrazovce (4:3)</PresentationFormat>
  <Paragraphs>133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systému Office</vt:lpstr>
      <vt:lpstr>Snímek 1</vt:lpstr>
      <vt:lpstr>Staré řecké báje a pověsti</vt:lpstr>
      <vt:lpstr>Okolnosti vzniku</vt:lpstr>
      <vt:lpstr>Charakteristika díla</vt:lpstr>
      <vt:lpstr>Mýtus (báje)</vt:lpstr>
      <vt:lpstr>Pověst </vt:lpstr>
      <vt:lpstr>Staré řecké báje a pověsti</vt:lpstr>
      <vt:lpstr>Jednotlivé příběhy</vt:lpstr>
      <vt:lpstr>Jednotlivé příběhy</vt:lpstr>
      <vt:lpstr>Jednotlivé příběhy</vt:lpstr>
      <vt:lpstr>Jazykové prostředky</vt:lpstr>
      <vt:lpstr>Frazémy</vt:lpstr>
      <vt:lpstr>Význam knihy</vt:lpstr>
      <vt:lpstr>Inspirace</vt:lpstr>
      <vt:lpstr>Eduard Petiška (1924 – 1987)</vt:lpstr>
      <vt:lpstr>Seznam použitých zdrojů: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Antonín Zelený</dc:creator>
  <cp:lastModifiedBy>Uzivatel</cp:lastModifiedBy>
  <cp:revision>10</cp:revision>
  <dcterms:created xsi:type="dcterms:W3CDTF">2012-12-23T08:55:19Z</dcterms:created>
  <dcterms:modified xsi:type="dcterms:W3CDTF">2013-06-04T04:28:30Z</dcterms:modified>
</cp:coreProperties>
</file>