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0" r:id="rId4"/>
    <p:sldId id="261" r:id="rId5"/>
    <p:sldId id="263" r:id="rId6"/>
    <p:sldId id="264" r:id="rId7"/>
    <p:sldId id="265" r:id="rId8"/>
    <p:sldId id="278" r:id="rId9"/>
    <p:sldId id="279" r:id="rId10"/>
    <p:sldId id="272" r:id="rId11"/>
    <p:sldId id="276" r:id="rId12"/>
    <p:sldId id="268" r:id="rId13"/>
    <p:sldId id="273" r:id="rId14"/>
    <p:sldId id="274" r:id="rId15"/>
    <p:sldId id="275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</a:t>
                      </a:r>
                      <a:r>
                        <a:rPr lang="cs-CZ" sz="800" baseline="0" dirty="0" smtClean="0">
                          <a:effectLst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err="1" smtClean="0">
                          <a:effectLst/>
                        </a:rPr>
                        <a:t>Stare</a:t>
                      </a:r>
                      <a:r>
                        <a:rPr lang="cs-CZ" sz="800" dirty="0" smtClean="0">
                          <a:effectLst/>
                        </a:rPr>
                        <a:t> </a:t>
                      </a:r>
                      <a:r>
                        <a:rPr lang="cs-CZ" sz="800" dirty="0" err="1" smtClean="0">
                          <a:effectLst/>
                        </a:rPr>
                        <a:t>povesti</a:t>
                      </a:r>
                      <a:r>
                        <a:rPr lang="cs-CZ" sz="800" dirty="0" smtClean="0">
                          <a:effectLst/>
                        </a:rPr>
                        <a:t> </a:t>
                      </a:r>
                      <a:r>
                        <a:rPr lang="cs-CZ" sz="800" dirty="0" err="1" smtClean="0">
                          <a:effectLst/>
                        </a:rPr>
                        <a:t>ceske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4.3.9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15. 10. 2012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Interpretace literárního díla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Žák interpretuje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obsahuje analýzu knihy Staré </a:t>
                      </a:r>
                      <a:r>
                        <a:rPr lang="cs-CZ" sz="800" dirty="0" smtClean="0">
                          <a:effectLst/>
                        </a:rPr>
                        <a:t>pověsti české. </a:t>
                      </a:r>
                      <a:r>
                        <a:rPr lang="cs-CZ" sz="800" baseline="0" dirty="0" smtClean="0">
                          <a:effectLst/>
                        </a:rPr>
                        <a:t>Jedná </a:t>
                      </a:r>
                      <a:r>
                        <a:rPr lang="cs-CZ" sz="800" baseline="0" dirty="0" smtClean="0">
                          <a:effectLst/>
                        </a:rPr>
                        <a:t>se o základ rozboru textu umělecké povahy.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jako podpora výkladu v hodině. Žáci mohou použít i  při opakování a vlastní interpretaci literárního díla.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Její</a:t>
                      </a:r>
                      <a:r>
                        <a:rPr lang="cs-CZ" sz="800" baseline="0" dirty="0" smtClean="0">
                          <a:effectLst/>
                        </a:rPr>
                        <a:t> dopad se projevil zejména při vlastní interpretaci uměleckých textů.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Staré pověsti české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Alois Jirásek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kniha vydána poprvé roku 1894</a:t>
            </a:r>
          </a:p>
          <a:p>
            <a:r>
              <a:rPr lang="cs-CZ" dirty="0" smtClean="0"/>
              <a:t>s výjimkou protektorátu vycházela opakovaně</a:t>
            </a:r>
          </a:p>
          <a:p>
            <a:r>
              <a:rPr lang="cs-CZ" dirty="0" smtClean="0"/>
              <a:t>oblíbená zejména v období totalitního </a:t>
            </a:r>
          </a:p>
          <a:p>
            <a:pPr>
              <a:buNone/>
            </a:pPr>
            <a:r>
              <a:rPr lang="cs-CZ" dirty="0" smtClean="0"/>
              <a:t>komunistického režimu, s doslovem Zdeňka </a:t>
            </a:r>
          </a:p>
          <a:p>
            <a:pPr>
              <a:buNone/>
            </a:pPr>
            <a:r>
              <a:rPr lang="cs-CZ" dirty="0" smtClean="0"/>
              <a:t>Nejedlého – ministr kultury 50. let a historik</a:t>
            </a:r>
          </a:p>
          <a:p>
            <a:pPr>
              <a:buNone/>
            </a:pPr>
            <a:r>
              <a:rPr lang="cs-CZ" dirty="0" smtClean="0"/>
              <a:t>(výklad knihy v duchu komunistické ideologie)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literární forma: próza</a:t>
            </a:r>
          </a:p>
          <a:p>
            <a:r>
              <a:rPr lang="cs-CZ" dirty="0" smtClean="0"/>
              <a:t>literární druh: epika</a:t>
            </a:r>
          </a:p>
          <a:p>
            <a:r>
              <a:rPr lang="cs-CZ" dirty="0" smtClean="0"/>
              <a:t>literární žánr: pověsti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Pověst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epický žánr ústní lidové slovesnosti</a:t>
            </a:r>
          </a:p>
          <a:p>
            <a:r>
              <a:rPr lang="cs-CZ" dirty="0" smtClean="0"/>
              <a:t>vázaný na skutečnou událost, osobu nebo </a:t>
            </a:r>
          </a:p>
          <a:p>
            <a:pPr>
              <a:buNone/>
            </a:pPr>
            <a:r>
              <a:rPr lang="cs-CZ" dirty="0" smtClean="0"/>
              <a:t>místo či předmět</a:t>
            </a:r>
          </a:p>
          <a:p>
            <a:r>
              <a:rPr lang="cs-CZ" dirty="0" smtClean="0"/>
              <a:t>podstatná část příběhu vymyšlena, i když se </a:t>
            </a:r>
          </a:p>
          <a:p>
            <a:pPr>
              <a:buNone/>
            </a:pPr>
            <a:r>
              <a:rPr lang="cs-CZ" dirty="0" smtClean="0"/>
              <a:t>tváří jako pravdivá</a:t>
            </a:r>
          </a:p>
          <a:p>
            <a:r>
              <a:rPr lang="cs-CZ" dirty="0" smtClean="0"/>
              <a:t>několik druhů pověstí (místní, historické, </a:t>
            </a:r>
          </a:p>
          <a:p>
            <a:pPr>
              <a:buNone/>
            </a:pPr>
            <a:r>
              <a:rPr lang="cs-CZ" dirty="0" smtClean="0"/>
              <a:t>pověsti o původu, legendární, erbovní a </a:t>
            </a:r>
          </a:p>
          <a:p>
            <a:pPr>
              <a:buNone/>
            </a:pPr>
            <a:r>
              <a:rPr lang="cs-CZ" dirty="0" smtClean="0"/>
              <a:t>heraldické, démonické = pověrečné povídky)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Staré pověsti české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Staré pověsti české</a:t>
            </a:r>
          </a:p>
          <a:p>
            <a:r>
              <a:rPr lang="cs-CZ" dirty="0" smtClean="0"/>
              <a:t>Pověsti doby křesťanské</a:t>
            </a:r>
          </a:p>
          <a:p>
            <a:r>
              <a:rPr lang="cs-CZ" dirty="0" smtClean="0"/>
              <a:t>Ze starých pověstí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autorův úvod – motivační a oslavný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příběhy – 1. část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Úvod</a:t>
            </a:r>
          </a:p>
          <a:p>
            <a:r>
              <a:rPr lang="cs-CZ" dirty="0" smtClean="0"/>
              <a:t>O Čechovi</a:t>
            </a:r>
          </a:p>
          <a:p>
            <a:r>
              <a:rPr lang="cs-CZ" dirty="0" smtClean="0"/>
              <a:t>O </a:t>
            </a:r>
            <a:r>
              <a:rPr lang="cs-CZ" dirty="0" err="1" smtClean="0"/>
              <a:t>Krokovi</a:t>
            </a:r>
            <a:r>
              <a:rPr lang="cs-CZ" dirty="0" smtClean="0"/>
              <a:t> a jeho dcerách</a:t>
            </a:r>
          </a:p>
          <a:p>
            <a:r>
              <a:rPr lang="cs-CZ" dirty="0" smtClean="0"/>
              <a:t>O Bivoji</a:t>
            </a:r>
          </a:p>
          <a:p>
            <a:r>
              <a:rPr lang="cs-CZ" dirty="0" smtClean="0"/>
              <a:t>O Libuši</a:t>
            </a:r>
          </a:p>
          <a:p>
            <a:r>
              <a:rPr lang="cs-CZ" dirty="0" smtClean="0"/>
              <a:t>O Přemyslovi</a:t>
            </a:r>
          </a:p>
          <a:p>
            <a:r>
              <a:rPr lang="cs-CZ" dirty="0" smtClean="0"/>
              <a:t>Libušina proroctví</a:t>
            </a:r>
          </a:p>
          <a:p>
            <a:r>
              <a:rPr lang="cs-CZ" dirty="0" smtClean="0"/>
              <a:t>Dívčí válka</a:t>
            </a:r>
          </a:p>
          <a:p>
            <a:r>
              <a:rPr lang="cs-CZ" dirty="0" smtClean="0"/>
              <a:t>O Křesomyslu a Horymírovi</a:t>
            </a:r>
          </a:p>
          <a:p>
            <a:r>
              <a:rPr lang="cs-CZ" dirty="0" smtClean="0"/>
              <a:t>Lucká válka</a:t>
            </a:r>
          </a:p>
          <a:p>
            <a:r>
              <a:rPr lang="cs-CZ" dirty="0" smtClean="0"/>
              <a:t>Durynk a </a:t>
            </a:r>
            <a:r>
              <a:rPr lang="cs-CZ" dirty="0" err="1" smtClean="0"/>
              <a:t>Neklan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příběhy – 2. část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Úvod</a:t>
            </a:r>
          </a:p>
          <a:p>
            <a:r>
              <a:rPr lang="cs-CZ" dirty="0" smtClean="0"/>
              <a:t>O králi Svatoplukovi</a:t>
            </a:r>
          </a:p>
          <a:p>
            <a:r>
              <a:rPr lang="cs-CZ" dirty="0" smtClean="0"/>
              <a:t>O králi </a:t>
            </a:r>
            <a:r>
              <a:rPr lang="cs-CZ" dirty="0" err="1" smtClean="0"/>
              <a:t>Ječmínkovi</a:t>
            </a:r>
            <a:endParaRPr lang="cs-CZ" dirty="0" smtClean="0"/>
          </a:p>
          <a:p>
            <a:r>
              <a:rPr lang="cs-CZ" dirty="0" smtClean="0"/>
              <a:t>Praporec sv. Václava</a:t>
            </a:r>
          </a:p>
          <a:p>
            <a:r>
              <a:rPr lang="cs-CZ" dirty="0" smtClean="0"/>
              <a:t>O Bruncvíkovi</a:t>
            </a:r>
          </a:p>
          <a:p>
            <a:r>
              <a:rPr lang="cs-CZ" dirty="0" err="1" smtClean="0"/>
              <a:t>Opatovický</a:t>
            </a:r>
            <a:r>
              <a:rPr lang="cs-CZ" dirty="0" smtClean="0"/>
              <a:t> poklad</a:t>
            </a:r>
          </a:p>
          <a:p>
            <a:r>
              <a:rPr lang="cs-CZ" dirty="0" smtClean="0"/>
              <a:t>O staré Praze (osm příběhů)</a:t>
            </a:r>
          </a:p>
          <a:p>
            <a:r>
              <a:rPr lang="cs-CZ" dirty="0" smtClean="0"/>
              <a:t>O Žižkovi</a:t>
            </a:r>
          </a:p>
          <a:p>
            <a:r>
              <a:rPr lang="cs-CZ" dirty="0" smtClean="0"/>
              <a:t>Kutnohorští havíři</a:t>
            </a:r>
          </a:p>
          <a:p>
            <a:r>
              <a:rPr lang="cs-CZ" dirty="0" smtClean="0"/>
              <a:t>Bílá paní</a:t>
            </a:r>
          </a:p>
          <a:p>
            <a:r>
              <a:rPr lang="cs-CZ" dirty="0" smtClean="0"/>
              <a:t>Růžový palouček</a:t>
            </a:r>
          </a:p>
          <a:p>
            <a:r>
              <a:rPr lang="cs-CZ" dirty="0" smtClean="0"/>
              <a:t>Boží soud</a:t>
            </a:r>
          </a:p>
          <a:p>
            <a:r>
              <a:rPr lang="cs-CZ" dirty="0" smtClean="0"/>
              <a:t>O Jánošíkovi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příběhy – 3. část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Úvod</a:t>
            </a:r>
          </a:p>
          <a:p>
            <a:r>
              <a:rPr lang="cs-CZ" dirty="0" err="1" smtClean="0"/>
              <a:t>Sibyllina</a:t>
            </a:r>
            <a:r>
              <a:rPr lang="cs-CZ" dirty="0" smtClean="0"/>
              <a:t> proroctví</a:t>
            </a:r>
          </a:p>
          <a:p>
            <a:r>
              <a:rPr lang="cs-CZ" dirty="0" smtClean="0"/>
              <a:t>Proroctví slepého mládence</a:t>
            </a:r>
          </a:p>
          <a:p>
            <a:r>
              <a:rPr lang="cs-CZ" dirty="0" smtClean="0"/>
              <a:t>Proroctví </a:t>
            </a:r>
            <a:r>
              <a:rPr lang="cs-CZ" dirty="0" err="1" smtClean="0"/>
              <a:t>Havlasa</a:t>
            </a:r>
            <a:r>
              <a:rPr lang="cs-CZ" dirty="0" smtClean="0"/>
              <a:t> </a:t>
            </a:r>
            <a:r>
              <a:rPr lang="cs-CZ" dirty="0" err="1" smtClean="0"/>
              <a:t>Pavlaty</a:t>
            </a:r>
            <a:endParaRPr lang="cs-CZ" dirty="0" smtClean="0"/>
          </a:p>
          <a:p>
            <a:r>
              <a:rPr lang="cs-CZ" dirty="0" smtClean="0"/>
              <a:t>Různá proroctví</a:t>
            </a:r>
          </a:p>
          <a:p>
            <a:r>
              <a:rPr lang="cs-CZ" dirty="0" smtClean="0"/>
              <a:t>Blaničtí rytíři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jediná autorova kniha, ve které se věnuje </a:t>
            </a:r>
          </a:p>
          <a:p>
            <a:pPr>
              <a:buNone/>
            </a:pPr>
            <a:r>
              <a:rPr lang="cs-CZ" dirty="0" smtClean="0"/>
              <a:t>nejstarším českým dějinám (systematický výklad</a:t>
            </a:r>
          </a:p>
          <a:p>
            <a:pPr>
              <a:buNone/>
            </a:pPr>
            <a:r>
              <a:rPr lang="cs-CZ" dirty="0" smtClean="0"/>
              <a:t>českých dějin začíná obdobím husitství)</a:t>
            </a:r>
          </a:p>
          <a:p>
            <a:r>
              <a:rPr lang="cs-CZ" dirty="0" smtClean="0"/>
              <a:t>myšlena jako kniha pro děti – dnes kvůli</a:t>
            </a:r>
          </a:p>
          <a:p>
            <a:pPr>
              <a:buNone/>
            </a:pPr>
            <a:r>
              <a:rPr lang="cs-CZ" dirty="0" smtClean="0"/>
              <a:t>použitému jazyku téměř nepřístupná (různá </a:t>
            </a:r>
          </a:p>
          <a:p>
            <a:pPr>
              <a:buNone/>
            </a:pPr>
            <a:r>
              <a:rPr lang="cs-CZ" dirty="0" smtClean="0"/>
              <a:t>převyprávění)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Jiráskovo pojetí českých dějin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neustálé střetávání češství a němectví</a:t>
            </a:r>
          </a:p>
          <a:p>
            <a:r>
              <a:rPr lang="cs-CZ" dirty="0" smtClean="0"/>
              <a:t>heroizace českých dějin – psal to, co si přál </a:t>
            </a:r>
          </a:p>
          <a:p>
            <a:pPr>
              <a:buNone/>
            </a:pPr>
            <a:r>
              <a:rPr lang="cs-CZ" dirty="0" smtClean="0"/>
              <a:t>národ o sobě slyšet</a:t>
            </a:r>
          </a:p>
          <a:p>
            <a:r>
              <a:rPr lang="cs-CZ" dirty="0" smtClean="0"/>
              <a:t>ačkoli historik, jeho podání není historicky </a:t>
            </a:r>
          </a:p>
          <a:p>
            <a:pPr>
              <a:buNone/>
            </a:pPr>
            <a:r>
              <a:rPr lang="cs-CZ" dirty="0" smtClean="0"/>
              <a:t>věrné – idealizace českých dějin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spisovný jazyk odpovídající době vzniku</a:t>
            </a:r>
          </a:p>
          <a:p>
            <a:r>
              <a:rPr lang="cs-CZ" dirty="0" smtClean="0"/>
              <a:t>vzletný, až básnický jazyk </a:t>
            </a:r>
          </a:p>
          <a:p>
            <a:r>
              <a:rPr lang="cs-CZ" dirty="0" smtClean="0"/>
              <a:t>množství knižních výrazů, archaismů a</a:t>
            </a:r>
          </a:p>
          <a:p>
            <a:pPr>
              <a:buNone/>
            </a:pPr>
            <a:r>
              <a:rPr lang="cs-CZ" dirty="0" smtClean="0"/>
              <a:t>historismů</a:t>
            </a:r>
          </a:p>
          <a:p>
            <a:r>
              <a:rPr lang="cs-CZ" dirty="0" smtClean="0"/>
              <a:t>vlastní jména a zeměpisné názvy</a:t>
            </a:r>
          </a:p>
          <a:p>
            <a:r>
              <a:rPr lang="cs-CZ" dirty="0" smtClean="0"/>
              <a:t>složitá větná výstavba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Adaptace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roku 1952 loutkový film Jiřího Trnky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Alois Jirásek (1851 – 1930)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český prozaik, dramatik</a:t>
            </a:r>
          </a:p>
          <a:p>
            <a:r>
              <a:rPr lang="cs-CZ" dirty="0" smtClean="0"/>
              <a:t>vystudoval historii, působil jako středoškolský </a:t>
            </a:r>
          </a:p>
          <a:p>
            <a:pPr>
              <a:buNone/>
            </a:pPr>
            <a:r>
              <a:rPr lang="cs-CZ" dirty="0" smtClean="0"/>
              <a:t>učitel v Litomyšli a Praze</a:t>
            </a:r>
          </a:p>
          <a:p>
            <a:r>
              <a:rPr lang="cs-CZ" dirty="0" smtClean="0"/>
              <a:t>politicky činný: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r. 1917 podpis Manifestu českých spisovatelů</a:t>
            </a:r>
          </a:p>
          <a:p>
            <a:pPr>
              <a:buNone/>
            </a:pPr>
            <a:r>
              <a:rPr lang="cs-CZ" dirty="0" smtClean="0"/>
              <a:t>(podpora vzniku samostatného Československa)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 roce 1918 významné politické funkce</a:t>
            </a:r>
          </a:p>
          <a:p>
            <a:r>
              <a:rPr lang="cs-CZ" dirty="0" smtClean="0"/>
              <a:t>několikrát navržen na Nobelovu cenu za literaturu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do literatury s generací ruchovců (70. léta 19. </a:t>
            </a:r>
          </a:p>
          <a:p>
            <a:pPr>
              <a:buNone/>
            </a:pPr>
            <a:r>
              <a:rPr lang="cs-CZ" dirty="0" smtClean="0"/>
              <a:t>století), konec ve 20. letech 20. století</a:t>
            </a:r>
          </a:p>
          <a:p>
            <a:r>
              <a:rPr lang="cs-CZ" dirty="0" smtClean="0"/>
              <a:t>snaha zmapovat české dějiny od počátku do</a:t>
            </a:r>
          </a:p>
          <a:p>
            <a:pPr>
              <a:buNone/>
            </a:pPr>
            <a:r>
              <a:rPr lang="cs-CZ" dirty="0" smtClean="0"/>
              <a:t>19. století – v duchu národního obrození – </a:t>
            </a:r>
          </a:p>
          <a:p>
            <a:pPr>
              <a:buNone/>
            </a:pPr>
            <a:r>
              <a:rPr lang="cs-CZ" dirty="0" smtClean="0"/>
              <a:t>heroizace českých dějin, zejména období </a:t>
            </a:r>
          </a:p>
          <a:p>
            <a:pPr>
              <a:buNone/>
            </a:pPr>
            <a:r>
              <a:rPr lang="cs-CZ" dirty="0" smtClean="0"/>
              <a:t>husitství</a:t>
            </a:r>
          </a:p>
          <a:p>
            <a:r>
              <a:rPr lang="cs-CZ" i="1" dirty="0" smtClean="0"/>
              <a:t>Mezi proudy, Proti všem, Skaláci, Psohlavci,</a:t>
            </a:r>
          </a:p>
          <a:p>
            <a:pPr>
              <a:buNone/>
            </a:pPr>
            <a:r>
              <a:rPr lang="cs-CZ" i="1" dirty="0" smtClean="0"/>
              <a:t>Filozofská historie, F. L. Věk</a:t>
            </a:r>
          </a:p>
          <a:p>
            <a:r>
              <a:rPr lang="cs-CZ" dirty="0" smtClean="0"/>
              <a:t>divadelní hry v duchu realismu: </a:t>
            </a:r>
            <a:r>
              <a:rPr lang="cs-CZ" i="1" dirty="0" smtClean="0"/>
              <a:t>Jan Hus, Jan </a:t>
            </a:r>
          </a:p>
          <a:p>
            <a:pPr>
              <a:buNone/>
            </a:pPr>
            <a:r>
              <a:rPr lang="cs-CZ" i="1" dirty="0" smtClean="0"/>
              <a:t>Žižka, Jan Roháč, Lucerna</a:t>
            </a:r>
            <a:endParaRPr lang="cs-CZ" i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 </a:t>
            </a:r>
          </a:p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657</Words>
  <Application>Microsoft Office PowerPoint</Application>
  <PresentationFormat>Předvádění na obrazovce (4:3)</PresentationFormat>
  <Paragraphs>135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Staré pověsti české</vt:lpstr>
      <vt:lpstr>Okolnosti vzniku</vt:lpstr>
      <vt:lpstr>Charakteristika díla</vt:lpstr>
      <vt:lpstr>Pověst </vt:lpstr>
      <vt:lpstr>Staré pověsti české</vt:lpstr>
      <vt:lpstr>Jednotlivé příběhy – 1. část </vt:lpstr>
      <vt:lpstr>Jednotlivé příběhy – 2. část</vt:lpstr>
      <vt:lpstr>Jednotlivé příběhy – 3. část</vt:lpstr>
      <vt:lpstr>Význam knihy</vt:lpstr>
      <vt:lpstr>Jiráskovo pojetí českých dějin</vt:lpstr>
      <vt:lpstr>Jazykové prostředky</vt:lpstr>
      <vt:lpstr>Adaptace</vt:lpstr>
      <vt:lpstr>Alois Jirásek (1851 – 1930)</vt:lpstr>
      <vt:lpstr>Dílo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12</cp:revision>
  <dcterms:created xsi:type="dcterms:W3CDTF">2012-12-23T08:55:19Z</dcterms:created>
  <dcterms:modified xsi:type="dcterms:W3CDTF">2013-06-04T04:28:53Z</dcterms:modified>
</cp:coreProperties>
</file>