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5" r:id="rId7"/>
    <p:sldId id="262" r:id="rId8"/>
    <p:sldId id="263" r:id="rId9"/>
    <p:sldId id="264" r:id="rId10"/>
    <p:sldId id="268" r:id="rId11"/>
    <p:sldId id="266" r:id="rId12"/>
    <p:sldId id="267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7997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Lakomec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4.3.10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1. 12. 2012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Český </a:t>
                      </a:r>
                      <a:r>
                        <a:rPr lang="cs-CZ" sz="900" dirty="0" smtClean="0">
                          <a:effectLst/>
                        </a:rPr>
                        <a:t>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Interpretace </a:t>
                      </a:r>
                      <a:r>
                        <a:rPr lang="cs-CZ" sz="900" dirty="0" smtClean="0">
                          <a:effectLst/>
                        </a:rPr>
                        <a:t>literárního díla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Žák </a:t>
                      </a:r>
                      <a:r>
                        <a:rPr lang="cs-CZ" sz="900" dirty="0" smtClean="0">
                          <a:effectLst/>
                        </a:rPr>
                        <a:t>interpretuje literární  text.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Prezentace</a:t>
                      </a:r>
                      <a:r>
                        <a:rPr lang="cs-CZ" sz="900" baseline="0" dirty="0" smtClean="0">
                          <a:effectLst/>
                        </a:rPr>
                        <a:t> </a:t>
                      </a:r>
                      <a:r>
                        <a:rPr lang="cs-CZ" sz="900" baseline="0" dirty="0" smtClean="0">
                          <a:effectLst/>
                        </a:rPr>
                        <a:t>obsahující rozbor díla  Lakomec a základní informace o autorovi.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Prezentace </a:t>
                      </a:r>
                      <a:r>
                        <a:rPr lang="cs-CZ" sz="900" baseline="0" dirty="0" smtClean="0">
                          <a:effectLst/>
                        </a:rPr>
                        <a:t> podporující interpretaci díla Lakomec. Východisko k analýze díla u ústní maturitní zkoušky</a:t>
                      </a:r>
                      <a:r>
                        <a:rPr lang="cs-CZ" sz="900" baseline="0" dirty="0" smtClean="0">
                          <a:effectLst/>
                        </a:rPr>
                        <a:t>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 Žáci vycházeli při rozboru ze samostatné četby a vhodně reagovali na přednášené učivo.</a:t>
                      </a:r>
                      <a:endParaRPr lang="cs-CZ" sz="9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Lakomec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Molière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hra napsaná roku 1668</a:t>
            </a:r>
          </a:p>
          <a:p>
            <a:r>
              <a:rPr lang="cs-CZ" dirty="0" smtClean="0"/>
              <a:t>premiéra 9. září 1668</a:t>
            </a:r>
          </a:p>
          <a:p>
            <a:r>
              <a:rPr lang="cs-CZ" dirty="0" smtClean="0"/>
              <a:t>při premiéře chladné přijetí </a:t>
            </a:r>
          </a:p>
          <a:p>
            <a:r>
              <a:rPr lang="cs-CZ" dirty="0" smtClean="0"/>
              <a:t>knižně roku 1669</a:t>
            </a:r>
          </a:p>
          <a:p>
            <a:r>
              <a:rPr lang="cs-CZ" dirty="0" smtClean="0"/>
              <a:t>v českých zemích na přelomu 18. a 19. století, </a:t>
            </a:r>
          </a:p>
          <a:p>
            <a:pPr>
              <a:buNone/>
            </a:pPr>
            <a:r>
              <a:rPr lang="cs-CZ" dirty="0" smtClean="0"/>
              <a:t>překlad a adaptace hraná v divadle Bouda</a:t>
            </a:r>
          </a:p>
          <a:p>
            <a:r>
              <a:rPr lang="cs-CZ" dirty="0" smtClean="0"/>
              <a:t>dnes nejznámější a nejhranější autorova</a:t>
            </a:r>
          </a:p>
          <a:p>
            <a:pPr>
              <a:buNone/>
            </a:pPr>
            <a:r>
              <a:rPr lang="cs-CZ" dirty="0" smtClean="0"/>
              <a:t>divadelní hra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Autorova inspirace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římské drama Komedie o hrnci – dramatik</a:t>
            </a:r>
          </a:p>
          <a:p>
            <a:pPr>
              <a:buNone/>
            </a:pPr>
            <a:r>
              <a:rPr lang="cs-CZ" dirty="0" err="1" smtClean="0"/>
              <a:t>Plautus</a:t>
            </a:r>
            <a:endParaRPr lang="cs-CZ" dirty="0" smtClean="0"/>
          </a:p>
          <a:p>
            <a:r>
              <a:rPr lang="cs-CZ" dirty="0" smtClean="0"/>
              <a:t>italská </a:t>
            </a:r>
            <a:r>
              <a:rPr lang="cs-CZ" dirty="0" err="1" smtClean="0"/>
              <a:t>commedia</a:t>
            </a:r>
            <a:r>
              <a:rPr lang="cs-CZ" dirty="0" smtClean="0"/>
              <a:t> dell'</a:t>
            </a:r>
            <a:r>
              <a:rPr lang="cs-CZ" dirty="0" err="1" smtClean="0"/>
              <a:t>arte</a:t>
            </a:r>
            <a:r>
              <a:rPr lang="cs-CZ" dirty="0" smtClean="0"/>
              <a:t> (ve Francii velmi </a:t>
            </a:r>
          </a:p>
          <a:p>
            <a:pPr>
              <a:buNone/>
            </a:pPr>
            <a:r>
              <a:rPr lang="cs-CZ" dirty="0" smtClean="0"/>
              <a:t>oblíbená)</a:t>
            </a:r>
          </a:p>
          <a:p>
            <a:r>
              <a:rPr lang="cs-CZ" dirty="0" smtClean="0"/>
              <a:t>každodenní život – francouzská střední vrstva, </a:t>
            </a:r>
          </a:p>
          <a:p>
            <a:pPr>
              <a:buNone/>
            </a:pPr>
            <a:r>
              <a:rPr lang="cs-CZ" dirty="0" smtClean="0"/>
              <a:t>maloměšťáctví </a:t>
            </a:r>
          </a:p>
          <a:p>
            <a:r>
              <a:rPr lang="cs-CZ" dirty="0" smtClean="0"/>
              <a:t>vlastní otec (údajně předobraz </a:t>
            </a:r>
            <a:r>
              <a:rPr lang="cs-CZ" dirty="0" err="1" smtClean="0"/>
              <a:t>Harpagona</a:t>
            </a:r>
            <a:r>
              <a:rPr lang="cs-CZ" dirty="0" smtClean="0"/>
              <a:t>)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Lakomec a zásady klasicismu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dle zásad klasicismu zachována jednota místa, </a:t>
            </a:r>
          </a:p>
          <a:p>
            <a:pPr>
              <a:buNone/>
            </a:pPr>
            <a:r>
              <a:rPr lang="cs-CZ" dirty="0" smtClean="0"/>
              <a:t>času a děje</a:t>
            </a:r>
          </a:p>
          <a:p>
            <a:r>
              <a:rPr lang="cs-CZ" dirty="0" smtClean="0"/>
              <a:t>drama rozděleno do 5 dějství</a:t>
            </a:r>
          </a:p>
          <a:p>
            <a:r>
              <a:rPr lang="cs-CZ" dirty="0" smtClean="0"/>
              <a:t>v rozporu s klasicismem napsáno prózou,</a:t>
            </a:r>
          </a:p>
          <a:p>
            <a:pPr>
              <a:buNone/>
            </a:pPr>
            <a:r>
              <a:rPr lang="cs-CZ" dirty="0" smtClean="0"/>
              <a:t>nikoli poezií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literární forma: próza</a:t>
            </a:r>
          </a:p>
          <a:p>
            <a:r>
              <a:rPr lang="cs-CZ" dirty="0" smtClean="0"/>
              <a:t>literární druh: drama</a:t>
            </a:r>
          </a:p>
          <a:p>
            <a:r>
              <a:rPr lang="cs-CZ" dirty="0" smtClean="0"/>
              <a:t>literární žánr: komedie (měšťanská komedie </a:t>
            </a:r>
          </a:p>
          <a:p>
            <a:pPr>
              <a:buNone/>
            </a:pPr>
            <a:r>
              <a:rPr lang="cs-CZ" dirty="0" smtClean="0"/>
              <a:t>charakterů)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velmi jednoduchý (autor si více všímá vykreslení </a:t>
            </a:r>
          </a:p>
          <a:p>
            <a:pPr>
              <a:buNone/>
            </a:pPr>
            <a:r>
              <a:rPr lang="cs-CZ" dirty="0" smtClean="0"/>
              <a:t>charakteru ústřední postavy než výstavbě zápletky)</a:t>
            </a:r>
          </a:p>
          <a:p>
            <a:r>
              <a:rPr lang="cs-CZ" dirty="0" smtClean="0"/>
              <a:t>hlavní postava – Lakomec chce z každé situace vytěžit </a:t>
            </a:r>
          </a:p>
          <a:p>
            <a:pPr>
              <a:buNone/>
            </a:pPr>
            <a:r>
              <a:rPr lang="cs-CZ" dirty="0" smtClean="0"/>
              <a:t>finanční zisk</a:t>
            </a:r>
          </a:p>
          <a:p>
            <a:r>
              <a:rPr lang="cs-CZ" dirty="0" smtClean="0"/>
              <a:t>ochoten obětovat i štěstí vlastních dětí (nevhodné, ale</a:t>
            </a:r>
          </a:p>
          <a:p>
            <a:pPr>
              <a:buNone/>
            </a:pPr>
            <a:r>
              <a:rPr lang="cs-CZ" dirty="0" smtClean="0"/>
              <a:t>výhodné sňatky)</a:t>
            </a:r>
          </a:p>
          <a:p>
            <a:r>
              <a:rPr lang="cs-CZ" dirty="0" smtClean="0"/>
              <a:t>synův sluha Šikula využije jeho závislosti na penězích, </a:t>
            </a:r>
          </a:p>
          <a:p>
            <a:pPr>
              <a:buNone/>
            </a:pPr>
            <a:r>
              <a:rPr lang="cs-CZ" dirty="0" smtClean="0"/>
              <a:t>lstí vymámí zrušení původních a příslib nových sňatků</a:t>
            </a:r>
          </a:p>
          <a:p>
            <a:r>
              <a:rPr lang="cs-CZ" dirty="0" smtClean="0"/>
              <a:t>na konci pan </a:t>
            </a:r>
            <a:r>
              <a:rPr lang="cs-CZ" dirty="0" err="1" smtClean="0"/>
              <a:t>Anselm</a:t>
            </a:r>
            <a:r>
              <a:rPr lang="cs-CZ" dirty="0" smtClean="0"/>
              <a:t> (bohatý šlechtic) jako deus ex </a:t>
            </a:r>
          </a:p>
          <a:p>
            <a:pPr>
              <a:buNone/>
            </a:pPr>
            <a:r>
              <a:rPr lang="cs-CZ" dirty="0" smtClean="0"/>
              <a:t>machina vše vyřeší</a:t>
            </a:r>
          </a:p>
          <a:p>
            <a:r>
              <a:rPr lang="cs-CZ" dirty="0" err="1" smtClean="0"/>
              <a:t>Harpagon</a:t>
            </a:r>
            <a:r>
              <a:rPr lang="cs-CZ" dirty="0" smtClean="0"/>
              <a:t> zůstává se svými penězi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 a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pařížská měšťanská třída v polovině 17. století </a:t>
            </a:r>
          </a:p>
          <a:p>
            <a:r>
              <a:rPr lang="cs-CZ" dirty="0" smtClean="0"/>
              <a:t>nadčasovost díla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Harpagon</a:t>
            </a:r>
            <a:r>
              <a:rPr lang="cs-CZ" dirty="0" smtClean="0"/>
              <a:t> z lat. </a:t>
            </a:r>
            <a:r>
              <a:rPr lang="cs-CZ" dirty="0" err="1" smtClean="0"/>
              <a:t>harpago</a:t>
            </a:r>
            <a:r>
              <a:rPr lang="cs-CZ" dirty="0" smtClean="0"/>
              <a:t> = loupit </a:t>
            </a:r>
          </a:p>
          <a:p>
            <a:r>
              <a:rPr lang="cs-CZ" dirty="0" smtClean="0"/>
              <a:t>šedesátiletý vdovec a lichvář, </a:t>
            </a:r>
          </a:p>
          <a:p>
            <a:pPr>
              <a:buNone/>
            </a:pPr>
            <a:r>
              <a:rPr lang="cs-CZ" dirty="0" smtClean="0"/>
              <a:t>ochoten obětovat pro peníze úplně vše</a:t>
            </a:r>
          </a:p>
          <a:p>
            <a:r>
              <a:rPr lang="cs-CZ" dirty="0" smtClean="0"/>
              <a:t>přichází o peníze = přichází o smysl života</a:t>
            </a:r>
          </a:p>
          <a:p>
            <a:r>
              <a:rPr lang="cs-CZ" dirty="0" smtClean="0"/>
              <a:t>nic jeho charakter nemůže změnit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harpagon</a:t>
            </a:r>
            <a:r>
              <a:rPr lang="cs-CZ" dirty="0" smtClean="0"/>
              <a:t> = lakomec, používáno v běžném </a:t>
            </a:r>
          </a:p>
          <a:p>
            <a:pPr>
              <a:buNone/>
            </a:pPr>
            <a:r>
              <a:rPr lang="cs-CZ" dirty="0" smtClean="0"/>
              <a:t>životě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Čipera (Šindel, Štika) – zcela oddaný svému pánu </a:t>
            </a:r>
            <a:r>
              <a:rPr lang="cs-CZ" dirty="0" err="1" smtClean="0"/>
              <a:t>Kleantovi</a:t>
            </a:r>
            <a:endParaRPr lang="cs-CZ" dirty="0" smtClean="0"/>
          </a:p>
          <a:p>
            <a:r>
              <a:rPr lang="cs-CZ" dirty="0" err="1" smtClean="0"/>
              <a:t>Kleantes</a:t>
            </a:r>
            <a:r>
              <a:rPr lang="cs-CZ" dirty="0" smtClean="0"/>
              <a:t> – </a:t>
            </a:r>
            <a:r>
              <a:rPr lang="cs-CZ" dirty="0" err="1" smtClean="0"/>
              <a:t>Harpagonův</a:t>
            </a:r>
            <a:r>
              <a:rPr lang="cs-CZ" dirty="0" smtClean="0"/>
              <a:t> syn, pravý opak otce</a:t>
            </a:r>
          </a:p>
          <a:p>
            <a:r>
              <a:rPr lang="cs-CZ" dirty="0" smtClean="0"/>
              <a:t>Mariana – chudá dívka, která se stará o svou nemocnou matku</a:t>
            </a:r>
          </a:p>
          <a:p>
            <a:r>
              <a:rPr lang="cs-CZ" dirty="0" smtClean="0"/>
              <a:t>Valér – sluha </a:t>
            </a:r>
            <a:r>
              <a:rPr lang="cs-CZ" dirty="0" err="1" smtClean="0"/>
              <a:t>Harpagona</a:t>
            </a:r>
            <a:r>
              <a:rPr lang="cs-CZ" dirty="0" smtClean="0"/>
              <a:t>; zamilovaný do jeho dcery Elišky</a:t>
            </a:r>
          </a:p>
          <a:p>
            <a:r>
              <a:rPr lang="cs-CZ" dirty="0" smtClean="0"/>
              <a:t>Eliška – dcera </a:t>
            </a:r>
            <a:r>
              <a:rPr lang="cs-CZ" dirty="0" err="1" smtClean="0"/>
              <a:t>Harpagona</a:t>
            </a:r>
            <a:r>
              <a:rPr lang="cs-CZ" dirty="0" smtClean="0"/>
              <a:t>; zamilovaná do </a:t>
            </a:r>
            <a:r>
              <a:rPr lang="cs-CZ" dirty="0" err="1" smtClean="0"/>
              <a:t>Valéra</a:t>
            </a:r>
            <a:endParaRPr lang="cs-CZ" dirty="0" smtClean="0"/>
          </a:p>
          <a:p>
            <a:r>
              <a:rPr lang="cs-CZ" dirty="0" err="1" smtClean="0"/>
              <a:t>Anselm</a:t>
            </a:r>
            <a:r>
              <a:rPr lang="cs-CZ" dirty="0" smtClean="0"/>
              <a:t> – šlechtic, má si vzít Elišku proti její vůli; otec </a:t>
            </a:r>
            <a:r>
              <a:rPr lang="cs-CZ" dirty="0" err="1" smtClean="0"/>
              <a:t>Valéra</a:t>
            </a:r>
            <a:r>
              <a:rPr lang="cs-CZ" dirty="0" smtClean="0"/>
              <a:t> a Mariany (jak se na konci hry ukáže)</a:t>
            </a:r>
          </a:p>
          <a:p>
            <a:r>
              <a:rPr lang="cs-CZ" dirty="0" smtClean="0"/>
              <a:t>Jakub - </a:t>
            </a:r>
            <a:r>
              <a:rPr lang="cs-CZ" dirty="0" err="1" smtClean="0"/>
              <a:t>Harpagonův</a:t>
            </a:r>
            <a:r>
              <a:rPr lang="cs-CZ" dirty="0" smtClean="0"/>
              <a:t> kočí a kuchař</a:t>
            </a:r>
          </a:p>
          <a:p>
            <a:r>
              <a:rPr lang="cs-CZ" dirty="0" err="1" smtClean="0"/>
              <a:t>Frosina</a:t>
            </a:r>
            <a:r>
              <a:rPr lang="cs-CZ" dirty="0" smtClean="0"/>
              <a:t> - všetečná rádkyně, dohazovačka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výrazná psychologická kresba postav, charakter utvářen ve vztahu k </a:t>
            </a:r>
          </a:p>
          <a:p>
            <a:pPr>
              <a:buNone/>
            </a:pPr>
            <a:r>
              <a:rPr lang="cs-CZ" dirty="0" smtClean="0"/>
              <a:t>hlavní postavě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spisovný jazyk</a:t>
            </a:r>
          </a:p>
          <a:p>
            <a:r>
              <a:rPr lang="cs-CZ" dirty="0" smtClean="0"/>
              <a:t>příslušníci vyšší třídy mluví vzletně, </a:t>
            </a:r>
          </a:p>
          <a:p>
            <a:pPr>
              <a:buNone/>
            </a:pPr>
            <a:r>
              <a:rPr lang="cs-CZ" dirty="0" smtClean="0"/>
              <a:t>metaforicky</a:t>
            </a:r>
          </a:p>
          <a:p>
            <a:r>
              <a:rPr lang="cs-CZ" dirty="0" smtClean="0"/>
              <a:t>sluhové běžným jazykem</a:t>
            </a:r>
          </a:p>
          <a:p>
            <a:r>
              <a:rPr lang="cs-CZ" dirty="0" smtClean="0"/>
              <a:t>využívána ironie, sarkasmus</a:t>
            </a:r>
          </a:p>
          <a:p>
            <a:r>
              <a:rPr lang="cs-CZ" dirty="0" smtClean="0"/>
              <a:t>výborná komediální technika – situační, </a:t>
            </a:r>
            <a:r>
              <a:rPr lang="cs-CZ" dirty="0" smtClean="0"/>
              <a:t>slovní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smtClean="0"/>
              <a:t>pohybová komika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Molière</a:t>
            </a:r>
            <a:r>
              <a:rPr lang="cs-CZ" dirty="0" smtClean="0"/>
              <a:t> (1622 – 1673)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herec, spisovatel, dramatik období klasicismu</a:t>
            </a:r>
          </a:p>
          <a:p>
            <a:r>
              <a:rPr lang="cs-CZ" dirty="0" smtClean="0"/>
              <a:t>pocházel z rodiny čalouníka</a:t>
            </a:r>
          </a:p>
          <a:p>
            <a:r>
              <a:rPr lang="cs-CZ" dirty="0" smtClean="0"/>
              <a:t>přes odpor rodiny se stal hercem (proto </a:t>
            </a:r>
          </a:p>
          <a:p>
            <a:pPr>
              <a:buNone/>
            </a:pPr>
            <a:r>
              <a:rPr lang="cs-CZ" dirty="0" smtClean="0"/>
              <a:t>pseudonym)</a:t>
            </a:r>
          </a:p>
          <a:p>
            <a:r>
              <a:rPr lang="cs-CZ" dirty="0" smtClean="0"/>
              <a:t>kočoval po francouzském venkově, poté založil </a:t>
            </a:r>
          </a:p>
          <a:p>
            <a:pPr>
              <a:buNone/>
            </a:pPr>
            <a:r>
              <a:rPr lang="cs-CZ" dirty="0" smtClean="0"/>
              <a:t>vlastní kočovnou společnost</a:t>
            </a:r>
          </a:p>
          <a:p>
            <a:r>
              <a:rPr lang="cs-CZ" dirty="0" smtClean="0"/>
              <a:t>po prvotním odmítání se stal populárním u dvora </a:t>
            </a:r>
          </a:p>
          <a:p>
            <a:pPr>
              <a:buNone/>
            </a:pPr>
            <a:r>
              <a:rPr lang="cs-CZ" dirty="0" smtClean="0"/>
              <a:t>– hrál králi</a:t>
            </a:r>
          </a:p>
          <a:p>
            <a:r>
              <a:rPr lang="cs-CZ" dirty="0" smtClean="0"/>
              <a:t>zemřel po představení hry Zdravý nemocný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věnoval se tzv. nízkým literárním žánrům </a:t>
            </a:r>
          </a:p>
          <a:p>
            <a:pPr>
              <a:buNone/>
            </a:pPr>
            <a:r>
              <a:rPr lang="cs-CZ" dirty="0" smtClean="0"/>
              <a:t>(komedie, fraška, satira)</a:t>
            </a:r>
          </a:p>
          <a:p>
            <a:r>
              <a:rPr lang="cs-CZ" dirty="0" smtClean="0"/>
              <a:t>kritika společenských poměrů (cynismus, </a:t>
            </a:r>
          </a:p>
          <a:p>
            <a:pPr>
              <a:buNone/>
            </a:pPr>
            <a:r>
              <a:rPr lang="cs-CZ" dirty="0" smtClean="0"/>
              <a:t>pokrytectví, zištnost, postavení žen ve </a:t>
            </a:r>
          </a:p>
          <a:p>
            <a:pPr>
              <a:buNone/>
            </a:pPr>
            <a:r>
              <a:rPr lang="cs-CZ" dirty="0" smtClean="0"/>
              <a:t>společnosti, církev)</a:t>
            </a:r>
          </a:p>
          <a:p>
            <a:r>
              <a:rPr lang="cs-CZ" dirty="0" smtClean="0"/>
              <a:t>další komedie: Tartuffe, Zdravý nemocný, </a:t>
            </a:r>
          </a:p>
          <a:p>
            <a:pPr>
              <a:buNone/>
            </a:pPr>
            <a:r>
              <a:rPr lang="cs-CZ" dirty="0" smtClean="0"/>
              <a:t>Misantrop, Škola žen…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</a:t>
            </a:r>
          </a:p>
          <a:p>
            <a:r>
              <a:rPr lang="cs-CZ" sz="2000" dirty="0" smtClean="0"/>
              <a:t>MOLIÈRE,. </a:t>
            </a:r>
            <a:r>
              <a:rPr lang="cs-CZ" sz="2000" i="1" dirty="0" smtClean="0"/>
              <a:t>Lakomec</a:t>
            </a:r>
            <a:r>
              <a:rPr lang="cs-CZ" sz="2000" dirty="0" smtClean="0"/>
              <a:t>. V </a:t>
            </a:r>
            <a:r>
              <a:rPr lang="cs-CZ" sz="2000" dirty="0" err="1" smtClean="0"/>
              <a:t>nakl</a:t>
            </a:r>
            <a:r>
              <a:rPr lang="cs-CZ" sz="2000" dirty="0" smtClean="0"/>
              <a:t>. Artur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Překlad Vladimír Mikeš. Praha: Artur, 2008, 84 s. D (Artur). ISBN 978-80-87128-02-2.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622</Words>
  <Application>Microsoft Office PowerPoint</Application>
  <PresentationFormat>Předvádění na obrazovce (4:3)</PresentationFormat>
  <Paragraphs>124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Lakomec</vt:lpstr>
      <vt:lpstr>Okolnosti vzniku</vt:lpstr>
      <vt:lpstr>Autorova inspirace</vt:lpstr>
      <vt:lpstr>Lakomec a zásady klasicismu</vt:lpstr>
      <vt:lpstr>Charakteristika</vt:lpstr>
      <vt:lpstr>Děj </vt:lpstr>
      <vt:lpstr>Prostor a čas</vt:lpstr>
      <vt:lpstr>Hlavní postava</vt:lpstr>
      <vt:lpstr>Další postavy</vt:lpstr>
      <vt:lpstr>Jazykové prostředky</vt:lpstr>
      <vt:lpstr>Molière (1622 – 1673)</vt:lpstr>
      <vt:lpstr>Dílo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9</cp:revision>
  <dcterms:created xsi:type="dcterms:W3CDTF">2012-12-23T08:55:19Z</dcterms:created>
  <dcterms:modified xsi:type="dcterms:W3CDTF">2013-06-04T04:26:30Z</dcterms:modified>
</cp:coreProperties>
</file>