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70" r:id="rId10"/>
    <p:sldId id="265" r:id="rId11"/>
    <p:sldId id="266" r:id="rId12"/>
    <p:sldId id="268" r:id="rId13"/>
    <p:sldId id="269" r:id="rId14"/>
    <p:sldId id="267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Drahomír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Robinson Crusoe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</a:t>
                      </a:r>
                      <a:r>
                        <a:rPr lang="cs-CZ" sz="8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</a:t>
                      </a:r>
                      <a:r>
                        <a:rPr lang="cs-CZ" sz="800" kern="1200" baseline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4.3.11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22. 10. 2012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Interpretace literárního díla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Žák interpretuje literární dílo.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obsahuje </a:t>
                      </a:r>
                      <a:r>
                        <a:rPr lang="cs-CZ" sz="800" dirty="0" smtClean="0">
                          <a:effectLst/>
                        </a:rPr>
                        <a:t>analýzu díla Robinson Crusoe. </a:t>
                      </a:r>
                      <a:r>
                        <a:rPr lang="cs-CZ" sz="800" smtClean="0">
                          <a:effectLst/>
                        </a:rPr>
                        <a:t>Jedn</a:t>
                      </a:r>
                      <a:r>
                        <a:rPr lang="cs-CZ" sz="800" baseline="0" smtClean="0">
                          <a:effectLst/>
                        </a:rPr>
                        <a:t>á </a:t>
                      </a:r>
                      <a:r>
                        <a:rPr lang="cs-CZ" sz="800" baseline="0" dirty="0" smtClean="0">
                          <a:effectLst/>
                        </a:rPr>
                        <a:t>se o teoretický základ rozboru textu umělecké povahy.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určená jako podpora výkladu v hodině. Žáci mohou použít i  při opakování a vlastní interpretaci literárního díla.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se osvědčila. Její</a:t>
                      </a:r>
                      <a:r>
                        <a:rPr lang="cs-CZ" sz="800" baseline="0" dirty="0" smtClean="0">
                          <a:effectLst/>
                        </a:rPr>
                        <a:t> dopad se projevil zejména při vlastní interpretaci uměleckých textů.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Robinson </a:t>
            </a:r>
            <a:r>
              <a:rPr lang="cs-CZ" dirty="0" err="1" smtClean="0"/>
              <a:t>Crusoe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Daniel </a:t>
            </a:r>
            <a:r>
              <a:rPr lang="cs-CZ" dirty="0" err="1" smtClean="0"/>
              <a:t>Defoe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Okolnosti vzniku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román vydán roku 1719</a:t>
            </a:r>
          </a:p>
          <a:p>
            <a:r>
              <a:rPr lang="cs-CZ" dirty="0" smtClean="0"/>
              <a:t>autor již šedesátiletý – mnohé osobní i </a:t>
            </a:r>
          </a:p>
          <a:p>
            <a:pPr>
              <a:buNone/>
            </a:pPr>
            <a:r>
              <a:rPr lang="cs-CZ" dirty="0" smtClean="0"/>
              <a:t>pracovní úspěchy i neúspěchy</a:t>
            </a:r>
          </a:p>
          <a:p>
            <a:r>
              <a:rPr lang="cs-CZ" dirty="0" smtClean="0"/>
              <a:t>román se tváří jako pravdivý příběh – </a:t>
            </a:r>
            <a:r>
              <a:rPr lang="cs-CZ" b="1" dirty="0" smtClean="0"/>
              <a:t>Život a</a:t>
            </a:r>
          </a:p>
          <a:p>
            <a:pPr>
              <a:buNone/>
            </a:pPr>
            <a:r>
              <a:rPr lang="cs-CZ" b="1" dirty="0" smtClean="0"/>
              <a:t>zvláštní podivná dobrodružství Robinsona </a:t>
            </a:r>
          </a:p>
          <a:p>
            <a:pPr>
              <a:buNone/>
            </a:pPr>
            <a:r>
              <a:rPr lang="cs-CZ" b="1" dirty="0" err="1" smtClean="0"/>
              <a:t>Crusoa</a:t>
            </a:r>
            <a:r>
              <a:rPr lang="cs-CZ" b="1" dirty="0" smtClean="0"/>
              <a:t>, námořníka z Yorku</a:t>
            </a:r>
            <a:r>
              <a:rPr lang="cs-CZ" dirty="0" smtClean="0"/>
              <a:t> – zcela vymyšlen</a:t>
            </a:r>
          </a:p>
          <a:p>
            <a:pPr>
              <a:buNone/>
            </a:pPr>
            <a:r>
              <a:rPr lang="cs-CZ" dirty="0" smtClean="0"/>
              <a:t>→ mystifikace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Mystifikace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mystifikace = úmyslné oklamání někoho, </a:t>
            </a:r>
          </a:p>
          <a:p>
            <a:pPr>
              <a:buNone/>
            </a:pPr>
            <a:r>
              <a:rPr lang="cs-CZ" dirty="0" smtClean="0"/>
              <a:t>předstírání něčeho, šíření nepravdivé zprávy</a:t>
            </a:r>
          </a:p>
          <a:p>
            <a:r>
              <a:rPr lang="cs-CZ" dirty="0" smtClean="0"/>
              <a:t>literární mystifikace = záměrné užití literárního</a:t>
            </a:r>
          </a:p>
          <a:p>
            <a:pPr>
              <a:buNone/>
            </a:pPr>
            <a:r>
              <a:rPr lang="cs-CZ" dirty="0" smtClean="0"/>
              <a:t>výmyslu k oklamání čtenáře</a:t>
            </a:r>
          </a:p>
          <a:p>
            <a:r>
              <a:rPr lang="cs-CZ" dirty="0" smtClean="0"/>
              <a:t>kniha Robinson </a:t>
            </a:r>
            <a:r>
              <a:rPr lang="cs-CZ" dirty="0" err="1" smtClean="0"/>
              <a:t>Crusoe</a:t>
            </a:r>
            <a:r>
              <a:rPr lang="cs-CZ" dirty="0" smtClean="0"/>
              <a:t> v originále příklad tzv. </a:t>
            </a:r>
          </a:p>
          <a:p>
            <a:pPr>
              <a:buNone/>
            </a:pPr>
            <a:r>
              <a:rPr lang="cs-CZ" b="1" dirty="0" smtClean="0"/>
              <a:t>vydavatelské fikce </a:t>
            </a:r>
            <a:r>
              <a:rPr lang="cs-CZ" dirty="0" smtClean="0"/>
              <a:t>(autor předstírá, že vydává </a:t>
            </a:r>
          </a:p>
          <a:p>
            <a:pPr>
              <a:buNone/>
            </a:pPr>
            <a:r>
              <a:rPr lang="cs-CZ" dirty="0" smtClean="0"/>
              <a:t>dílo někoho jiného), na stejném principu např. </a:t>
            </a:r>
          </a:p>
          <a:p>
            <a:pPr>
              <a:buNone/>
            </a:pPr>
            <a:r>
              <a:rPr lang="cs-CZ" dirty="0" err="1" smtClean="0"/>
              <a:t>Gulliverovy</a:t>
            </a:r>
            <a:r>
              <a:rPr lang="cs-CZ" dirty="0" smtClean="0"/>
              <a:t> cesty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Dějový základ knihy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jako základ příběhu sloužilo Danielu </a:t>
            </a:r>
            <a:r>
              <a:rPr lang="cs-CZ" dirty="0" err="1" smtClean="0"/>
              <a:t>Defoeovi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vyprávění o skotském námořníkovi Alexandru </a:t>
            </a:r>
          </a:p>
          <a:p>
            <a:pPr>
              <a:buNone/>
            </a:pPr>
            <a:r>
              <a:rPr lang="cs-CZ" dirty="0" err="1" smtClean="0"/>
              <a:t>Selkirkovi</a:t>
            </a:r>
            <a:endParaRPr lang="cs-CZ" dirty="0" smtClean="0"/>
          </a:p>
          <a:p>
            <a:r>
              <a:rPr lang="cs-CZ" dirty="0" smtClean="0"/>
              <a:t>roku 1705 za trest vysazen z lodi na ostrov v </a:t>
            </a:r>
          </a:p>
          <a:p>
            <a:pPr>
              <a:buNone/>
            </a:pPr>
            <a:r>
              <a:rPr lang="cs-CZ" dirty="0" smtClean="0"/>
              <a:t>Tichém oceáně</a:t>
            </a:r>
          </a:p>
          <a:p>
            <a:r>
              <a:rPr lang="cs-CZ" dirty="0" smtClean="0"/>
              <a:t>prožil čtyři roky a čtyři měsíce, náhodou nalezen a </a:t>
            </a:r>
          </a:p>
          <a:p>
            <a:pPr>
              <a:buNone/>
            </a:pPr>
            <a:r>
              <a:rPr lang="cs-CZ" dirty="0" smtClean="0"/>
              <a:t>dopraven zpět do Anglie</a:t>
            </a:r>
          </a:p>
          <a:p>
            <a:r>
              <a:rPr lang="cs-CZ" dirty="0" smtClean="0"/>
              <a:t>dnes ostrov nese jméno Ostrov Robinsona </a:t>
            </a:r>
            <a:r>
              <a:rPr lang="cs-CZ" dirty="0" err="1" smtClean="0"/>
              <a:t>Crusoe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(patří státu Chile)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Originál × české adaptace a překlady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adaptace = přizpůsobení, úprava</a:t>
            </a:r>
          </a:p>
          <a:p>
            <a:r>
              <a:rPr lang="cs-CZ" dirty="0" smtClean="0"/>
              <a:t>neexistuje kvalitní český překlad celého </a:t>
            </a:r>
          </a:p>
          <a:p>
            <a:pPr>
              <a:buNone/>
            </a:pPr>
            <a:r>
              <a:rPr lang="cs-CZ" dirty="0" smtClean="0"/>
              <a:t>původního, několikadílného románu</a:t>
            </a:r>
          </a:p>
          <a:p>
            <a:r>
              <a:rPr lang="cs-CZ" dirty="0" smtClean="0"/>
              <a:t>u nás nejznámější a nejoblíbenější adaptace </a:t>
            </a:r>
          </a:p>
          <a:p>
            <a:pPr>
              <a:buNone/>
            </a:pPr>
            <a:r>
              <a:rPr lang="cs-CZ" dirty="0" smtClean="0"/>
              <a:t>Josefa V. Plevy (pro dětského čtenáře a v duchu</a:t>
            </a:r>
          </a:p>
          <a:p>
            <a:pPr>
              <a:buNone/>
            </a:pPr>
            <a:r>
              <a:rPr lang="cs-CZ" dirty="0" smtClean="0"/>
              <a:t>socialistické morálky – vydán roku 1956 → dva</a:t>
            </a:r>
          </a:p>
          <a:p>
            <a:pPr>
              <a:buNone/>
            </a:pPr>
            <a:r>
              <a:rPr lang="cs-CZ" dirty="0" smtClean="0"/>
              <a:t>zcela odlišné romány)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Robinson a osvícenství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18. století velmi oblíbená kniha</a:t>
            </a:r>
          </a:p>
          <a:p>
            <a:r>
              <a:rPr lang="cs-CZ" dirty="0" smtClean="0"/>
              <a:t>Robinson chápán jako typický osvícenský </a:t>
            </a:r>
          </a:p>
          <a:p>
            <a:pPr>
              <a:buNone/>
            </a:pPr>
            <a:r>
              <a:rPr lang="cs-CZ" dirty="0" smtClean="0"/>
              <a:t>hrdina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víra ve vlastní rozum a vlastní schopnosti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zabývá se otázkami náboženské svobody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zabývá se otázkami osobní, občanské svobody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civilizuje pustý ostrov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Robinson jako reprezentant střední třídy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dobrodružství mladého muže, který ztroskotá</a:t>
            </a:r>
          </a:p>
          <a:p>
            <a:pPr>
              <a:buNone/>
            </a:pPr>
            <a:r>
              <a:rPr lang="cs-CZ" dirty="0" smtClean="0"/>
              <a:t>na pustém ostrově a pouze s vírou ve vlastní </a:t>
            </a:r>
          </a:p>
          <a:p>
            <a:pPr>
              <a:buNone/>
            </a:pPr>
            <a:r>
              <a:rPr lang="cs-CZ" dirty="0" smtClean="0"/>
              <a:t>schopnosti přežije několik let a vytvoří si </a:t>
            </a:r>
          </a:p>
          <a:p>
            <a:pPr>
              <a:buNone/>
            </a:pPr>
            <a:r>
              <a:rPr lang="cs-CZ" dirty="0" smtClean="0"/>
              <a:t>důstojné podmínky</a:t>
            </a:r>
          </a:p>
          <a:p>
            <a:r>
              <a:rPr lang="cs-CZ" dirty="0" smtClean="0"/>
              <a:t>setkání s Pátkem – střetnutí dvou různých </a:t>
            </a:r>
          </a:p>
          <a:p>
            <a:pPr>
              <a:buNone/>
            </a:pPr>
            <a:r>
              <a:rPr lang="cs-CZ" dirty="0" smtClean="0"/>
              <a:t>světů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knihy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literární forma: próza</a:t>
            </a:r>
          </a:p>
          <a:p>
            <a:r>
              <a:rPr lang="cs-CZ" dirty="0" smtClean="0"/>
              <a:t>literární druh: epika</a:t>
            </a:r>
          </a:p>
          <a:p>
            <a:r>
              <a:rPr lang="cs-CZ" dirty="0" smtClean="0"/>
              <a:t>literární žánr: dobrodružný román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originále </a:t>
            </a:r>
            <a:r>
              <a:rPr lang="cs-CZ" dirty="0" err="1" smtClean="0"/>
              <a:t>ich</a:t>
            </a:r>
            <a:r>
              <a:rPr lang="cs-CZ" dirty="0" smtClean="0"/>
              <a:t>-forma</a:t>
            </a:r>
          </a:p>
          <a:p>
            <a:r>
              <a:rPr lang="cs-CZ" dirty="0" smtClean="0"/>
              <a:t>v českém překladu </a:t>
            </a:r>
            <a:r>
              <a:rPr lang="cs-CZ" dirty="0" err="1" smtClean="0"/>
              <a:t>er</a:t>
            </a:r>
            <a:r>
              <a:rPr lang="cs-CZ" dirty="0" smtClean="0"/>
              <a:t>-forma (J. V. Pleva)</a:t>
            </a:r>
          </a:p>
          <a:p>
            <a:r>
              <a:rPr lang="cs-CZ" dirty="0" smtClean="0"/>
              <a:t>chronologické vypravování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spisovný jazyk</a:t>
            </a:r>
          </a:p>
          <a:p>
            <a:r>
              <a:rPr lang="cs-CZ" dirty="0" smtClean="0"/>
              <a:t>základem pasáže vyprávěcí, popisné,</a:t>
            </a:r>
          </a:p>
          <a:p>
            <a:pPr>
              <a:buNone/>
            </a:pPr>
            <a:r>
              <a:rPr lang="cs-CZ" dirty="0" smtClean="0"/>
              <a:t>charakterizační, úvahové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Adaptace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různá převyprávění</a:t>
            </a:r>
          </a:p>
          <a:p>
            <a:r>
              <a:rPr lang="cs-CZ" dirty="0" smtClean="0"/>
              <a:t>několik filmových adaptací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Inspirace pro další autory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robinzonády</a:t>
            </a:r>
            <a:r>
              <a:rPr lang="cs-CZ" dirty="0" smtClean="0"/>
              <a:t> = dobrodružné romány, které </a:t>
            </a:r>
          </a:p>
          <a:p>
            <a:pPr>
              <a:buNone/>
            </a:pPr>
            <a:r>
              <a:rPr lang="cs-CZ" dirty="0" smtClean="0"/>
              <a:t>vycházejí z motivu ztroskotání člověka na </a:t>
            </a:r>
          </a:p>
          <a:p>
            <a:pPr>
              <a:buNone/>
            </a:pPr>
            <a:r>
              <a:rPr lang="cs-CZ" dirty="0" smtClean="0"/>
              <a:t>pustém ostrově a budování lidské civilizace od </a:t>
            </a:r>
          </a:p>
          <a:p>
            <a:pPr>
              <a:buNone/>
            </a:pPr>
            <a:r>
              <a:rPr lang="cs-CZ" dirty="0" smtClean="0"/>
              <a:t>začátku</a:t>
            </a:r>
          </a:p>
          <a:p>
            <a:r>
              <a:rPr lang="cs-CZ" dirty="0" smtClean="0"/>
              <a:t>např. díla J. Verna, W. </a:t>
            </a:r>
            <a:r>
              <a:rPr lang="cs-CZ" dirty="0" err="1" smtClean="0"/>
              <a:t>Golding</a:t>
            </a:r>
            <a:r>
              <a:rPr lang="cs-CZ" dirty="0" smtClean="0"/>
              <a:t> – Pán much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err="1" smtClean="0"/>
              <a:t>robinson</a:t>
            </a:r>
            <a:r>
              <a:rPr lang="cs-CZ" dirty="0" smtClean="0"/>
              <a:t> = člověk žijící osaměle a primitivně,</a:t>
            </a:r>
          </a:p>
          <a:p>
            <a:pPr>
              <a:buNone/>
            </a:pPr>
            <a:r>
              <a:rPr lang="cs-CZ" dirty="0" smtClean="0"/>
              <a:t>nebo který si musí se vším poradit sám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Daniel </a:t>
            </a:r>
            <a:r>
              <a:rPr lang="cs-CZ" dirty="0" err="1" smtClean="0"/>
              <a:t>Defoe</a:t>
            </a:r>
            <a:r>
              <a:rPr lang="cs-CZ" dirty="0" smtClean="0"/>
              <a:t> (asi 1661 – 1731)</a:t>
            </a:r>
            <a:br>
              <a:rPr lang="cs-CZ" dirty="0" smtClean="0"/>
            </a:br>
            <a:r>
              <a:rPr lang="en-US" dirty="0" smtClean="0"/>
              <a:t>[</a:t>
            </a:r>
            <a:r>
              <a:rPr lang="en-US" dirty="0" err="1" smtClean="0"/>
              <a:t>denjel</a:t>
            </a:r>
            <a:r>
              <a:rPr lang="en-US" dirty="0" smtClean="0"/>
              <a:t> d</a:t>
            </a:r>
            <a:r>
              <a:rPr lang="cs-CZ" dirty="0" smtClean="0"/>
              <a:t>ý</a:t>
            </a:r>
            <a:r>
              <a:rPr lang="en-US" dirty="0" err="1" smtClean="0"/>
              <a:t>fou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anglický spisovatel, vlastním jménem </a:t>
            </a:r>
            <a:r>
              <a:rPr lang="cs-CZ" dirty="0" err="1" smtClean="0"/>
              <a:t>Foe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en-US" dirty="0" err="1" smtClean="0"/>
              <a:t>fou</a:t>
            </a:r>
            <a:r>
              <a:rPr lang="en-US" dirty="0" smtClean="0"/>
              <a:t>]</a:t>
            </a:r>
          </a:p>
          <a:p>
            <a:r>
              <a:rPr lang="cs-CZ" dirty="0" smtClean="0"/>
              <a:t>věnoval se obchodu a politickému životu </a:t>
            </a:r>
          </a:p>
          <a:p>
            <a:pPr>
              <a:buNone/>
            </a:pPr>
            <a:r>
              <a:rPr lang="cs-CZ" dirty="0" smtClean="0"/>
              <a:t>(zastánce vzdělanosti a náboženské svobody)</a:t>
            </a:r>
          </a:p>
          <a:p>
            <a:r>
              <a:rPr lang="cs-CZ" dirty="0" smtClean="0"/>
              <a:t>prózy: Deník morového roku, </a:t>
            </a:r>
          </a:p>
          <a:p>
            <a:pPr>
              <a:buNone/>
            </a:pPr>
            <a:r>
              <a:rPr lang="cs-CZ" dirty="0" smtClean="0"/>
              <a:t>Moll </a:t>
            </a:r>
            <a:r>
              <a:rPr lang="cs-CZ" dirty="0" err="1" smtClean="0"/>
              <a:t>Flandersová</a:t>
            </a:r>
            <a:r>
              <a:rPr lang="cs-CZ" dirty="0" smtClean="0"/>
              <a:t>, </a:t>
            </a:r>
            <a:r>
              <a:rPr lang="cs-CZ" dirty="0" err="1" smtClean="0"/>
              <a:t>Roxana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DEFOE, Daniel. JOSEF VĚROMÍR PLEVA. </a:t>
            </a:r>
            <a:r>
              <a:rPr lang="cs-CZ" sz="2000" i="1" dirty="0" smtClean="0"/>
              <a:t>Robinson Crusoe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v Odeonu 2. Překlad Albert Vyskočil, </a:t>
            </a:r>
            <a:r>
              <a:rPr lang="cs-CZ" sz="2000" dirty="0" err="1" smtClean="0"/>
              <a:t>Timotheus</a:t>
            </a:r>
            <a:r>
              <a:rPr lang="cs-CZ" sz="2000" dirty="0" smtClean="0"/>
              <a:t> Vodička. Ilustrace Adolf </a:t>
            </a:r>
            <a:r>
              <a:rPr lang="cs-CZ" sz="2000" dirty="0" err="1" smtClean="0"/>
              <a:t>Born</a:t>
            </a:r>
            <a:r>
              <a:rPr lang="cs-CZ" sz="2000" dirty="0" smtClean="0"/>
              <a:t>. Praha: Odeon, 1986, 518 s. </a:t>
            </a:r>
          </a:p>
          <a:p>
            <a:r>
              <a:rPr lang="cs-CZ" sz="2000" dirty="0" smtClean="0"/>
              <a:t>HLINKA, Bohuslav. BOHUSLAV HLINKA. </a:t>
            </a:r>
            <a:r>
              <a:rPr lang="cs-CZ" sz="2000" i="1" dirty="0" smtClean="0"/>
              <a:t>Robinson Crusoe: mýtus a skutečnost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Práce, 1983, 328 s. Kamarád. 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608</Words>
  <Application>Microsoft Office PowerPoint</Application>
  <PresentationFormat>Předvádění na obrazovce (4:3)</PresentationFormat>
  <Paragraphs>115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Snímek 1</vt:lpstr>
      <vt:lpstr>Robinson Crusoe</vt:lpstr>
      <vt:lpstr>Okolnosti vzniku</vt:lpstr>
      <vt:lpstr>Mystifikace </vt:lpstr>
      <vt:lpstr>Dějový základ knihy </vt:lpstr>
      <vt:lpstr>Originál × české adaptace a překlady</vt:lpstr>
      <vt:lpstr>Robinson a osvícenství</vt:lpstr>
      <vt:lpstr>Děj</vt:lpstr>
      <vt:lpstr>Charakteristika knihy</vt:lpstr>
      <vt:lpstr>Kompozice</vt:lpstr>
      <vt:lpstr>Jazykové prostředky</vt:lpstr>
      <vt:lpstr>Adaptace</vt:lpstr>
      <vt:lpstr>Inspirace pro další autory</vt:lpstr>
      <vt:lpstr>Daniel Defoe (asi 1661 – 1731) [denjel dýfou]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11</cp:revision>
  <dcterms:created xsi:type="dcterms:W3CDTF">2012-12-23T08:55:19Z</dcterms:created>
  <dcterms:modified xsi:type="dcterms:W3CDTF">2013-06-04T04:29:50Z</dcterms:modified>
</cp:coreProperties>
</file>