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3" r:id="rId4"/>
    <p:sldId id="264" r:id="rId5"/>
    <p:sldId id="265" r:id="rId6"/>
    <p:sldId id="259" r:id="rId7"/>
    <p:sldId id="260" r:id="rId8"/>
    <p:sldId id="261" r:id="rId9"/>
    <p:sldId id="266" r:id="rId10"/>
    <p:sldId id="262" r:id="rId11"/>
    <p:sldId id="267" r:id="rId12"/>
    <p:sldId id="268" r:id="rId13"/>
    <p:sldId id="269" r:id="rId14"/>
    <p:sldId id="270" r:id="rId15"/>
    <p:sldId id="271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err="1" smtClean="0">
                          <a:effectLst/>
                        </a:rPr>
                        <a:t>Stastny</a:t>
                      </a:r>
                      <a:r>
                        <a:rPr lang="cs-CZ" sz="800" baseline="0" dirty="0" smtClean="0">
                          <a:effectLst/>
                        </a:rPr>
                        <a:t> princ a jiné </a:t>
                      </a:r>
                      <a:r>
                        <a:rPr lang="cs-CZ" sz="800" baseline="0" dirty="0" err="1" smtClean="0">
                          <a:effectLst/>
                        </a:rPr>
                        <a:t>pribehy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4.3.15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30. 1. 2013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Interpretace literárního díla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interpretuje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</a:t>
                      </a:r>
                      <a:r>
                        <a:rPr lang="cs-CZ" sz="800" baseline="0" dirty="0" smtClean="0">
                          <a:effectLst/>
                        </a:rPr>
                        <a:t> obsahuje rozbor díla Šťastný princ a jiné příběhy, informace o pohádce jako literárním žánru  a O. </a:t>
                      </a:r>
                      <a:r>
                        <a:rPr lang="cs-CZ" sz="800" baseline="0" dirty="0" err="1" smtClean="0">
                          <a:effectLst/>
                        </a:rPr>
                        <a:t>Wildovi</a:t>
                      </a:r>
                      <a:r>
                        <a:rPr lang="cs-CZ" sz="800" baseline="0" dirty="0" smtClean="0">
                          <a:effectLst/>
                        </a:rPr>
                        <a:t>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</a:t>
                      </a:r>
                      <a:r>
                        <a:rPr lang="cs-CZ" sz="800" baseline="0" dirty="0" smtClean="0">
                          <a:effectLst/>
                        </a:rPr>
                        <a:t> podporuje interpretaci díla Šťastný princ a jiné příběhy. Východisko k analýze díla u ústní maturitní zkoušky.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Žáci vycházeli při rozboru ze samostatné četby a vhodně reagovali na přednášené učivo.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Šťastný princ a jiné příběhy</a:t>
            </a:r>
            <a:br>
              <a:rPr lang="cs-CZ" dirty="0" smtClean="0"/>
            </a:br>
            <a:r>
              <a:rPr lang="cs-CZ" dirty="0" smtClean="0"/>
              <a:t>též Šťastný princ a jiné pohádky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Oscar </a:t>
            </a:r>
            <a:r>
              <a:rPr lang="cs-CZ" dirty="0" err="1" smtClean="0"/>
              <a:t>Wilde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rané autorovo dílo</a:t>
            </a:r>
          </a:p>
          <a:p>
            <a:r>
              <a:rPr lang="cs-CZ" dirty="0" smtClean="0"/>
              <a:t>poprvé vydáno roku 1888</a:t>
            </a:r>
          </a:p>
          <a:p>
            <a:r>
              <a:rPr lang="cs-CZ" dirty="0" smtClean="0"/>
              <a:t>dodnes oblíbené a stále znovu vydávané dílo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příběhy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Šťastný princ</a:t>
            </a:r>
          </a:p>
          <a:p>
            <a:r>
              <a:rPr lang="cs-CZ" dirty="0" smtClean="0"/>
              <a:t>Slavík a růže</a:t>
            </a:r>
          </a:p>
          <a:p>
            <a:r>
              <a:rPr lang="cs-CZ" dirty="0" smtClean="0"/>
              <a:t>Sobecký obr</a:t>
            </a:r>
          </a:p>
          <a:p>
            <a:r>
              <a:rPr lang="cs-CZ" dirty="0" smtClean="0"/>
              <a:t>Oddaný přítel</a:t>
            </a:r>
          </a:p>
          <a:p>
            <a:r>
              <a:rPr lang="cs-CZ" dirty="0" smtClean="0"/>
              <a:t>Jedinečná raketa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Literární teorie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literární forma: próza</a:t>
            </a:r>
          </a:p>
          <a:p>
            <a:r>
              <a:rPr lang="cs-CZ" dirty="0" smtClean="0"/>
              <a:t>literární druh: epika</a:t>
            </a:r>
          </a:p>
          <a:p>
            <a:r>
              <a:rPr lang="cs-CZ" dirty="0" smtClean="0"/>
              <a:t>literární útvar: pohádka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Pohádka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dříve </a:t>
            </a:r>
            <a:r>
              <a:rPr lang="cs-CZ" dirty="0" smtClean="0"/>
              <a:t>též </a:t>
            </a:r>
            <a:r>
              <a:rPr lang="cs-CZ" dirty="0" smtClean="0"/>
              <a:t>báchorka</a:t>
            </a:r>
          </a:p>
          <a:p>
            <a:r>
              <a:rPr lang="cs-CZ" dirty="0" smtClean="0"/>
              <a:t>drobný epický útvar</a:t>
            </a:r>
            <a:endParaRPr lang="cs-CZ" dirty="0" smtClean="0"/>
          </a:p>
          <a:p>
            <a:r>
              <a:rPr lang="cs-CZ" dirty="0" smtClean="0"/>
              <a:t>útvar </a:t>
            </a:r>
            <a:r>
              <a:rPr lang="cs-CZ" dirty="0" smtClean="0"/>
              <a:t>ústní lidové slovesnosti</a:t>
            </a:r>
          </a:p>
          <a:p>
            <a:pPr>
              <a:buNone/>
            </a:pPr>
            <a:r>
              <a:rPr lang="cs-CZ" dirty="0" smtClean="0"/>
              <a:t>znaky</a:t>
            </a:r>
            <a:r>
              <a:rPr lang="cs-CZ" dirty="0" smtClean="0"/>
              <a:t>:</a:t>
            </a:r>
          </a:p>
          <a:p>
            <a:r>
              <a:rPr lang="cs-CZ" dirty="0" smtClean="0"/>
              <a:t>založena </a:t>
            </a:r>
            <a:r>
              <a:rPr lang="cs-CZ" dirty="0" smtClean="0"/>
              <a:t>na fantazii</a:t>
            </a:r>
          </a:p>
          <a:p>
            <a:r>
              <a:rPr lang="cs-CZ" dirty="0" smtClean="0"/>
              <a:t>poutavý děj</a:t>
            </a:r>
          </a:p>
          <a:p>
            <a:r>
              <a:rPr lang="cs-CZ" dirty="0" smtClean="0"/>
              <a:t>neurčitost místa a času</a:t>
            </a:r>
          </a:p>
          <a:p>
            <a:r>
              <a:rPr lang="cs-CZ" dirty="0" smtClean="0"/>
              <a:t>značná variabilita</a:t>
            </a:r>
            <a:endParaRPr lang="cs-CZ" dirty="0" smtClean="0"/>
          </a:p>
          <a:p>
            <a:r>
              <a:rPr lang="cs-CZ" dirty="0" smtClean="0"/>
              <a:t>d</a:t>
            </a:r>
            <a:r>
              <a:rPr lang="cs-CZ" dirty="0" smtClean="0"/>
              <a:t>obrý </a:t>
            </a:r>
            <a:r>
              <a:rPr lang="cs-CZ" dirty="0" smtClean="0"/>
              <a:t>a </a:t>
            </a:r>
            <a:r>
              <a:rPr lang="cs-CZ" dirty="0" smtClean="0"/>
              <a:t>obětavý </a:t>
            </a:r>
            <a:r>
              <a:rPr lang="cs-CZ" dirty="0" smtClean="0"/>
              <a:t>hrdina překonávající nástrahy</a:t>
            </a:r>
          </a:p>
          <a:p>
            <a:r>
              <a:rPr lang="cs-CZ" dirty="0" smtClean="0"/>
              <a:t>plnění </a:t>
            </a:r>
            <a:r>
              <a:rPr lang="cs-CZ" dirty="0" smtClean="0"/>
              <a:t>úkolu za pomoci nadpřirozených bytostí a </a:t>
            </a:r>
            <a:r>
              <a:rPr lang="cs-CZ" dirty="0" smtClean="0"/>
              <a:t>kouzelných</a:t>
            </a:r>
          </a:p>
          <a:p>
            <a:pPr>
              <a:buNone/>
            </a:pPr>
            <a:r>
              <a:rPr lang="cs-CZ" dirty="0" smtClean="0"/>
              <a:t>předmětů</a:t>
            </a:r>
            <a:endParaRPr lang="cs-CZ" dirty="0" smtClean="0"/>
          </a:p>
          <a:p>
            <a:r>
              <a:rPr lang="cs-CZ" dirty="0" smtClean="0"/>
              <a:t>ustálené </a:t>
            </a:r>
            <a:r>
              <a:rPr lang="cs-CZ" dirty="0" smtClean="0"/>
              <a:t>formulace </a:t>
            </a:r>
            <a:r>
              <a:rPr lang="cs-CZ" dirty="0" smtClean="0"/>
              <a:t>(Zazvonil </a:t>
            </a:r>
            <a:r>
              <a:rPr lang="cs-CZ" dirty="0" smtClean="0"/>
              <a:t>zvonec a pohádky je konec.)</a:t>
            </a:r>
          </a:p>
          <a:p>
            <a:r>
              <a:rPr lang="cs-CZ" dirty="0" smtClean="0"/>
              <a:t>číselná </a:t>
            </a:r>
            <a:r>
              <a:rPr lang="cs-CZ" dirty="0" smtClean="0"/>
              <a:t>symbolika</a:t>
            </a:r>
          </a:p>
          <a:p>
            <a:r>
              <a:rPr lang="cs-CZ" dirty="0" smtClean="0"/>
              <a:t>šťastný </a:t>
            </a:r>
            <a:r>
              <a:rPr lang="cs-CZ" dirty="0" smtClean="0"/>
              <a:t>konec, </a:t>
            </a:r>
            <a:r>
              <a:rPr lang="cs-CZ" dirty="0" smtClean="0"/>
              <a:t>dobro </a:t>
            </a:r>
            <a:r>
              <a:rPr lang="cs-CZ" dirty="0" smtClean="0"/>
              <a:t>vítězí nad zlem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pohádek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kouzelné </a:t>
            </a:r>
            <a:r>
              <a:rPr lang="cs-CZ" dirty="0" smtClean="0"/>
              <a:t>(fantastické)</a:t>
            </a:r>
          </a:p>
          <a:p>
            <a:r>
              <a:rPr lang="cs-CZ" dirty="0" smtClean="0"/>
              <a:t>zvířecí </a:t>
            </a:r>
            <a:r>
              <a:rPr lang="cs-CZ" dirty="0" smtClean="0"/>
              <a:t>(blízké bajkám)</a:t>
            </a:r>
          </a:p>
          <a:p>
            <a:r>
              <a:rPr lang="cs-CZ" dirty="0" smtClean="0"/>
              <a:t>legendární </a:t>
            </a:r>
            <a:r>
              <a:rPr lang="cs-CZ" dirty="0" smtClean="0"/>
              <a:t>(postavy biblické ve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zjednodušených </a:t>
            </a:r>
            <a:r>
              <a:rPr lang="cs-CZ" dirty="0" smtClean="0"/>
              <a:t>příbězích)</a:t>
            </a:r>
          </a:p>
          <a:p>
            <a:r>
              <a:rPr lang="cs-CZ" dirty="0" smtClean="0"/>
              <a:t>novelistické </a:t>
            </a:r>
            <a:r>
              <a:rPr lang="cs-CZ" dirty="0" smtClean="0"/>
              <a:t>(omezená fantastičnost)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Sběratelé pohádek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bratři </a:t>
            </a:r>
            <a:r>
              <a:rPr lang="cs-CZ" dirty="0" err="1" smtClean="0"/>
              <a:t>Grimmové</a:t>
            </a:r>
            <a:endParaRPr lang="cs-CZ" dirty="0" smtClean="0"/>
          </a:p>
          <a:p>
            <a:r>
              <a:rPr lang="cs-CZ" dirty="0" smtClean="0"/>
              <a:t>K. J. Erben</a:t>
            </a:r>
          </a:p>
          <a:p>
            <a:r>
              <a:rPr lang="cs-CZ" dirty="0" smtClean="0"/>
              <a:t>B. Němcová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Moderní (autorské) pohádky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Znaky:</a:t>
            </a:r>
          </a:p>
          <a:p>
            <a:r>
              <a:rPr lang="cs-CZ" dirty="0" smtClean="0"/>
              <a:t>autor známý</a:t>
            </a:r>
          </a:p>
          <a:p>
            <a:r>
              <a:rPr lang="cs-CZ" dirty="0" smtClean="0"/>
              <a:t>uměle vytvořené</a:t>
            </a:r>
          </a:p>
          <a:p>
            <a:r>
              <a:rPr lang="cs-CZ" dirty="0" smtClean="0"/>
              <a:t>čas a místo většinou ukotveny </a:t>
            </a:r>
          </a:p>
          <a:p>
            <a:r>
              <a:rPr lang="cs-CZ" dirty="0" smtClean="0"/>
              <a:t>omezena fantastičnost</a:t>
            </a:r>
          </a:p>
          <a:p>
            <a:r>
              <a:rPr lang="cs-CZ" dirty="0" smtClean="0"/>
              <a:t>často vystupují obyčejní lidé a jejich profese</a:t>
            </a:r>
          </a:p>
          <a:p>
            <a:r>
              <a:rPr lang="cs-CZ" dirty="0" smtClean="0"/>
              <a:t>plné humoru</a:t>
            </a:r>
          </a:p>
          <a:p>
            <a:r>
              <a:rPr lang="cs-CZ" dirty="0" smtClean="0"/>
              <a:t>často namířené proti špatným lidským </a:t>
            </a:r>
          </a:p>
          <a:p>
            <a:pPr>
              <a:buNone/>
            </a:pPr>
            <a:r>
              <a:rPr lang="cs-CZ" dirty="0" smtClean="0"/>
              <a:t>vlastnostem (hloupost, lakota, závist…)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Hans Christian Andersen</a:t>
            </a:r>
            <a:br>
              <a:rPr lang="cs-CZ" dirty="0" smtClean="0"/>
            </a:br>
            <a:r>
              <a:rPr lang="cs-CZ" dirty="0" smtClean="0"/>
              <a:t>(1805 – 1875)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dánský prozaik</a:t>
            </a:r>
          </a:p>
          <a:p>
            <a:r>
              <a:rPr lang="cs-CZ" dirty="0" smtClean="0"/>
              <a:t>považován za zakladatele moderní pohádky</a:t>
            </a:r>
          </a:p>
          <a:p>
            <a:r>
              <a:rPr lang="cs-CZ" dirty="0" smtClean="0"/>
              <a:t>j</a:t>
            </a:r>
            <a:r>
              <a:rPr lang="cs-CZ" dirty="0" smtClean="0"/>
              <a:t>eho pohádky věčnou inspiraci </a:t>
            </a:r>
            <a:endParaRPr lang="cs-CZ" dirty="0" smtClean="0"/>
          </a:p>
          <a:p>
            <a:r>
              <a:rPr lang="cs-CZ" dirty="0" smtClean="0"/>
              <a:t>pohádky </a:t>
            </a:r>
            <a:r>
              <a:rPr lang="cs-CZ" dirty="0" smtClean="0"/>
              <a:t>s poutavým dějem, plné detailů,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charakteristické </a:t>
            </a:r>
            <a:r>
              <a:rPr lang="cs-CZ" dirty="0" smtClean="0"/>
              <a:t>svérázné postavy, splývání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skutečnosti </a:t>
            </a:r>
            <a:r>
              <a:rPr lang="cs-CZ" dirty="0" smtClean="0"/>
              <a:t>a fantazie, lyrismu a ironie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autoři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Vladislav Vančura (</a:t>
            </a:r>
            <a:r>
              <a:rPr lang="cs-CZ" dirty="0" err="1" smtClean="0"/>
              <a:t>Kubula</a:t>
            </a:r>
            <a:r>
              <a:rPr lang="cs-CZ" dirty="0" smtClean="0"/>
              <a:t> a Kuba </a:t>
            </a:r>
            <a:r>
              <a:rPr lang="cs-CZ" dirty="0" err="1" smtClean="0"/>
              <a:t>Kubikula</a:t>
            </a:r>
            <a:r>
              <a:rPr lang="cs-CZ" dirty="0" smtClean="0"/>
              <a:t>)</a:t>
            </a:r>
          </a:p>
          <a:p>
            <a:r>
              <a:rPr lang="cs-CZ" dirty="0" smtClean="0"/>
              <a:t>Karel Čapek (Devatero pohádek a ještě jedna</a:t>
            </a:r>
          </a:p>
          <a:p>
            <a:pPr>
              <a:buNone/>
            </a:pPr>
            <a:r>
              <a:rPr lang="cs-CZ" dirty="0" smtClean="0"/>
              <a:t>jako přívažek od Josefa Čapka)</a:t>
            </a:r>
          </a:p>
          <a:p>
            <a:r>
              <a:rPr lang="cs-CZ" dirty="0" smtClean="0"/>
              <a:t>Josef Lada (Kocour Mikeš)</a:t>
            </a:r>
          </a:p>
          <a:p>
            <a:r>
              <a:rPr lang="cs-CZ" dirty="0" smtClean="0"/>
              <a:t>Miloš Macourek (Mach a Šebestová)</a:t>
            </a:r>
          </a:p>
          <a:p>
            <a:r>
              <a:rPr lang="cs-CZ" dirty="0" smtClean="0"/>
              <a:t>Alan Alexandr </a:t>
            </a:r>
            <a:r>
              <a:rPr lang="cs-CZ" dirty="0" err="1" smtClean="0"/>
              <a:t>Milne</a:t>
            </a:r>
            <a:r>
              <a:rPr lang="cs-CZ" dirty="0" smtClean="0"/>
              <a:t> (Medvídek </a:t>
            </a:r>
            <a:r>
              <a:rPr lang="cs-CZ" dirty="0" err="1" smtClean="0"/>
              <a:t>Pú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Jazykové prostředky Šťastného prince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spisovný jazyk</a:t>
            </a:r>
          </a:p>
          <a:p>
            <a:r>
              <a:rPr lang="cs-CZ" dirty="0" smtClean="0"/>
              <a:t>personifikace</a:t>
            </a:r>
          </a:p>
          <a:p>
            <a:r>
              <a:rPr lang="cs-CZ" dirty="0" smtClean="0"/>
              <a:t>symboly</a:t>
            </a:r>
          </a:p>
          <a:p>
            <a:r>
              <a:rPr lang="cs-CZ" dirty="0" smtClean="0"/>
              <a:t>metafory </a:t>
            </a:r>
          </a:p>
          <a:p>
            <a:r>
              <a:rPr lang="cs-CZ" dirty="0" smtClean="0"/>
              <a:t>alegorie</a:t>
            </a:r>
          </a:p>
          <a:p>
            <a:r>
              <a:rPr lang="cs-CZ" dirty="0" smtClean="0"/>
              <a:t>ironie a satira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odlišnosti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</a:t>
            </a:r>
            <a:r>
              <a:rPr lang="cs-CZ" dirty="0" smtClean="0"/>
              <a:t>áměty čerpány z běžného života</a:t>
            </a:r>
          </a:p>
          <a:p>
            <a:r>
              <a:rPr lang="cs-CZ" dirty="0" smtClean="0"/>
              <a:t>pohádky nekončí šťastně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Oscar </a:t>
            </a:r>
            <a:r>
              <a:rPr lang="cs-CZ" dirty="0" err="1" smtClean="0"/>
              <a:t>Wilde</a:t>
            </a:r>
            <a:r>
              <a:rPr lang="cs-CZ" dirty="0" smtClean="0"/>
              <a:t> ( 1854 – 1900)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 </a:t>
            </a:r>
            <a:r>
              <a:rPr lang="cs-CZ" dirty="0" smtClean="0"/>
              <a:t>Irska</a:t>
            </a:r>
          </a:p>
          <a:p>
            <a:r>
              <a:rPr lang="cs-CZ" smtClean="0"/>
              <a:t>významný </a:t>
            </a:r>
            <a:r>
              <a:rPr lang="cs-CZ" dirty="0" smtClean="0"/>
              <a:t>představitel dekadence</a:t>
            </a:r>
            <a:endParaRPr lang="cs-CZ" dirty="0" smtClean="0"/>
          </a:p>
          <a:p>
            <a:r>
              <a:rPr lang="cs-CZ" dirty="0" smtClean="0"/>
              <a:t>žil v Anglii, na konci života ve Francii</a:t>
            </a:r>
          </a:p>
          <a:p>
            <a:r>
              <a:rPr lang="cs-CZ" dirty="0" smtClean="0"/>
              <a:t>provokoval chováním, oblečením, výroky</a:t>
            </a:r>
          </a:p>
          <a:p>
            <a:r>
              <a:rPr lang="cs-CZ" dirty="0" smtClean="0"/>
              <a:t>touha být za každou cenu centrem pozornosti</a:t>
            </a:r>
          </a:p>
          <a:p>
            <a:r>
              <a:rPr lang="cs-CZ" dirty="0" smtClean="0"/>
              <a:t>známý v londýnské společnosti</a:t>
            </a:r>
          </a:p>
          <a:p>
            <a:r>
              <a:rPr lang="cs-CZ" dirty="0" smtClean="0"/>
              <a:t>roku 1895 odsouzen na dva roky za </a:t>
            </a:r>
          </a:p>
          <a:p>
            <a:pPr>
              <a:buNone/>
            </a:pPr>
            <a:r>
              <a:rPr lang="cs-CZ" dirty="0" smtClean="0"/>
              <a:t>homosexualitu (jako důkazy čteny pasáže z románu</a:t>
            </a:r>
          </a:p>
          <a:p>
            <a:pPr>
              <a:buNone/>
            </a:pPr>
            <a:r>
              <a:rPr lang="cs-CZ" dirty="0" smtClean="0"/>
              <a:t>Obraz </a:t>
            </a:r>
            <a:r>
              <a:rPr lang="cs-CZ" dirty="0" err="1" smtClean="0"/>
              <a:t>Doriana</a:t>
            </a:r>
            <a:r>
              <a:rPr lang="cs-CZ" dirty="0" smtClean="0"/>
              <a:t> </a:t>
            </a:r>
            <a:r>
              <a:rPr lang="cs-CZ" dirty="0" err="1" smtClean="0"/>
              <a:t>Graye</a:t>
            </a:r>
            <a:r>
              <a:rPr lang="cs-CZ" dirty="0" smtClean="0"/>
              <a:t>)  → existenční konec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román: </a:t>
            </a:r>
            <a:r>
              <a:rPr lang="cs-CZ" i="1" dirty="0" smtClean="0"/>
              <a:t>Obraz </a:t>
            </a:r>
            <a:r>
              <a:rPr lang="cs-CZ" i="1" dirty="0" err="1" smtClean="0"/>
              <a:t>Doriana</a:t>
            </a:r>
            <a:r>
              <a:rPr lang="cs-CZ" i="1" dirty="0" smtClean="0"/>
              <a:t> </a:t>
            </a:r>
            <a:r>
              <a:rPr lang="cs-CZ" i="1" dirty="0" err="1" smtClean="0"/>
              <a:t>Graye</a:t>
            </a:r>
            <a:endParaRPr lang="cs-CZ" i="1" dirty="0" smtClean="0"/>
          </a:p>
          <a:p>
            <a:r>
              <a:rPr lang="cs-CZ" dirty="0" smtClean="0"/>
              <a:t>divadelní </a:t>
            </a:r>
            <a:r>
              <a:rPr lang="cs-CZ" dirty="0" smtClean="0"/>
              <a:t>hry: </a:t>
            </a:r>
            <a:r>
              <a:rPr lang="cs-CZ" i="1" dirty="0" smtClean="0"/>
              <a:t>Jak je důležité </a:t>
            </a:r>
            <a:r>
              <a:rPr lang="cs-CZ" i="1" dirty="0" err="1" smtClean="0"/>
              <a:t>míti</a:t>
            </a:r>
            <a:r>
              <a:rPr lang="cs-CZ" i="1" dirty="0" smtClean="0"/>
              <a:t> Filipa, Ideální </a:t>
            </a:r>
          </a:p>
          <a:p>
            <a:pPr>
              <a:buNone/>
            </a:pPr>
            <a:r>
              <a:rPr lang="cs-CZ" i="1" dirty="0" smtClean="0"/>
              <a:t>manžel</a:t>
            </a:r>
          </a:p>
          <a:p>
            <a:r>
              <a:rPr lang="cs-CZ" dirty="0" smtClean="0"/>
              <a:t>povídkový soubor: </a:t>
            </a:r>
            <a:r>
              <a:rPr lang="cs-CZ" i="1" dirty="0" err="1" smtClean="0"/>
              <a:t>Cantervillské</a:t>
            </a:r>
            <a:r>
              <a:rPr lang="cs-CZ" i="1" dirty="0" smtClean="0"/>
              <a:t> strašidlo</a:t>
            </a:r>
            <a:endParaRPr lang="cs-CZ" i="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WILDE, Oscar. </a:t>
            </a:r>
            <a:r>
              <a:rPr lang="cs-CZ" sz="2000" i="1" dirty="0" smtClean="0"/>
              <a:t>Šťastný princ a jiné pohádky</a:t>
            </a:r>
            <a:r>
              <a:rPr lang="cs-CZ" sz="2000" dirty="0" smtClean="0"/>
              <a:t>. V tomto souboru 2. </a:t>
            </a:r>
            <a:r>
              <a:rPr lang="cs-CZ" sz="2000" dirty="0" err="1" smtClean="0"/>
              <a:t>čes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Překlad J Novák. V Praze: </a:t>
            </a:r>
            <a:r>
              <a:rPr lang="cs-CZ" sz="2000" dirty="0" err="1" smtClean="0"/>
              <a:t>Slovart</a:t>
            </a:r>
            <a:r>
              <a:rPr lang="cs-CZ" sz="2000" dirty="0" smtClean="0"/>
              <a:t>, 1997, 135 s. Pikola, sv. 1. ISBN 80-720-9049-6. 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544</Words>
  <Application>Microsoft Office PowerPoint</Application>
  <PresentationFormat>Předvádění na obrazovce (4:3)</PresentationFormat>
  <Paragraphs>121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Šťastný princ a jiné příběhy též Šťastný princ a jiné pohádky</vt:lpstr>
      <vt:lpstr>Okolnosti vzniku</vt:lpstr>
      <vt:lpstr>Jednotlivé příběhy</vt:lpstr>
      <vt:lpstr>Literární teorie</vt:lpstr>
      <vt:lpstr>Pohádka</vt:lpstr>
      <vt:lpstr>Druhy pohádek</vt:lpstr>
      <vt:lpstr>Sběratelé pohádek</vt:lpstr>
      <vt:lpstr>Moderní (autorské) pohádky</vt:lpstr>
      <vt:lpstr>Hans Christian Andersen (1805 – 1875)</vt:lpstr>
      <vt:lpstr>Další autoři</vt:lpstr>
      <vt:lpstr>Jazykové prostředky Šťastného prince</vt:lpstr>
      <vt:lpstr>Základní odlišnosti</vt:lpstr>
      <vt:lpstr>Oscar Wilde ( 1854 – 1900)</vt:lpstr>
      <vt:lpstr>Dílo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9</cp:revision>
  <dcterms:created xsi:type="dcterms:W3CDTF">2012-12-23T08:55:19Z</dcterms:created>
  <dcterms:modified xsi:type="dcterms:W3CDTF">2013-06-21T03:18:56Z</dcterms:modified>
</cp:coreProperties>
</file>