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3" r:id="rId7"/>
    <p:sldId id="262" r:id="rId8"/>
    <p:sldId id="264" r:id="rId9"/>
    <p:sldId id="265" r:id="rId10"/>
    <p:sldId id="266" r:id="rId11"/>
    <p:sldId id="267" r:id="rId12"/>
    <p:sldId id="268" r:id="rId13"/>
    <p:sldId id="269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73512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err="1" smtClean="0">
                          <a:effectLst/>
                        </a:rPr>
                        <a:t>Umelecké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smery</a:t>
                      </a:r>
                      <a:r>
                        <a:rPr lang="cs-CZ" sz="800" dirty="0" smtClean="0">
                          <a:effectLst/>
                        </a:rPr>
                        <a:t> konce 19. </a:t>
                      </a:r>
                      <a:r>
                        <a:rPr lang="cs-CZ" sz="800" dirty="0" err="1" smtClean="0">
                          <a:effectLst/>
                        </a:rPr>
                        <a:t>stoleti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4.3.17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30. 1. 2013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Prezentace obsahuje 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informace o uměleckých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směrech, </a:t>
                      </a: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které žák potřebuje pro interpretaci knih Obraz </a:t>
                      </a:r>
                      <a:r>
                        <a:rPr lang="cs-CZ" sz="8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Doriana</a:t>
                      </a:r>
                      <a:r>
                        <a:rPr lang="cs-CZ" sz="8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8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Graye</a:t>
                      </a:r>
                      <a:r>
                        <a:rPr lang="cs-CZ" sz="8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a Šťastný princ a jiné příběhy.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určená jako podpora interpretace uvedených knih a jejich zasazení do kontextu vývoje světové literatury.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 smtClean="0">
                          <a:effectLst/>
                        </a:rPr>
                        <a:t>Prezentace se osvědčila. Žáci reagovali a uplatňovali informace získané vlastní četbou.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Umělecké směry na přelomu </a:t>
            </a:r>
            <a:br>
              <a:rPr lang="cs-CZ" dirty="0" smtClean="0"/>
            </a:br>
            <a:r>
              <a:rPr lang="cs-CZ" dirty="0" smtClean="0"/>
              <a:t>19. a 20. století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Co je moderní a co avantgardní?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Společensko</a:t>
            </a:r>
            <a:r>
              <a:rPr lang="cs-CZ" dirty="0" smtClean="0"/>
              <a:t> – historické pozadí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zásadní společenské změny na konci 19. stol.: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zánik starých hodnot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narůstající sociální problémy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zrychlený vědecký rozvoj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nárůst politických skupin a hnutí (např. anarchismus)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radikalizace společnosti, zejména mladých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překotné střídání různých uměleckých proudů a směrů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nárůst pocitu nejistoty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Impresionismus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lat. </a:t>
            </a:r>
            <a:r>
              <a:rPr lang="cs-CZ" dirty="0" err="1" smtClean="0"/>
              <a:t>impressio</a:t>
            </a:r>
            <a:r>
              <a:rPr lang="cs-CZ" dirty="0" smtClean="0"/>
              <a:t> = otisk, dojem</a:t>
            </a:r>
          </a:p>
          <a:p>
            <a:pPr>
              <a:buNone/>
            </a:pPr>
            <a:r>
              <a:rPr lang="cs-CZ" dirty="0" smtClean="0"/>
              <a:t>znaky:</a:t>
            </a:r>
          </a:p>
          <a:p>
            <a:r>
              <a:rPr lang="cs-CZ" dirty="0" smtClean="0"/>
              <a:t>soustředění se na jeden okamžik, atmosféru, </a:t>
            </a:r>
          </a:p>
          <a:p>
            <a:pPr>
              <a:buNone/>
            </a:pPr>
            <a:r>
              <a:rPr lang="cs-CZ" dirty="0" smtClean="0"/>
              <a:t>dojem, prchavost chvíle</a:t>
            </a:r>
          </a:p>
          <a:p>
            <a:r>
              <a:rPr lang="cs-CZ" dirty="0" smtClean="0"/>
              <a:t>v malířství tzv. </a:t>
            </a:r>
            <a:r>
              <a:rPr lang="cs-CZ" b="1" dirty="0" smtClean="0"/>
              <a:t>barevná skvrna</a:t>
            </a:r>
          </a:p>
          <a:p>
            <a:pPr>
              <a:buNone/>
            </a:pPr>
            <a:r>
              <a:rPr lang="cs-CZ" dirty="0" smtClean="0"/>
              <a:t>představitelé: </a:t>
            </a:r>
            <a:r>
              <a:rPr lang="cs-CZ" dirty="0" err="1" smtClean="0"/>
              <a:t>Claude</a:t>
            </a:r>
            <a:r>
              <a:rPr lang="cs-CZ" dirty="0" smtClean="0"/>
              <a:t> Monet (obraz Imprese </a:t>
            </a:r>
          </a:p>
          <a:p>
            <a:pPr>
              <a:buNone/>
            </a:pPr>
            <a:r>
              <a:rPr lang="cs-CZ" dirty="0" smtClean="0"/>
              <a:t>vycházejícího slunce, vystaven roku 1872), </a:t>
            </a:r>
          </a:p>
          <a:p>
            <a:pPr>
              <a:buNone/>
            </a:pPr>
            <a:r>
              <a:rPr lang="cs-CZ" dirty="0" smtClean="0"/>
              <a:t>Auguste </a:t>
            </a:r>
            <a:r>
              <a:rPr lang="cs-CZ" dirty="0" err="1" smtClean="0"/>
              <a:t>Renoir</a:t>
            </a:r>
            <a:r>
              <a:rPr lang="cs-CZ" dirty="0" smtClean="0"/>
              <a:t>, Edgar </a:t>
            </a:r>
            <a:r>
              <a:rPr lang="cs-CZ" dirty="0" err="1" smtClean="0"/>
              <a:t>Degas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Impresionismus v literatuře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literatuře </a:t>
            </a:r>
            <a:r>
              <a:rPr lang="cs-CZ" dirty="0" smtClean="0"/>
              <a:t>důraz na spontánnost,</a:t>
            </a:r>
          </a:p>
          <a:p>
            <a:pPr>
              <a:buNone/>
            </a:pPr>
            <a:r>
              <a:rPr lang="cs-CZ" dirty="0" smtClean="0"/>
              <a:t>Bezprostřednost</a:t>
            </a:r>
          </a:p>
          <a:p>
            <a:r>
              <a:rPr lang="cs-CZ" dirty="0" smtClean="0"/>
              <a:t>zvýšená </a:t>
            </a:r>
            <a:r>
              <a:rPr lang="cs-CZ" dirty="0" smtClean="0"/>
              <a:t>smyslová vnímavost, </a:t>
            </a:r>
            <a:r>
              <a:rPr lang="cs-CZ" dirty="0" smtClean="0"/>
              <a:t>citovost</a:t>
            </a:r>
          </a:p>
          <a:p>
            <a:r>
              <a:rPr lang="cs-CZ" dirty="0" smtClean="0"/>
              <a:t>jazyk lyrizovaný, snaha zachytit slovy všechny </a:t>
            </a:r>
          </a:p>
          <a:p>
            <a:pPr>
              <a:buNone/>
            </a:pPr>
            <a:r>
              <a:rPr lang="cs-CZ" dirty="0" smtClean="0"/>
              <a:t>lidské smysly</a:t>
            </a:r>
          </a:p>
          <a:p>
            <a:r>
              <a:rPr lang="cs-CZ" b="1" dirty="0" smtClean="0"/>
              <a:t>próza lyrizovaná </a:t>
            </a:r>
            <a:r>
              <a:rPr lang="cs-CZ" dirty="0" smtClean="0"/>
              <a:t>– kompozice uvolněná,</a:t>
            </a:r>
          </a:p>
          <a:p>
            <a:pPr>
              <a:buNone/>
            </a:pPr>
            <a:r>
              <a:rPr lang="cs-CZ" dirty="0" smtClean="0"/>
              <a:t>příběh ustupuje do pozadí</a:t>
            </a:r>
          </a:p>
          <a:p>
            <a:r>
              <a:rPr lang="cs-CZ" dirty="0" smtClean="0"/>
              <a:t>v dramatu důraz na zachycení nálad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impresionismu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Fráňa Šrámek, Antonín Sova, Karel Hlaváček</a:t>
            </a:r>
          </a:p>
          <a:p>
            <a:r>
              <a:rPr lang="cs-CZ" dirty="0" smtClean="0"/>
              <a:t>Anton Pavlovič Čechov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Symbolismus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symbolon</a:t>
            </a:r>
            <a:r>
              <a:rPr lang="cs-CZ" dirty="0" smtClean="0"/>
              <a:t> = znak</a:t>
            </a:r>
          </a:p>
          <a:p>
            <a:r>
              <a:rPr lang="cs-CZ" dirty="0" smtClean="0"/>
              <a:t>vznik jako reakce na naturalismus,</a:t>
            </a:r>
          </a:p>
          <a:p>
            <a:pPr>
              <a:buNone/>
            </a:pPr>
            <a:r>
              <a:rPr lang="cs-CZ" dirty="0" smtClean="0"/>
              <a:t>impresionismus</a:t>
            </a:r>
          </a:p>
          <a:p>
            <a:r>
              <a:rPr lang="cs-CZ" dirty="0" smtClean="0"/>
              <a:t>označován jako </a:t>
            </a:r>
            <a:r>
              <a:rPr lang="cs-CZ" b="1" dirty="0" smtClean="0"/>
              <a:t>umění náznaku a nápovědy</a:t>
            </a:r>
          </a:p>
          <a:p>
            <a:r>
              <a:rPr lang="cs-CZ" dirty="0" smtClean="0"/>
              <a:t>základem symbolismu nepřímé pojmenování,</a:t>
            </a:r>
          </a:p>
          <a:p>
            <a:pPr>
              <a:buNone/>
            </a:pPr>
            <a:r>
              <a:rPr lang="cs-CZ" dirty="0" smtClean="0"/>
              <a:t>používání symbolů</a:t>
            </a:r>
          </a:p>
          <a:p>
            <a:r>
              <a:rPr lang="cs-CZ" dirty="0" smtClean="0"/>
              <a:t>v literatuře vedle používání symbolů obraznost, </a:t>
            </a:r>
          </a:p>
          <a:p>
            <a:pPr>
              <a:buNone/>
            </a:pPr>
            <a:r>
              <a:rPr lang="cs-CZ" dirty="0" smtClean="0"/>
              <a:t>hudebnost veršů (užití eufonie), neočekávané </a:t>
            </a:r>
          </a:p>
          <a:p>
            <a:pPr>
              <a:buNone/>
            </a:pPr>
            <a:r>
              <a:rPr lang="cs-CZ" dirty="0" smtClean="0"/>
              <a:t>spojení představ, synestézie, užití volného verše,</a:t>
            </a:r>
          </a:p>
          <a:p>
            <a:pPr>
              <a:buNone/>
            </a:pPr>
            <a:r>
              <a:rPr lang="cs-CZ" dirty="0" smtClean="0"/>
              <a:t>přenášení významu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symbolismu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básníci </a:t>
            </a:r>
            <a:r>
              <a:rPr lang="cs-CZ" dirty="0" err="1" smtClean="0"/>
              <a:t>Stéphane</a:t>
            </a:r>
            <a:r>
              <a:rPr lang="cs-CZ" dirty="0" smtClean="0"/>
              <a:t> </a:t>
            </a:r>
            <a:r>
              <a:rPr lang="cs-CZ" dirty="0" err="1" smtClean="0"/>
              <a:t>Mallarmé</a:t>
            </a:r>
            <a:r>
              <a:rPr lang="cs-CZ" dirty="0" smtClean="0"/>
              <a:t>, Gustave </a:t>
            </a:r>
            <a:r>
              <a:rPr lang="cs-CZ" dirty="0" err="1" smtClean="0"/>
              <a:t>Moreau</a:t>
            </a:r>
            <a:endParaRPr lang="cs-CZ" dirty="0" smtClean="0"/>
          </a:p>
          <a:p>
            <a:r>
              <a:rPr lang="cs-CZ" dirty="0" smtClean="0"/>
              <a:t>sochař František Bílek </a:t>
            </a:r>
          </a:p>
          <a:p>
            <a:r>
              <a:rPr lang="cs-CZ" dirty="0" smtClean="0"/>
              <a:t>básník Otokar Březina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Dekadence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 fr. </a:t>
            </a:r>
            <a:r>
              <a:rPr lang="cs-CZ" dirty="0" err="1" smtClean="0"/>
              <a:t>décadence</a:t>
            </a:r>
            <a:r>
              <a:rPr lang="cs-CZ" dirty="0" smtClean="0"/>
              <a:t> = úpadek</a:t>
            </a:r>
          </a:p>
          <a:p>
            <a:r>
              <a:rPr lang="cs-CZ" dirty="0" smtClean="0"/>
              <a:t>původně hanlivé označení francouzské poezie </a:t>
            </a:r>
          </a:p>
          <a:p>
            <a:pPr>
              <a:buNone/>
            </a:pPr>
            <a:r>
              <a:rPr lang="cs-CZ" dirty="0" smtClean="0"/>
              <a:t>konce 19. století</a:t>
            </a:r>
          </a:p>
          <a:p>
            <a:r>
              <a:rPr lang="cs-CZ" dirty="0" smtClean="0"/>
              <a:t>dnes spíše životní styl části umělců konce </a:t>
            </a:r>
          </a:p>
          <a:p>
            <a:pPr>
              <a:buNone/>
            </a:pPr>
            <a:r>
              <a:rPr lang="cs-CZ" dirty="0" smtClean="0"/>
              <a:t>19. století, pocit ze společnosti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Znaky dekadence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znechucení ze společnosti</a:t>
            </a:r>
          </a:p>
          <a:p>
            <a:r>
              <a:rPr lang="cs-CZ" dirty="0" smtClean="0"/>
              <a:t>nerespektování pravidel</a:t>
            </a:r>
          </a:p>
          <a:p>
            <a:r>
              <a:rPr lang="cs-CZ" dirty="0" smtClean="0"/>
              <a:t>odvrácení se od tradic</a:t>
            </a:r>
          </a:p>
          <a:p>
            <a:r>
              <a:rPr lang="cs-CZ" dirty="0" smtClean="0"/>
              <a:t>vytváření si vlastního světa – </a:t>
            </a:r>
            <a:r>
              <a:rPr lang="cs-CZ" b="1" dirty="0" err="1" smtClean="0"/>
              <a:t>světa</a:t>
            </a:r>
            <a:r>
              <a:rPr lang="cs-CZ" b="1" dirty="0" smtClean="0"/>
              <a:t> čistého </a:t>
            </a:r>
          </a:p>
          <a:p>
            <a:pPr>
              <a:buNone/>
            </a:pPr>
            <a:r>
              <a:rPr lang="cs-CZ" b="1" dirty="0" smtClean="0"/>
              <a:t>umění</a:t>
            </a:r>
          </a:p>
          <a:p>
            <a:r>
              <a:rPr lang="cs-CZ" dirty="0" smtClean="0"/>
              <a:t>pesimistické nálady</a:t>
            </a:r>
          </a:p>
          <a:p>
            <a:pPr>
              <a:buNone/>
            </a:pPr>
            <a:r>
              <a:rPr lang="cs-CZ" dirty="0" smtClean="0"/>
              <a:t>v literatuře: tabuizovaná témata, morbidita, </a:t>
            </a:r>
          </a:p>
          <a:p>
            <a:pPr>
              <a:buNone/>
            </a:pPr>
            <a:r>
              <a:rPr lang="cs-CZ" dirty="0" smtClean="0"/>
              <a:t>erotika, mysticismus, 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dekadence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Stéphane</a:t>
            </a:r>
            <a:r>
              <a:rPr lang="cs-CZ" dirty="0" smtClean="0"/>
              <a:t> </a:t>
            </a:r>
            <a:r>
              <a:rPr lang="cs-CZ" dirty="0" err="1" smtClean="0"/>
              <a:t>Mallarmé</a:t>
            </a:r>
            <a:r>
              <a:rPr lang="cs-CZ" dirty="0" smtClean="0"/>
              <a:t>, Paul </a:t>
            </a:r>
            <a:r>
              <a:rPr lang="cs-CZ" dirty="0" err="1" smtClean="0"/>
              <a:t>Verlaine</a:t>
            </a:r>
            <a:r>
              <a:rPr lang="cs-CZ" dirty="0" smtClean="0"/>
              <a:t> (Fr.)</a:t>
            </a:r>
          </a:p>
          <a:p>
            <a:r>
              <a:rPr lang="cs-CZ" dirty="0" err="1" smtClean="0"/>
              <a:t>Maurice</a:t>
            </a:r>
            <a:r>
              <a:rPr lang="cs-CZ" dirty="0" smtClean="0"/>
              <a:t> </a:t>
            </a:r>
            <a:r>
              <a:rPr lang="cs-CZ" dirty="0" err="1" smtClean="0"/>
              <a:t>Maeterlinck</a:t>
            </a:r>
            <a:r>
              <a:rPr lang="cs-CZ" dirty="0" smtClean="0"/>
              <a:t> (</a:t>
            </a:r>
            <a:r>
              <a:rPr lang="cs-CZ" dirty="0" err="1" smtClean="0"/>
              <a:t>Be</a:t>
            </a:r>
            <a:r>
              <a:rPr lang="cs-CZ" dirty="0" smtClean="0"/>
              <a:t>.)</a:t>
            </a:r>
          </a:p>
          <a:p>
            <a:r>
              <a:rPr lang="cs-CZ" dirty="0" smtClean="0"/>
              <a:t>O. </a:t>
            </a:r>
            <a:r>
              <a:rPr lang="cs-CZ" dirty="0" err="1" smtClean="0"/>
              <a:t>Wilde</a:t>
            </a:r>
            <a:r>
              <a:rPr lang="cs-CZ" dirty="0" smtClean="0"/>
              <a:t> (</a:t>
            </a:r>
            <a:r>
              <a:rPr lang="cs-CZ" dirty="0" err="1" smtClean="0"/>
              <a:t>Ang</a:t>
            </a:r>
            <a:r>
              <a:rPr lang="cs-CZ" dirty="0" smtClean="0"/>
              <a:t>.)</a:t>
            </a:r>
          </a:p>
          <a:p>
            <a:r>
              <a:rPr lang="cs-CZ" dirty="0" smtClean="0"/>
              <a:t>Jiří Karásek ze </a:t>
            </a:r>
            <a:r>
              <a:rPr lang="cs-CZ" dirty="0" err="1" smtClean="0"/>
              <a:t>Lvovic</a:t>
            </a:r>
            <a:r>
              <a:rPr lang="cs-CZ" dirty="0" smtClean="0"/>
              <a:t>, Karel Hlaváček, Miloš </a:t>
            </a:r>
          </a:p>
          <a:p>
            <a:pPr>
              <a:buNone/>
            </a:pPr>
            <a:r>
              <a:rPr lang="cs-CZ" dirty="0" err="1" smtClean="0"/>
              <a:t>Marten</a:t>
            </a:r>
            <a:r>
              <a:rPr lang="cs-CZ" dirty="0" smtClean="0"/>
              <a:t>, Arnošt Procházka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Moderna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fr. </a:t>
            </a:r>
            <a:r>
              <a:rPr lang="cs-CZ" dirty="0" err="1" smtClean="0"/>
              <a:t>moderne</a:t>
            </a:r>
            <a:r>
              <a:rPr lang="cs-CZ" dirty="0" smtClean="0"/>
              <a:t> = nejnovější, současný</a:t>
            </a:r>
          </a:p>
          <a:p>
            <a:r>
              <a:rPr lang="cs-CZ" dirty="0" smtClean="0"/>
              <a:t>označení pro umělecké směry konce 19. století </a:t>
            </a:r>
          </a:p>
          <a:p>
            <a:pPr>
              <a:buNone/>
            </a:pPr>
            <a:r>
              <a:rPr lang="cs-CZ" dirty="0" smtClean="0"/>
              <a:t>(zhruba od devadesátých let 19. století do konce</a:t>
            </a:r>
          </a:p>
          <a:p>
            <a:pPr>
              <a:buNone/>
            </a:pPr>
            <a:r>
              <a:rPr lang="cs-CZ" dirty="0" smtClean="0"/>
              <a:t>první světové války)</a:t>
            </a:r>
          </a:p>
          <a:p>
            <a:r>
              <a:rPr lang="cs-CZ" dirty="0" smtClean="0"/>
              <a:t>důraz na umělecký subjekt, osobitost </a:t>
            </a:r>
          </a:p>
          <a:p>
            <a:pPr>
              <a:buNone/>
            </a:pPr>
            <a:r>
              <a:rPr lang="cs-CZ" dirty="0" smtClean="0"/>
              <a:t>(individualitu)</a:t>
            </a:r>
          </a:p>
          <a:p>
            <a:r>
              <a:rPr lang="cs-CZ" dirty="0" smtClean="0"/>
              <a:t>v českých zemích Česká literární moderna </a:t>
            </a:r>
          </a:p>
          <a:p>
            <a:pPr>
              <a:buNone/>
            </a:pPr>
            <a:r>
              <a:rPr lang="cs-CZ" dirty="0" smtClean="0"/>
              <a:t>(1895)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Avantgarda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</a:t>
            </a:r>
            <a:r>
              <a:rPr lang="cs-CZ" dirty="0" smtClean="0"/>
              <a:t> fr. l‘</a:t>
            </a:r>
            <a:r>
              <a:rPr lang="cs-CZ" dirty="0" err="1" smtClean="0"/>
              <a:t>avantgarde</a:t>
            </a:r>
            <a:r>
              <a:rPr lang="cs-CZ" dirty="0" smtClean="0"/>
              <a:t> </a:t>
            </a:r>
            <a:r>
              <a:rPr lang="en-US" dirty="0" smtClean="0"/>
              <a:t>[</a:t>
            </a:r>
            <a:r>
              <a:rPr lang="cs-CZ" dirty="0" err="1" smtClean="0"/>
              <a:t>lavangárd</a:t>
            </a:r>
            <a:r>
              <a:rPr lang="en-US" dirty="0" smtClean="0"/>
              <a:t>]</a:t>
            </a:r>
            <a:r>
              <a:rPr lang="cs-CZ" dirty="0" smtClean="0"/>
              <a:t> = předvoj, hlídka</a:t>
            </a:r>
          </a:p>
          <a:p>
            <a:r>
              <a:rPr lang="cs-CZ" dirty="0" smtClean="0"/>
              <a:t>v přeneseném významu jdoucí v čele</a:t>
            </a:r>
          </a:p>
          <a:p>
            <a:pPr>
              <a:buNone/>
            </a:pPr>
            <a:r>
              <a:rPr lang="cs-CZ" dirty="0" smtClean="0"/>
              <a:t>některého literárního, uměleckého nebo</a:t>
            </a:r>
          </a:p>
          <a:p>
            <a:pPr>
              <a:buNone/>
            </a:pPr>
            <a:r>
              <a:rPr lang="cs-CZ" dirty="0" smtClean="0"/>
              <a:t>politického hnutí</a:t>
            </a:r>
          </a:p>
          <a:p>
            <a:r>
              <a:rPr lang="cs-CZ" dirty="0" smtClean="0"/>
              <a:t>v literatuře tzv. meziválečná avantgarda – </a:t>
            </a:r>
          </a:p>
          <a:p>
            <a:pPr>
              <a:buNone/>
            </a:pPr>
            <a:r>
              <a:rPr lang="cs-CZ" dirty="0" smtClean="0"/>
              <a:t>moderní směry mezi dvěma světovými válkami</a:t>
            </a:r>
          </a:p>
          <a:p>
            <a:r>
              <a:rPr lang="cs-CZ" smtClean="0"/>
              <a:t>např</a:t>
            </a:r>
            <a:r>
              <a:rPr lang="cs-CZ" dirty="0" smtClean="0"/>
              <a:t>. kubismus, dadaismus, surrealismus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vi-VN" sz="2000" dirty="0" smtClean="0"/>
              <a:t>KARPATSKÝ, Dušan. </a:t>
            </a:r>
            <a:r>
              <a:rPr lang="vi-VN" sz="2000" i="1" dirty="0" smtClean="0"/>
              <a:t>Malý labyrint literatury</a:t>
            </a:r>
            <a:r>
              <a:rPr lang="vi-VN" sz="2000" dirty="0" smtClean="0"/>
              <a:t>. 2. přepracované vyd. Praha: Albatros, 1997, 573 p. ISBN 80-000-0527-1</a:t>
            </a:r>
            <a:r>
              <a:rPr lang="vi-VN" sz="2000" dirty="0" smtClean="0"/>
              <a:t>.</a:t>
            </a:r>
            <a:endParaRPr lang="cs-CZ" sz="2000" dirty="0" smtClean="0"/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</a:t>
            </a:r>
            <a:r>
              <a:rPr lang="cs-CZ" sz="2000" dirty="0" smtClean="0"/>
              <a:t>.</a:t>
            </a:r>
          </a:p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Do světa literatury jinak: úvod do čtenářství a studia literatury : učebnice teorie literatury pro 1.-4. ročník středních škol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1995, 367 s. ISBN 80-859-3701-8.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654</Words>
  <Application>Microsoft Office PowerPoint</Application>
  <PresentationFormat>Předvádění na obrazovce (4:3)</PresentationFormat>
  <Paragraphs>120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Umělecké směry na přelomu  19. a 20. století</vt:lpstr>
      <vt:lpstr>Společensko – historické pozadí</vt:lpstr>
      <vt:lpstr>Impresionismus</vt:lpstr>
      <vt:lpstr>Impresionismus v literatuře</vt:lpstr>
      <vt:lpstr>Představitelé impresionismu</vt:lpstr>
      <vt:lpstr>Symbolismus </vt:lpstr>
      <vt:lpstr>Představitelé symbolismu</vt:lpstr>
      <vt:lpstr>Dekadence</vt:lpstr>
      <vt:lpstr>Znaky dekadence</vt:lpstr>
      <vt:lpstr>Představitelé dekadence</vt:lpstr>
      <vt:lpstr>Moderna</vt:lpstr>
      <vt:lpstr>Avantgarda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7</cp:revision>
  <dcterms:created xsi:type="dcterms:W3CDTF">2012-12-23T08:55:19Z</dcterms:created>
  <dcterms:modified xsi:type="dcterms:W3CDTF">2013-06-16T07:47:17Z</dcterms:modified>
</cp:coreProperties>
</file>