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65" r:id="rId12"/>
    <p:sldId id="270" r:id="rId13"/>
    <p:sldId id="266" r:id="rId14"/>
    <p:sldId id="269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8894012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Revizor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4.3.15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1. 11. 2012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smtClean="0">
                          <a:effectLst/>
                        </a:rPr>
                        <a:t>Interpretace </a:t>
                      </a:r>
                      <a:r>
                        <a:rPr lang="cs-CZ" sz="800" smtClean="0">
                          <a:effectLst/>
                        </a:rPr>
                        <a:t>literárního </a:t>
                      </a:r>
                      <a:r>
                        <a:rPr lang="cs-CZ" sz="800" dirty="0" smtClean="0">
                          <a:effectLst/>
                        </a:rPr>
                        <a:t>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</a:t>
                      </a:r>
                      <a:r>
                        <a:rPr lang="cs-CZ" sz="800" baseline="0" dirty="0" smtClean="0">
                          <a:effectLst/>
                        </a:rPr>
                        <a:t> obsahuje analýzu díla  Revizor a základní informace 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</a:t>
                      </a:r>
                      <a:r>
                        <a:rPr lang="cs-CZ" sz="800" baseline="0" dirty="0" smtClean="0">
                          <a:effectLst/>
                        </a:rPr>
                        <a:t> podporuje  žákovu interpretaci Revizor. Východisko k analýze díla u ústní maturitní zkoušky.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Revizor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Nikolaj Vasiljevič Gogol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forma, druh a žánr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drama</a:t>
            </a:r>
          </a:p>
          <a:p>
            <a:r>
              <a:rPr lang="cs-CZ" dirty="0" smtClean="0"/>
              <a:t>literární žánr: satirická komedie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Satira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umělecké dílo užívající humoru a dalších forem </a:t>
            </a:r>
          </a:p>
          <a:p>
            <a:pPr>
              <a:buNone/>
            </a:pPr>
            <a:r>
              <a:rPr lang="cs-CZ" dirty="0" smtClean="0"/>
              <a:t>komična k útokům na nedostatky lidských</a:t>
            </a:r>
          </a:p>
          <a:p>
            <a:pPr>
              <a:buNone/>
            </a:pPr>
            <a:r>
              <a:rPr lang="cs-CZ" dirty="0" smtClean="0"/>
              <a:t>charakterů nebo poměrů ve společnosti</a:t>
            </a:r>
          </a:p>
          <a:p>
            <a:pPr>
              <a:buFontTx/>
              <a:buChar char="-"/>
            </a:pPr>
            <a:r>
              <a:rPr lang="cs-CZ" dirty="0" smtClean="0"/>
              <a:t>humor satiry je ostrý, útočný</a:t>
            </a:r>
          </a:p>
          <a:p>
            <a:pPr>
              <a:buFontTx/>
              <a:buChar char="-"/>
            </a:pPr>
            <a:r>
              <a:rPr lang="cs-CZ" dirty="0" smtClean="0"/>
              <a:t>uplatňuje se </a:t>
            </a:r>
            <a:r>
              <a:rPr lang="cs-CZ" b="1" dirty="0" smtClean="0"/>
              <a:t>tzv. komická katarze </a:t>
            </a:r>
            <a:r>
              <a:rPr lang="cs-CZ" dirty="0" smtClean="0"/>
              <a:t>(očista) – </a:t>
            </a:r>
          </a:p>
          <a:p>
            <a:pPr>
              <a:buNone/>
            </a:pPr>
            <a:r>
              <a:rPr lang="cs-CZ" dirty="0" smtClean="0"/>
              <a:t>příjemce se vyrovná se zápornými jevy tím, že se</a:t>
            </a:r>
          </a:p>
          <a:p>
            <a:pPr>
              <a:buNone/>
            </a:pPr>
            <a:r>
              <a:rPr lang="cs-CZ" dirty="0" smtClean="0"/>
              <a:t>jim vysměje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Satirické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epigram</a:t>
            </a:r>
          </a:p>
          <a:p>
            <a:r>
              <a:rPr lang="cs-CZ" dirty="0" smtClean="0"/>
              <a:t>anekdota</a:t>
            </a:r>
          </a:p>
          <a:p>
            <a:r>
              <a:rPr lang="cs-CZ" dirty="0" smtClean="0"/>
              <a:t>satirický román</a:t>
            </a:r>
          </a:p>
          <a:p>
            <a:r>
              <a:rPr lang="cs-CZ" dirty="0" smtClean="0"/>
              <a:t>satirická hra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 komedie Revizor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Gogolova současnost (první polovina </a:t>
            </a:r>
          </a:p>
          <a:p>
            <a:pPr>
              <a:buNone/>
            </a:pPr>
            <a:r>
              <a:rPr lang="cs-CZ" dirty="0" smtClean="0"/>
              <a:t>19. století)</a:t>
            </a:r>
          </a:p>
          <a:p>
            <a:r>
              <a:rPr lang="cs-CZ" dirty="0" smtClean="0"/>
              <a:t>provinční městečko někde v carském Rusku </a:t>
            </a:r>
          </a:p>
          <a:p>
            <a:pPr>
              <a:buNone/>
            </a:pPr>
            <a:r>
              <a:rPr lang="cs-CZ" dirty="0" smtClean="0"/>
              <a:t>(blíže nespecifikováno – možno dosadit si </a:t>
            </a:r>
          </a:p>
          <a:p>
            <a:pPr>
              <a:buNone/>
            </a:pPr>
            <a:r>
              <a:rPr lang="cs-CZ" dirty="0" smtClean="0"/>
              <a:t>jakékoli jiné město)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Zápletka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komedie založená na situační komice a </a:t>
            </a:r>
          </a:p>
          <a:p>
            <a:pPr>
              <a:buNone/>
            </a:pPr>
            <a:r>
              <a:rPr lang="cs-CZ" dirty="0" smtClean="0"/>
              <a:t>jednoduché záměně postavy </a:t>
            </a:r>
            <a:r>
              <a:rPr lang="cs-CZ" dirty="0" err="1" smtClean="0"/>
              <a:t>Chlestakova</a:t>
            </a:r>
            <a:r>
              <a:rPr lang="cs-CZ" dirty="0" smtClean="0"/>
              <a:t> za</a:t>
            </a:r>
          </a:p>
          <a:p>
            <a:pPr>
              <a:buNone/>
            </a:pPr>
            <a:r>
              <a:rPr lang="cs-CZ" dirty="0" smtClean="0"/>
              <a:t>kontrolní orgán z hlavního města</a:t>
            </a:r>
          </a:p>
          <a:p>
            <a:r>
              <a:rPr lang="cs-CZ" dirty="0" smtClean="0"/>
              <a:t>zápletka není až tak důležitá, podstatné</a:t>
            </a:r>
          </a:p>
          <a:p>
            <a:pPr>
              <a:buNone/>
            </a:pPr>
            <a:r>
              <a:rPr lang="cs-CZ" dirty="0" smtClean="0"/>
              <a:t>vykreslení jednotlivých typů ruských úředníků a</a:t>
            </a:r>
          </a:p>
          <a:p>
            <a:pPr>
              <a:buNone/>
            </a:pPr>
            <a:r>
              <a:rPr lang="cs-CZ" dirty="0" smtClean="0"/>
              <a:t>Způsobu jejich práce, vykreslení poměrů na </a:t>
            </a:r>
          </a:p>
          <a:p>
            <a:pPr>
              <a:buNone/>
            </a:pPr>
            <a:r>
              <a:rPr lang="cs-CZ" dirty="0" smtClean="0"/>
              <a:t>ruském venkově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hejtman</a:t>
            </a:r>
          </a:p>
          <a:p>
            <a:r>
              <a:rPr lang="cs-CZ" dirty="0" smtClean="0"/>
              <a:t>jeho žena</a:t>
            </a:r>
          </a:p>
          <a:p>
            <a:r>
              <a:rPr lang="cs-CZ" dirty="0" smtClean="0"/>
              <a:t>jeho dcera</a:t>
            </a:r>
          </a:p>
          <a:p>
            <a:r>
              <a:rPr lang="cs-CZ" dirty="0" smtClean="0"/>
              <a:t>školní inspektor</a:t>
            </a:r>
          </a:p>
          <a:p>
            <a:r>
              <a:rPr lang="cs-CZ" dirty="0" smtClean="0"/>
              <a:t>okresní soudce</a:t>
            </a:r>
          </a:p>
          <a:p>
            <a:r>
              <a:rPr lang="cs-CZ" dirty="0" smtClean="0"/>
              <a:t>správce chudinského ústavu</a:t>
            </a:r>
          </a:p>
          <a:p>
            <a:r>
              <a:rPr lang="cs-CZ" dirty="0" smtClean="0"/>
              <a:t>poštmistr</a:t>
            </a:r>
          </a:p>
          <a:p>
            <a:r>
              <a:rPr lang="cs-CZ" dirty="0" smtClean="0"/>
              <a:t>Chlestakov, úředník z Petěrburgu</a:t>
            </a:r>
          </a:p>
          <a:p>
            <a:r>
              <a:rPr lang="cs-CZ" dirty="0" err="1" smtClean="0"/>
              <a:t>Osip</a:t>
            </a:r>
            <a:r>
              <a:rPr lang="cs-CZ" dirty="0" smtClean="0"/>
              <a:t>, jeho sluha</a:t>
            </a:r>
          </a:p>
          <a:p>
            <a:r>
              <a:rPr lang="cs-CZ" dirty="0" smtClean="0"/>
              <a:t>okresní lékař</a:t>
            </a:r>
          </a:p>
          <a:p>
            <a:r>
              <a:rPr lang="cs-CZ" dirty="0" err="1" smtClean="0"/>
              <a:t>Dobčinskij</a:t>
            </a:r>
            <a:r>
              <a:rPr lang="cs-CZ" dirty="0" smtClean="0"/>
              <a:t> a </a:t>
            </a:r>
            <a:r>
              <a:rPr lang="cs-CZ" dirty="0" err="1" smtClean="0"/>
              <a:t>Bobčinskij</a:t>
            </a:r>
            <a:r>
              <a:rPr lang="cs-CZ" dirty="0" smtClean="0"/>
              <a:t>, statkáři žijící ve městě</a:t>
            </a:r>
          </a:p>
          <a:p>
            <a:r>
              <a:rPr lang="cs-CZ" dirty="0" smtClean="0"/>
              <a:t>ostatní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autorovi záleželo na přesné charakteristice a </a:t>
            </a:r>
          </a:p>
          <a:p>
            <a:pPr>
              <a:buNone/>
            </a:pPr>
            <a:r>
              <a:rPr lang="cs-CZ" dirty="0" smtClean="0"/>
              <a:t>podání jednotlivých typů</a:t>
            </a:r>
          </a:p>
          <a:p>
            <a:r>
              <a:rPr lang="cs-CZ" dirty="0" smtClean="0"/>
              <a:t>v pokynech pro herce podrobná </a:t>
            </a:r>
          </a:p>
          <a:p>
            <a:pPr>
              <a:buNone/>
            </a:pPr>
            <a:r>
              <a:rPr lang="cs-CZ" dirty="0" smtClean="0"/>
              <a:t>charakteristika, kterou se měli řídit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 spisovný (hovorový) i nespisovný jazyk, </a:t>
            </a:r>
          </a:p>
          <a:p>
            <a:pPr>
              <a:buNone/>
            </a:pPr>
            <a:r>
              <a:rPr lang="cs-CZ" dirty="0" smtClean="0"/>
              <a:t>místy vulgarismy</a:t>
            </a:r>
          </a:p>
          <a:p>
            <a:r>
              <a:rPr lang="cs-CZ" dirty="0" smtClean="0"/>
              <a:t>obrazná pojmenování</a:t>
            </a:r>
          </a:p>
          <a:p>
            <a:r>
              <a:rPr lang="cs-CZ" dirty="0" smtClean="0"/>
              <a:t>každá postava mluví svým charakteristickým </a:t>
            </a:r>
          </a:p>
          <a:p>
            <a:pPr>
              <a:buNone/>
            </a:pPr>
            <a:r>
              <a:rPr lang="cs-CZ" dirty="0" smtClean="0"/>
              <a:t>způsobem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údajně skutečná událost o záměně člověka za</a:t>
            </a:r>
          </a:p>
          <a:p>
            <a:pPr>
              <a:buNone/>
            </a:pPr>
            <a:r>
              <a:rPr lang="cs-CZ" dirty="0" smtClean="0"/>
              <a:t>revizora vyprávěná Puškinem Gogolovi</a:t>
            </a:r>
          </a:p>
          <a:p>
            <a:r>
              <a:rPr lang="cs-CZ" dirty="0" smtClean="0"/>
              <a:t>Gogol dílo s Puškinem průběžně konzultoval</a:t>
            </a:r>
          </a:p>
          <a:p>
            <a:r>
              <a:rPr lang="cs-CZ" dirty="0" smtClean="0"/>
              <a:t>autor začal psát komedii roku 1833</a:t>
            </a:r>
          </a:p>
          <a:p>
            <a:r>
              <a:rPr lang="cs-CZ" dirty="0" smtClean="0"/>
              <a:t>první verze z roku 1836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komedie v 5 dějstvích</a:t>
            </a:r>
          </a:p>
          <a:p>
            <a:r>
              <a:rPr lang="cs-CZ" dirty="0" smtClean="0"/>
              <a:t>zachována jednota místa, času a děje</a:t>
            </a:r>
          </a:p>
          <a:p>
            <a:r>
              <a:rPr lang="cs-CZ" dirty="0" smtClean="0"/>
              <a:t>pro celkové vyznění díla důležitá poslední </a:t>
            </a:r>
          </a:p>
          <a:p>
            <a:pPr>
              <a:buNone/>
            </a:pPr>
            <a:r>
              <a:rPr lang="cs-CZ" dirty="0" smtClean="0"/>
              <a:t>scéna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Premiéra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problémy s uvedením hry na jeviště – </a:t>
            </a:r>
          </a:p>
          <a:p>
            <a:pPr>
              <a:buNone/>
            </a:pPr>
            <a:r>
              <a:rPr lang="cs-CZ" dirty="0" smtClean="0"/>
              <a:t>nesouhlas cenzury</a:t>
            </a:r>
          </a:p>
          <a:p>
            <a:r>
              <a:rPr lang="cs-CZ" dirty="0" smtClean="0"/>
              <a:t>povolena na osobní přímluvu cara Mikuláše </a:t>
            </a:r>
          </a:p>
          <a:p>
            <a:r>
              <a:rPr lang="cs-CZ" dirty="0" smtClean="0"/>
              <a:t>premiéra roku 1842</a:t>
            </a:r>
          </a:p>
          <a:p>
            <a:r>
              <a:rPr lang="cs-CZ" dirty="0" smtClean="0"/>
              <a:t>hra přijata rozporuplně (car hlediště během</a:t>
            </a:r>
          </a:p>
          <a:p>
            <a:pPr>
              <a:buNone/>
            </a:pPr>
            <a:r>
              <a:rPr lang="cs-CZ" dirty="0" smtClean="0"/>
              <a:t>hry dokonce opustil)</a:t>
            </a:r>
          </a:p>
          <a:p>
            <a:r>
              <a:rPr lang="cs-CZ" dirty="0" smtClean="0"/>
              <a:t>přijímána buď bezvýhradně nadšeně, nebo</a:t>
            </a:r>
          </a:p>
          <a:p>
            <a:pPr>
              <a:buNone/>
            </a:pPr>
            <a:r>
              <a:rPr lang="cs-CZ" dirty="0" smtClean="0"/>
              <a:t>bezvýhradně kriticky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 autora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„V Revizorovi jsem se rozhodl sebrat pod jednu</a:t>
            </a:r>
          </a:p>
          <a:p>
            <a:pPr>
              <a:buNone/>
            </a:pPr>
            <a:r>
              <a:rPr lang="cs-CZ" dirty="0" smtClean="0"/>
              <a:t>střechu všechno, co je v Rusku hloupé, všechny</a:t>
            </a:r>
          </a:p>
          <a:p>
            <a:pPr>
              <a:buNone/>
            </a:pPr>
            <a:r>
              <a:rPr lang="cs-CZ" dirty="0" smtClean="0"/>
              <a:t>nespravedlnosti, které jsem tehdy znal, a které</a:t>
            </a:r>
          </a:p>
          <a:p>
            <a:pPr>
              <a:buNone/>
            </a:pPr>
            <a:r>
              <a:rPr lang="cs-CZ" dirty="0" smtClean="0"/>
              <a:t>se odehrávají právě tam, kde se od člověka </a:t>
            </a:r>
          </a:p>
          <a:p>
            <a:pPr>
              <a:buNone/>
            </a:pPr>
            <a:r>
              <a:rPr lang="cs-CZ" dirty="0" smtClean="0"/>
              <a:t>nejvíce ze všeho požaduje spravedlnost, a</a:t>
            </a:r>
          </a:p>
          <a:p>
            <a:pPr>
              <a:buNone/>
            </a:pPr>
            <a:r>
              <a:rPr lang="cs-CZ" dirty="0" smtClean="0"/>
              <a:t>zároveň se tomu všemu zasmát.“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Revizor, str. 84</a:t>
            </a:r>
            <a:endParaRPr lang="cs-CZ" sz="2400" i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Nikolaj Vasiljevič Gogol</a:t>
            </a:r>
            <a:br>
              <a:rPr lang="cs-CZ" dirty="0" smtClean="0"/>
            </a:br>
            <a:r>
              <a:rPr lang="cs-CZ" dirty="0" smtClean="0"/>
              <a:t>(1809 – 1852)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ruský autor ukrajinského původu</a:t>
            </a:r>
          </a:p>
          <a:p>
            <a:r>
              <a:rPr lang="cs-CZ" dirty="0" smtClean="0"/>
              <a:t>pocházel z venkovské šlechty (inspirace v </a:t>
            </a:r>
          </a:p>
          <a:p>
            <a:pPr>
              <a:buNone/>
            </a:pPr>
            <a:r>
              <a:rPr lang="cs-CZ" dirty="0" smtClean="0"/>
              <a:t>prvních dílech)</a:t>
            </a:r>
          </a:p>
          <a:p>
            <a:r>
              <a:rPr lang="cs-CZ" dirty="0" smtClean="0"/>
              <a:t>životem stál v období romantismu, tvorbou v</a:t>
            </a:r>
          </a:p>
          <a:p>
            <a:pPr>
              <a:buNone/>
            </a:pPr>
            <a:r>
              <a:rPr lang="cs-CZ" dirty="0" smtClean="0"/>
              <a:t>období realismu</a:t>
            </a:r>
          </a:p>
          <a:p>
            <a:r>
              <a:rPr lang="cs-CZ" dirty="0" smtClean="0"/>
              <a:t>trpěl duševními problémy</a:t>
            </a:r>
          </a:p>
          <a:p>
            <a:pPr>
              <a:buNone/>
            </a:pPr>
            <a:r>
              <a:rPr lang="cs-CZ" dirty="0" smtClean="0"/>
              <a:t>historická epopej </a:t>
            </a:r>
            <a:r>
              <a:rPr lang="cs-CZ" b="1" i="1" dirty="0" smtClean="0"/>
              <a:t>Taras </a:t>
            </a:r>
            <a:r>
              <a:rPr lang="cs-CZ" b="1" i="1" dirty="0" err="1" smtClean="0"/>
              <a:t>Bulba</a:t>
            </a:r>
            <a:r>
              <a:rPr lang="cs-CZ" dirty="0" smtClean="0"/>
              <a:t>, nedokončená </a:t>
            </a:r>
          </a:p>
          <a:p>
            <a:pPr>
              <a:buNone/>
            </a:pPr>
            <a:r>
              <a:rPr lang="cs-CZ" dirty="0" smtClean="0"/>
              <a:t>třídílná románová epopej </a:t>
            </a:r>
            <a:r>
              <a:rPr lang="cs-CZ" b="1" i="1" dirty="0" smtClean="0"/>
              <a:t>Mrtvé duše</a:t>
            </a:r>
            <a:endParaRPr lang="cs-CZ" b="1"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/>
              <a:t>KARPATSKÝ, Dušan. </a:t>
            </a:r>
            <a:r>
              <a:rPr lang="vi-VN" sz="2000" i="1" dirty="0" smtClean="0"/>
              <a:t>Malý labyrint literatury</a:t>
            </a:r>
            <a:r>
              <a:rPr lang="vi-VN" sz="2000" dirty="0" smtClean="0"/>
              <a:t>. 2. přepracované vyd. Praha: Albatros, 1997, 573 p. ISBN 80-000-0527-1.</a:t>
            </a:r>
            <a:endParaRPr lang="cs-CZ" sz="2000" dirty="0" smtClean="0"/>
          </a:p>
          <a:p>
            <a:r>
              <a:rPr lang="cs-CZ" sz="2000" dirty="0" smtClean="0"/>
              <a:t>GOGOL', Nikolaj </a:t>
            </a:r>
            <a:r>
              <a:rPr lang="cs-CZ" sz="2000" dirty="0" err="1" smtClean="0"/>
              <a:t>Vasil</a:t>
            </a:r>
            <a:r>
              <a:rPr lang="cs-CZ" sz="2000" dirty="0" smtClean="0"/>
              <a:t>'</a:t>
            </a:r>
            <a:r>
              <a:rPr lang="cs-CZ" sz="2000" dirty="0" err="1" smtClean="0"/>
              <a:t>jevič</a:t>
            </a:r>
            <a:r>
              <a:rPr lang="cs-CZ" sz="2000" dirty="0" smtClean="0"/>
              <a:t>. </a:t>
            </a:r>
            <a:r>
              <a:rPr lang="cs-CZ" sz="2000" i="1" dirty="0" smtClean="0"/>
              <a:t>Revizor: [komedie o pěti dějstvích]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Překlad Zdeněk </a:t>
            </a:r>
            <a:r>
              <a:rPr lang="cs-CZ" sz="2000" dirty="0" err="1" smtClean="0"/>
              <a:t>Mahler</a:t>
            </a:r>
            <a:r>
              <a:rPr lang="cs-CZ" sz="2000" dirty="0" smtClean="0"/>
              <a:t>. Praha: Artur, 2010, 92 s. Edice D, sv. 73. ISBN 978-808-7128-459.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595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Revizor </vt:lpstr>
      <vt:lpstr>Literární forma, druh a žánr </vt:lpstr>
      <vt:lpstr>Satira</vt:lpstr>
      <vt:lpstr>Satirické žánry</vt:lpstr>
      <vt:lpstr>Prostor a čas komedie Revizor</vt:lpstr>
      <vt:lpstr>Zápletka</vt:lpstr>
      <vt:lpstr>Postavy</vt:lpstr>
      <vt:lpstr>Postavy</vt:lpstr>
      <vt:lpstr>Jazyk</vt:lpstr>
      <vt:lpstr>Námět</vt:lpstr>
      <vt:lpstr>Kompozice hry</vt:lpstr>
      <vt:lpstr>Premiéra</vt:lpstr>
      <vt:lpstr>Slovo autora</vt:lpstr>
      <vt:lpstr>Nikolaj Vasiljevič Gogol (1809 – 1852)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10</cp:revision>
  <dcterms:created xsi:type="dcterms:W3CDTF">2012-12-23T08:55:19Z</dcterms:created>
  <dcterms:modified xsi:type="dcterms:W3CDTF">2013-06-26T22:05:01Z</dcterms:modified>
</cp:coreProperties>
</file>