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44" r:id="rId1"/>
  </p:sldMasterIdLst>
  <p:sldIdLst>
    <p:sldId id="273" r:id="rId2"/>
    <p:sldId id="256" r:id="rId3"/>
    <p:sldId id="257" r:id="rId4"/>
    <p:sldId id="262" r:id="rId5"/>
    <p:sldId id="260" r:id="rId6"/>
    <p:sldId id="268" r:id="rId7"/>
    <p:sldId id="266" r:id="rId8"/>
    <p:sldId id="265" r:id="rId9"/>
    <p:sldId id="263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51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CB94E02-BA99-4357-B138-7A3AAEFBBDBD}" type="doc">
      <dgm:prSet loTypeId="urn:microsoft.com/office/officeart/2005/8/layout/cycle3" loCatId="cycle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1F051C19-4F7B-4881-AFAA-AC3123D4AB04}">
      <dgm:prSet phldrT="[Text]"/>
      <dgm:spPr/>
      <dgm:t>
        <a:bodyPr/>
        <a:lstStyle/>
        <a:p>
          <a:r>
            <a:rPr lang="cs-CZ" dirty="0" smtClean="0">
              <a:solidFill>
                <a:schemeClr val="bg1"/>
              </a:solidFill>
            </a:rPr>
            <a:t>Oceány, moře, vodní toky, led, sníh </a:t>
          </a:r>
          <a:r>
            <a:rPr lang="cs-CZ" dirty="0" smtClean="0">
              <a:solidFill>
                <a:srgbClr val="FFFF00"/>
              </a:solidFill>
            </a:rPr>
            <a:t>– vypařování z vodních zdrojů</a:t>
          </a:r>
          <a:endParaRPr lang="cs-CZ" dirty="0">
            <a:solidFill>
              <a:srgbClr val="FFFF00"/>
            </a:solidFill>
          </a:endParaRPr>
        </a:p>
      </dgm:t>
    </dgm:pt>
    <dgm:pt modelId="{45E5A165-4035-42A3-BAB5-E44847079A2F}" type="parTrans" cxnId="{E8564319-BDD8-40CA-BC95-D427F4065B38}">
      <dgm:prSet/>
      <dgm:spPr/>
      <dgm:t>
        <a:bodyPr/>
        <a:lstStyle/>
        <a:p>
          <a:endParaRPr lang="cs-CZ"/>
        </a:p>
      </dgm:t>
    </dgm:pt>
    <dgm:pt modelId="{D469AF5C-2267-4B49-8CF9-79162270C179}" type="sibTrans" cxnId="{E8564319-BDD8-40CA-BC95-D427F4065B38}">
      <dgm:prSet/>
      <dgm:spPr/>
      <dgm:t>
        <a:bodyPr/>
        <a:lstStyle/>
        <a:p>
          <a:endParaRPr lang="cs-CZ"/>
        </a:p>
      </dgm:t>
    </dgm:pt>
    <dgm:pt modelId="{E8573474-AE8B-4BD0-87AF-9EBBBAEADCE2}">
      <dgm:prSet phldrT="[Text]"/>
      <dgm:spPr/>
      <dgm:t>
        <a:bodyPr/>
        <a:lstStyle/>
        <a:p>
          <a:r>
            <a:rPr lang="cs-CZ" dirty="0" smtClean="0"/>
            <a:t>Vypařování z vodních zdrojů –  </a:t>
          </a:r>
          <a:r>
            <a:rPr lang="cs-CZ" dirty="0" smtClean="0">
              <a:solidFill>
                <a:srgbClr val="FFFF00"/>
              </a:solidFill>
            </a:rPr>
            <a:t>mraky</a:t>
          </a:r>
          <a:endParaRPr lang="cs-CZ" dirty="0">
            <a:solidFill>
              <a:srgbClr val="FFFF00"/>
            </a:solidFill>
          </a:endParaRPr>
        </a:p>
      </dgm:t>
    </dgm:pt>
    <dgm:pt modelId="{5B3EA78C-3198-4B45-A8A5-D473AC9D492B}" type="parTrans" cxnId="{1625BE0A-1DC2-4C27-9291-00C442BE69DE}">
      <dgm:prSet/>
      <dgm:spPr/>
      <dgm:t>
        <a:bodyPr/>
        <a:lstStyle/>
        <a:p>
          <a:endParaRPr lang="cs-CZ"/>
        </a:p>
      </dgm:t>
    </dgm:pt>
    <dgm:pt modelId="{0753BC35-C0EC-4D2F-9625-FD5AF04BB8F2}" type="sibTrans" cxnId="{1625BE0A-1DC2-4C27-9291-00C442BE69DE}">
      <dgm:prSet/>
      <dgm:spPr/>
      <dgm:t>
        <a:bodyPr/>
        <a:lstStyle/>
        <a:p>
          <a:endParaRPr lang="cs-CZ"/>
        </a:p>
      </dgm:t>
    </dgm:pt>
    <dgm:pt modelId="{CF610DA4-7B9F-4FB7-9042-2DF3019FB1C1}">
      <dgm:prSet phldrT="[Text]"/>
      <dgm:spPr/>
      <dgm:t>
        <a:bodyPr/>
        <a:lstStyle/>
        <a:p>
          <a:r>
            <a:rPr lang="cs-CZ" dirty="0" smtClean="0">
              <a:solidFill>
                <a:srgbClr val="FFFF00"/>
              </a:solidFill>
            </a:rPr>
            <a:t>Vývěr podpovrchové vody </a:t>
          </a:r>
          <a:r>
            <a:rPr lang="cs-CZ" dirty="0" smtClean="0"/>
            <a:t>ve formě pramenů</a:t>
          </a:r>
          <a:endParaRPr lang="cs-CZ" dirty="0"/>
        </a:p>
      </dgm:t>
    </dgm:pt>
    <dgm:pt modelId="{C822A3AB-7757-46A4-9186-2C1BC2074D4A}" type="parTrans" cxnId="{3750D4F1-CC4C-43EE-9D6E-D464FF15DB6F}">
      <dgm:prSet/>
      <dgm:spPr/>
      <dgm:t>
        <a:bodyPr/>
        <a:lstStyle/>
        <a:p>
          <a:endParaRPr lang="cs-CZ"/>
        </a:p>
      </dgm:t>
    </dgm:pt>
    <dgm:pt modelId="{1B5B5FB1-93D9-47C2-B71F-E3331C063FBA}" type="sibTrans" cxnId="{3750D4F1-CC4C-43EE-9D6E-D464FF15DB6F}">
      <dgm:prSet/>
      <dgm:spPr/>
      <dgm:t>
        <a:bodyPr/>
        <a:lstStyle/>
        <a:p>
          <a:endParaRPr lang="cs-CZ"/>
        </a:p>
      </dgm:t>
    </dgm:pt>
    <dgm:pt modelId="{8341BBA8-2270-4709-B142-C265F5C9FCC3}">
      <dgm:prSet phldrT="[Text]"/>
      <dgm:spPr/>
      <dgm:t>
        <a:bodyPr/>
        <a:lstStyle/>
        <a:p>
          <a:r>
            <a:rPr lang="cs-CZ" dirty="0" smtClean="0">
              <a:solidFill>
                <a:srgbClr val="FFFF00"/>
              </a:solidFill>
            </a:rPr>
            <a:t>Vsakování </a:t>
          </a:r>
          <a:endParaRPr lang="cs-CZ" dirty="0">
            <a:solidFill>
              <a:srgbClr val="FFFF00"/>
            </a:solidFill>
          </a:endParaRPr>
        </a:p>
      </dgm:t>
    </dgm:pt>
    <dgm:pt modelId="{D97682C5-7BDC-46C9-AF06-4FDFF5CACB44}" type="sibTrans" cxnId="{F16FFF74-3851-4CBD-B726-FF5037BF73BE}">
      <dgm:prSet/>
      <dgm:spPr/>
      <dgm:t>
        <a:bodyPr/>
        <a:lstStyle/>
        <a:p>
          <a:endParaRPr lang="cs-CZ"/>
        </a:p>
      </dgm:t>
    </dgm:pt>
    <dgm:pt modelId="{7BE1E45A-DA6E-4801-ACC4-10513FF2E42C}" type="parTrans" cxnId="{F16FFF74-3851-4CBD-B726-FF5037BF73BE}">
      <dgm:prSet/>
      <dgm:spPr/>
      <dgm:t>
        <a:bodyPr/>
        <a:lstStyle/>
        <a:p>
          <a:endParaRPr lang="cs-CZ"/>
        </a:p>
      </dgm:t>
    </dgm:pt>
    <dgm:pt modelId="{D7BFAD9C-DE00-4EE4-A32E-899E7A7CFD78}">
      <dgm:prSet phldrT="[Text]"/>
      <dgm:spPr/>
      <dgm:t>
        <a:bodyPr/>
        <a:lstStyle/>
        <a:p>
          <a:r>
            <a:rPr lang="cs-CZ" dirty="0" smtClean="0">
              <a:solidFill>
                <a:srgbClr val="FFFF00"/>
              </a:solidFill>
            </a:rPr>
            <a:t>Srážky z mraků –</a:t>
          </a:r>
          <a:r>
            <a:rPr lang="cs-CZ" dirty="0" smtClean="0"/>
            <a:t> déšť, sníh</a:t>
          </a:r>
          <a:endParaRPr lang="cs-CZ" dirty="0"/>
        </a:p>
      </dgm:t>
    </dgm:pt>
    <dgm:pt modelId="{C633A801-2FD3-4ED3-A36D-127100D73AA8}" type="sibTrans" cxnId="{347271D7-6E28-4416-A0B7-30192F6F5199}">
      <dgm:prSet/>
      <dgm:spPr/>
      <dgm:t>
        <a:bodyPr/>
        <a:lstStyle/>
        <a:p>
          <a:endParaRPr lang="cs-CZ"/>
        </a:p>
      </dgm:t>
    </dgm:pt>
    <dgm:pt modelId="{9F034C87-0894-401D-88C9-C5198023B075}" type="parTrans" cxnId="{347271D7-6E28-4416-A0B7-30192F6F5199}">
      <dgm:prSet/>
      <dgm:spPr/>
      <dgm:t>
        <a:bodyPr/>
        <a:lstStyle/>
        <a:p>
          <a:endParaRPr lang="cs-CZ"/>
        </a:p>
      </dgm:t>
    </dgm:pt>
    <dgm:pt modelId="{586A15C7-FDC8-4CE1-9BD7-91CBA3A6DED5}">
      <dgm:prSet phldrT="[Text]"/>
      <dgm:spPr/>
      <dgm:t>
        <a:bodyPr/>
        <a:lstStyle/>
        <a:p>
          <a:r>
            <a:rPr lang="cs-CZ" dirty="0" smtClean="0">
              <a:solidFill>
                <a:srgbClr val="FFFF00"/>
              </a:solidFill>
            </a:rPr>
            <a:t>Odtok</a:t>
          </a:r>
          <a:r>
            <a:rPr lang="cs-CZ" dirty="0" smtClean="0"/>
            <a:t> z podzemních vod</a:t>
          </a:r>
          <a:endParaRPr lang="cs-CZ" dirty="0"/>
        </a:p>
      </dgm:t>
    </dgm:pt>
    <dgm:pt modelId="{39319793-F66E-46ED-96BD-4D2A41E0C521}" type="parTrans" cxnId="{435B78B1-6B40-46AB-BD25-EFEF9575F176}">
      <dgm:prSet/>
      <dgm:spPr/>
      <dgm:t>
        <a:bodyPr/>
        <a:lstStyle/>
        <a:p>
          <a:endParaRPr lang="cs-CZ"/>
        </a:p>
      </dgm:t>
    </dgm:pt>
    <dgm:pt modelId="{A6EAEF73-C170-49A9-8E56-5BE00BB445D6}" type="sibTrans" cxnId="{435B78B1-6B40-46AB-BD25-EFEF9575F176}">
      <dgm:prSet/>
      <dgm:spPr/>
      <dgm:t>
        <a:bodyPr/>
        <a:lstStyle/>
        <a:p>
          <a:endParaRPr lang="cs-CZ"/>
        </a:p>
      </dgm:t>
    </dgm:pt>
    <dgm:pt modelId="{1A1CEB41-1B13-4304-98D6-E246F9D8F248}" type="pres">
      <dgm:prSet presAssocID="{DCB94E02-BA99-4357-B138-7A3AAEFBBDBD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DC46226-C89B-4C96-9EF3-69DE3E4F8431}" type="pres">
      <dgm:prSet presAssocID="{DCB94E02-BA99-4357-B138-7A3AAEFBBDBD}" presName="cycle" presStyleCnt="0"/>
      <dgm:spPr/>
    </dgm:pt>
    <dgm:pt modelId="{1BBD0A40-1225-459D-9417-ABAB6E7B2B3F}" type="pres">
      <dgm:prSet presAssocID="{1F051C19-4F7B-4881-AFAA-AC3123D4AB04}" presName="nodeFirst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522ADE-311B-4BE3-AF03-9043B74E6A2E}" type="pres">
      <dgm:prSet presAssocID="{D469AF5C-2267-4B49-8CF9-79162270C179}" presName="sibTransFirstNode" presStyleLbl="bgShp" presStyleIdx="0" presStyleCnt="1"/>
      <dgm:spPr/>
      <dgm:t>
        <a:bodyPr/>
        <a:lstStyle/>
        <a:p>
          <a:endParaRPr lang="cs-CZ"/>
        </a:p>
      </dgm:t>
    </dgm:pt>
    <dgm:pt modelId="{2D1EC30E-1289-4A2E-B5DC-F367360C7B4F}" type="pres">
      <dgm:prSet presAssocID="{E8573474-AE8B-4BD0-87AF-9EBBBAEADCE2}" presName="nodeFollowingNodes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C9A18FC-D530-4A35-9DCD-B510FC13267C}" type="pres">
      <dgm:prSet presAssocID="{D7BFAD9C-DE00-4EE4-A32E-899E7A7CFD78}" presName="nodeFollowingNodes" presStyleLbl="node1" presStyleIdx="2" presStyleCnt="6" custRadScaleRad="99543" custRadScaleInc="12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1B89D9C-DC2A-48D4-8EC9-91241575D88F}" type="pres">
      <dgm:prSet presAssocID="{8341BBA8-2270-4709-B142-C265F5C9FCC3}" presName="nodeFollowingNodes" presStyleLbl="node1" presStyleIdx="3" presStyleCnt="6" custRadScaleRad="101413" custRadScaleInc="-187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634E391-A967-488A-887A-F8CED7398BC8}" type="pres">
      <dgm:prSet presAssocID="{586A15C7-FDC8-4CE1-9BD7-91CBA3A6DED5}" presName="nodeFollowingNodes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20F380F-3836-4A97-8403-B60230B5D7FD}" type="pres">
      <dgm:prSet presAssocID="{CF610DA4-7B9F-4FB7-9042-2DF3019FB1C1}" presName="nodeFollowingNodes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1A5CEB7-ADC7-4D60-96AC-27421A8D463E}" type="presOf" srcId="{D469AF5C-2267-4B49-8CF9-79162270C179}" destId="{59522ADE-311B-4BE3-AF03-9043B74E6A2E}" srcOrd="0" destOrd="0" presId="urn:microsoft.com/office/officeart/2005/8/layout/cycle3"/>
    <dgm:cxn modelId="{5A4F7EE9-EB79-44F1-AC3F-49D61359173F}" type="presOf" srcId="{1F051C19-4F7B-4881-AFAA-AC3123D4AB04}" destId="{1BBD0A40-1225-459D-9417-ABAB6E7B2B3F}" srcOrd="0" destOrd="0" presId="urn:microsoft.com/office/officeart/2005/8/layout/cycle3"/>
    <dgm:cxn modelId="{148BB18A-9A00-4D53-AE1E-8AB6162B6CB8}" type="presOf" srcId="{D7BFAD9C-DE00-4EE4-A32E-899E7A7CFD78}" destId="{1C9A18FC-D530-4A35-9DCD-B510FC13267C}" srcOrd="0" destOrd="0" presId="urn:microsoft.com/office/officeart/2005/8/layout/cycle3"/>
    <dgm:cxn modelId="{E8564319-BDD8-40CA-BC95-D427F4065B38}" srcId="{DCB94E02-BA99-4357-B138-7A3AAEFBBDBD}" destId="{1F051C19-4F7B-4881-AFAA-AC3123D4AB04}" srcOrd="0" destOrd="0" parTransId="{45E5A165-4035-42A3-BAB5-E44847079A2F}" sibTransId="{D469AF5C-2267-4B49-8CF9-79162270C179}"/>
    <dgm:cxn modelId="{F16FFF74-3851-4CBD-B726-FF5037BF73BE}" srcId="{DCB94E02-BA99-4357-B138-7A3AAEFBBDBD}" destId="{8341BBA8-2270-4709-B142-C265F5C9FCC3}" srcOrd="3" destOrd="0" parTransId="{7BE1E45A-DA6E-4801-ACC4-10513FF2E42C}" sibTransId="{D97682C5-7BDC-46C9-AF06-4FDFF5CACB44}"/>
    <dgm:cxn modelId="{435B78B1-6B40-46AB-BD25-EFEF9575F176}" srcId="{DCB94E02-BA99-4357-B138-7A3AAEFBBDBD}" destId="{586A15C7-FDC8-4CE1-9BD7-91CBA3A6DED5}" srcOrd="4" destOrd="0" parTransId="{39319793-F66E-46ED-96BD-4D2A41E0C521}" sibTransId="{A6EAEF73-C170-49A9-8E56-5BE00BB445D6}"/>
    <dgm:cxn modelId="{CDF42DDC-46AC-45EF-93C6-16E40D50AC70}" type="presOf" srcId="{DCB94E02-BA99-4357-B138-7A3AAEFBBDBD}" destId="{1A1CEB41-1B13-4304-98D6-E246F9D8F248}" srcOrd="0" destOrd="0" presId="urn:microsoft.com/office/officeart/2005/8/layout/cycle3"/>
    <dgm:cxn modelId="{347271D7-6E28-4416-A0B7-30192F6F5199}" srcId="{DCB94E02-BA99-4357-B138-7A3AAEFBBDBD}" destId="{D7BFAD9C-DE00-4EE4-A32E-899E7A7CFD78}" srcOrd="2" destOrd="0" parTransId="{9F034C87-0894-401D-88C9-C5198023B075}" sibTransId="{C633A801-2FD3-4ED3-A36D-127100D73AA8}"/>
    <dgm:cxn modelId="{ED3E6722-E119-4F07-9068-D76B9F574481}" type="presOf" srcId="{CF610DA4-7B9F-4FB7-9042-2DF3019FB1C1}" destId="{020F380F-3836-4A97-8403-B60230B5D7FD}" srcOrd="0" destOrd="0" presId="urn:microsoft.com/office/officeart/2005/8/layout/cycle3"/>
    <dgm:cxn modelId="{1625BE0A-1DC2-4C27-9291-00C442BE69DE}" srcId="{DCB94E02-BA99-4357-B138-7A3AAEFBBDBD}" destId="{E8573474-AE8B-4BD0-87AF-9EBBBAEADCE2}" srcOrd="1" destOrd="0" parTransId="{5B3EA78C-3198-4B45-A8A5-D473AC9D492B}" sibTransId="{0753BC35-C0EC-4D2F-9625-FD5AF04BB8F2}"/>
    <dgm:cxn modelId="{BD73BEAF-C2B6-4714-949A-608DAADF6848}" type="presOf" srcId="{E8573474-AE8B-4BD0-87AF-9EBBBAEADCE2}" destId="{2D1EC30E-1289-4A2E-B5DC-F367360C7B4F}" srcOrd="0" destOrd="0" presId="urn:microsoft.com/office/officeart/2005/8/layout/cycle3"/>
    <dgm:cxn modelId="{8B108D4E-03F5-43E1-831C-6F5A1A10605D}" type="presOf" srcId="{586A15C7-FDC8-4CE1-9BD7-91CBA3A6DED5}" destId="{1634E391-A967-488A-887A-F8CED7398BC8}" srcOrd="0" destOrd="0" presId="urn:microsoft.com/office/officeart/2005/8/layout/cycle3"/>
    <dgm:cxn modelId="{FA031B92-564C-4ADE-9F6C-7319F3B74305}" type="presOf" srcId="{8341BBA8-2270-4709-B142-C265F5C9FCC3}" destId="{F1B89D9C-DC2A-48D4-8EC9-91241575D88F}" srcOrd="0" destOrd="0" presId="urn:microsoft.com/office/officeart/2005/8/layout/cycle3"/>
    <dgm:cxn modelId="{3750D4F1-CC4C-43EE-9D6E-D464FF15DB6F}" srcId="{DCB94E02-BA99-4357-B138-7A3AAEFBBDBD}" destId="{CF610DA4-7B9F-4FB7-9042-2DF3019FB1C1}" srcOrd="5" destOrd="0" parTransId="{C822A3AB-7757-46A4-9186-2C1BC2074D4A}" sibTransId="{1B5B5FB1-93D9-47C2-B71F-E3331C063FBA}"/>
    <dgm:cxn modelId="{3C8888BB-4623-47B0-A695-9A96BDF468E0}" type="presParOf" srcId="{1A1CEB41-1B13-4304-98D6-E246F9D8F248}" destId="{DDC46226-C89B-4C96-9EF3-69DE3E4F8431}" srcOrd="0" destOrd="0" presId="urn:microsoft.com/office/officeart/2005/8/layout/cycle3"/>
    <dgm:cxn modelId="{AC4B079F-B0D1-4E0B-AF2E-5C1AB0C7CD0C}" type="presParOf" srcId="{DDC46226-C89B-4C96-9EF3-69DE3E4F8431}" destId="{1BBD0A40-1225-459D-9417-ABAB6E7B2B3F}" srcOrd="0" destOrd="0" presId="urn:microsoft.com/office/officeart/2005/8/layout/cycle3"/>
    <dgm:cxn modelId="{0EB9E949-799D-4FFE-9EB8-911F32DCA970}" type="presParOf" srcId="{DDC46226-C89B-4C96-9EF3-69DE3E4F8431}" destId="{59522ADE-311B-4BE3-AF03-9043B74E6A2E}" srcOrd="1" destOrd="0" presId="urn:microsoft.com/office/officeart/2005/8/layout/cycle3"/>
    <dgm:cxn modelId="{91308F56-5FEF-40EB-BAE4-2C2165E73009}" type="presParOf" srcId="{DDC46226-C89B-4C96-9EF3-69DE3E4F8431}" destId="{2D1EC30E-1289-4A2E-B5DC-F367360C7B4F}" srcOrd="2" destOrd="0" presId="urn:microsoft.com/office/officeart/2005/8/layout/cycle3"/>
    <dgm:cxn modelId="{C5C8BE6A-0B2E-40F4-AC19-2EC0B370FA7E}" type="presParOf" srcId="{DDC46226-C89B-4C96-9EF3-69DE3E4F8431}" destId="{1C9A18FC-D530-4A35-9DCD-B510FC13267C}" srcOrd="3" destOrd="0" presId="urn:microsoft.com/office/officeart/2005/8/layout/cycle3"/>
    <dgm:cxn modelId="{55FDF4C3-A36C-4D26-8A15-BDE589E4F93B}" type="presParOf" srcId="{DDC46226-C89B-4C96-9EF3-69DE3E4F8431}" destId="{F1B89D9C-DC2A-48D4-8EC9-91241575D88F}" srcOrd="4" destOrd="0" presId="urn:microsoft.com/office/officeart/2005/8/layout/cycle3"/>
    <dgm:cxn modelId="{AC98E2AA-430E-4F9A-A949-B71565FB4FE0}" type="presParOf" srcId="{DDC46226-C89B-4C96-9EF3-69DE3E4F8431}" destId="{1634E391-A967-488A-887A-F8CED7398BC8}" srcOrd="5" destOrd="0" presId="urn:microsoft.com/office/officeart/2005/8/layout/cycle3"/>
    <dgm:cxn modelId="{703C8407-9A1F-4B56-A6D6-6ED8F36EEAEC}" type="presParOf" srcId="{DDC46226-C89B-4C96-9EF3-69DE3E4F8431}" destId="{020F380F-3836-4A97-8403-B60230B5D7FD}" srcOrd="6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9522ADE-311B-4BE3-AF03-9043B74E6A2E}">
      <dsp:nvSpPr>
        <dsp:cNvPr id="0" name=""/>
        <dsp:cNvSpPr/>
      </dsp:nvSpPr>
      <dsp:spPr>
        <a:xfrm>
          <a:off x="771466" y="-4553"/>
          <a:ext cx="4862652" cy="4862652"/>
        </a:xfrm>
        <a:prstGeom prst="circularArrow">
          <a:avLst>
            <a:gd name="adj1" fmla="val 5274"/>
            <a:gd name="adj2" fmla="val 312630"/>
            <a:gd name="adj3" fmla="val 14258187"/>
            <a:gd name="adj4" fmla="val 17109452"/>
            <a:gd name="adj5" fmla="val 5477"/>
          </a:avLst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4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BBD0A40-1225-459D-9417-ABAB6E7B2B3F}">
      <dsp:nvSpPr>
        <dsp:cNvPr id="0" name=""/>
        <dsp:cNvSpPr/>
      </dsp:nvSpPr>
      <dsp:spPr>
        <a:xfrm>
          <a:off x="2294188" y="1911"/>
          <a:ext cx="1817209" cy="908604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>
              <a:solidFill>
                <a:schemeClr val="bg1"/>
              </a:solidFill>
            </a:rPr>
            <a:t>Oceány, moře, vodní toky, led, sníh </a:t>
          </a:r>
          <a:r>
            <a:rPr lang="cs-CZ" sz="1100" kern="1200" dirty="0" smtClean="0">
              <a:solidFill>
                <a:srgbClr val="FFFF00"/>
              </a:solidFill>
            </a:rPr>
            <a:t>– vypařování z vodních zdrojů</a:t>
          </a:r>
          <a:endParaRPr lang="cs-CZ" sz="1100" kern="1200" dirty="0">
            <a:solidFill>
              <a:srgbClr val="FFFF00"/>
            </a:solidFill>
          </a:endParaRPr>
        </a:p>
      </dsp:txBody>
      <dsp:txXfrm>
        <a:off x="2338542" y="46265"/>
        <a:ext cx="1728501" cy="819896"/>
      </dsp:txXfrm>
    </dsp:sp>
    <dsp:sp modelId="{2D1EC30E-1289-4A2E-B5DC-F367360C7B4F}">
      <dsp:nvSpPr>
        <dsp:cNvPr id="0" name=""/>
        <dsp:cNvSpPr/>
      </dsp:nvSpPr>
      <dsp:spPr>
        <a:xfrm>
          <a:off x="4002577" y="988250"/>
          <a:ext cx="1817209" cy="908604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Vypařování z vodních zdrojů –  </a:t>
          </a:r>
          <a:r>
            <a:rPr lang="cs-CZ" sz="1100" kern="1200" dirty="0" smtClean="0">
              <a:solidFill>
                <a:srgbClr val="FFFF00"/>
              </a:solidFill>
            </a:rPr>
            <a:t>mraky</a:t>
          </a:r>
          <a:endParaRPr lang="cs-CZ" sz="1100" kern="1200" dirty="0">
            <a:solidFill>
              <a:srgbClr val="FFFF00"/>
            </a:solidFill>
          </a:endParaRPr>
        </a:p>
      </dsp:txBody>
      <dsp:txXfrm>
        <a:off x="4046931" y="1032604"/>
        <a:ext cx="1728501" cy="819896"/>
      </dsp:txXfrm>
    </dsp:sp>
    <dsp:sp modelId="{1C9A18FC-D530-4A35-9DCD-B510FC13267C}">
      <dsp:nvSpPr>
        <dsp:cNvPr id="0" name=""/>
        <dsp:cNvSpPr/>
      </dsp:nvSpPr>
      <dsp:spPr>
        <a:xfrm>
          <a:off x="3984096" y="2974681"/>
          <a:ext cx="1817209" cy="908604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>
              <a:solidFill>
                <a:srgbClr val="FFFF00"/>
              </a:solidFill>
            </a:rPr>
            <a:t>Srážky z mraků –</a:t>
          </a:r>
          <a:r>
            <a:rPr lang="cs-CZ" sz="1100" kern="1200" dirty="0" smtClean="0"/>
            <a:t> déšť, sníh</a:t>
          </a:r>
          <a:endParaRPr lang="cs-CZ" sz="1100" kern="1200" dirty="0"/>
        </a:p>
      </dsp:txBody>
      <dsp:txXfrm>
        <a:off x="4028450" y="3019035"/>
        <a:ext cx="1728501" cy="819896"/>
      </dsp:txXfrm>
    </dsp:sp>
    <dsp:sp modelId="{F1B89D9C-DC2A-48D4-8EC9-91241575D88F}">
      <dsp:nvSpPr>
        <dsp:cNvPr id="0" name=""/>
        <dsp:cNvSpPr/>
      </dsp:nvSpPr>
      <dsp:spPr>
        <a:xfrm>
          <a:off x="2327927" y="3949179"/>
          <a:ext cx="1817209" cy="908604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>
              <a:solidFill>
                <a:srgbClr val="FFFF00"/>
              </a:solidFill>
            </a:rPr>
            <a:t>Vsakování </a:t>
          </a:r>
          <a:endParaRPr lang="cs-CZ" sz="1100" kern="1200" dirty="0">
            <a:solidFill>
              <a:srgbClr val="FFFF00"/>
            </a:solidFill>
          </a:endParaRPr>
        </a:p>
      </dsp:txBody>
      <dsp:txXfrm>
        <a:off x="2372281" y="3993533"/>
        <a:ext cx="1728501" cy="819896"/>
      </dsp:txXfrm>
    </dsp:sp>
    <dsp:sp modelId="{1634E391-A967-488A-887A-F8CED7398BC8}">
      <dsp:nvSpPr>
        <dsp:cNvPr id="0" name=""/>
        <dsp:cNvSpPr/>
      </dsp:nvSpPr>
      <dsp:spPr>
        <a:xfrm>
          <a:off x="585798" y="2960928"/>
          <a:ext cx="1817209" cy="908604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>
              <a:solidFill>
                <a:srgbClr val="FFFF00"/>
              </a:solidFill>
            </a:rPr>
            <a:t>Odtok</a:t>
          </a:r>
          <a:r>
            <a:rPr lang="cs-CZ" sz="1100" kern="1200" dirty="0" smtClean="0"/>
            <a:t> z podzemních vod</a:t>
          </a:r>
          <a:endParaRPr lang="cs-CZ" sz="1100" kern="1200" dirty="0"/>
        </a:p>
      </dsp:txBody>
      <dsp:txXfrm>
        <a:off x="630152" y="3005282"/>
        <a:ext cx="1728501" cy="819896"/>
      </dsp:txXfrm>
    </dsp:sp>
    <dsp:sp modelId="{020F380F-3836-4A97-8403-B60230B5D7FD}">
      <dsp:nvSpPr>
        <dsp:cNvPr id="0" name=""/>
        <dsp:cNvSpPr/>
      </dsp:nvSpPr>
      <dsp:spPr>
        <a:xfrm>
          <a:off x="585798" y="988250"/>
          <a:ext cx="1817209" cy="908604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>
              <a:solidFill>
                <a:srgbClr val="FFFF00"/>
              </a:solidFill>
            </a:rPr>
            <a:t>Vývěr podpovrchové vody </a:t>
          </a:r>
          <a:r>
            <a:rPr lang="cs-CZ" sz="1100" kern="1200" dirty="0" smtClean="0"/>
            <a:t>ve formě pramenů</a:t>
          </a:r>
          <a:endParaRPr lang="cs-CZ" sz="1100" kern="1200" dirty="0"/>
        </a:p>
      </dsp:txBody>
      <dsp:txXfrm>
        <a:off x="630152" y="1032604"/>
        <a:ext cx="1728501" cy="81989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B95CE-C2BE-45F1-B4A2-130A5DA5C149}" type="datetimeFigureOut">
              <a:rPr lang="cs-CZ" smtClean="0"/>
              <a:pPr/>
              <a:t>27.11.2013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365714F-1E45-425C-AEBE-7F39DC0F0C0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B95CE-C2BE-45F1-B4A2-130A5DA5C149}" type="datetimeFigureOut">
              <a:rPr lang="cs-CZ" smtClean="0"/>
              <a:pPr/>
              <a:t>27.11.2013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5714F-1E45-425C-AEBE-7F39DC0F0C0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B95CE-C2BE-45F1-B4A2-130A5DA5C149}" type="datetimeFigureOut">
              <a:rPr lang="cs-CZ" smtClean="0"/>
              <a:pPr/>
              <a:t>27.11.2013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5714F-1E45-425C-AEBE-7F39DC0F0C0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B95CE-C2BE-45F1-B4A2-130A5DA5C149}" type="datetimeFigureOut">
              <a:rPr lang="cs-CZ" smtClean="0"/>
              <a:pPr/>
              <a:t>27.11.2013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5714F-1E45-425C-AEBE-7F39DC0F0C0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B95CE-C2BE-45F1-B4A2-130A5DA5C149}" type="datetimeFigureOut">
              <a:rPr lang="cs-CZ" smtClean="0"/>
              <a:pPr/>
              <a:t>27.11.2013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5714F-1E45-425C-AEBE-7F39DC0F0C0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B95CE-C2BE-45F1-B4A2-130A5DA5C149}" type="datetimeFigureOut">
              <a:rPr lang="cs-CZ" smtClean="0"/>
              <a:pPr/>
              <a:t>27.11.2013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5714F-1E45-425C-AEBE-7F39DC0F0C0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B95CE-C2BE-45F1-B4A2-130A5DA5C149}" type="datetimeFigureOut">
              <a:rPr lang="cs-CZ" smtClean="0"/>
              <a:pPr/>
              <a:t>27.11.2013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5714F-1E45-425C-AEBE-7F39DC0F0C0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B95CE-C2BE-45F1-B4A2-130A5DA5C149}" type="datetimeFigureOut">
              <a:rPr lang="cs-CZ" smtClean="0"/>
              <a:pPr/>
              <a:t>27.11.2013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5714F-1E45-425C-AEBE-7F39DC0F0C0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B95CE-C2BE-45F1-B4A2-130A5DA5C149}" type="datetimeFigureOut">
              <a:rPr lang="cs-CZ" smtClean="0"/>
              <a:pPr/>
              <a:t>27.11.2013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5714F-1E45-425C-AEBE-7F39DC0F0C0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B95CE-C2BE-45F1-B4A2-130A5DA5C149}" type="datetimeFigureOut">
              <a:rPr lang="cs-CZ" smtClean="0"/>
              <a:pPr/>
              <a:t>27.11.2013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5714F-1E45-425C-AEBE-7F39DC0F0C0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B95CE-C2BE-45F1-B4A2-130A5DA5C149}" type="datetimeFigureOut">
              <a:rPr lang="cs-CZ" smtClean="0"/>
              <a:pPr/>
              <a:t>27.11.2013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5714F-1E45-425C-AEBE-7F39DC0F0C0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4F3B95CE-C2BE-45F1-B4A2-130A5DA5C149}" type="datetimeFigureOut">
              <a:rPr lang="cs-CZ" smtClean="0"/>
              <a:pPr/>
              <a:t>27.11.2013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9365714F-1E45-425C-AEBE-7F39DC0F0C0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45" r:id="rId1"/>
    <p:sldLayoutId id="2147484346" r:id="rId2"/>
    <p:sldLayoutId id="2147484347" r:id="rId3"/>
    <p:sldLayoutId id="2147484348" r:id="rId4"/>
    <p:sldLayoutId id="2147484349" r:id="rId5"/>
    <p:sldLayoutId id="2147484350" r:id="rId6"/>
    <p:sldLayoutId id="2147484351" r:id="rId7"/>
    <p:sldLayoutId id="2147484352" r:id="rId8"/>
    <p:sldLayoutId id="2147484353" r:id="rId9"/>
    <p:sldLayoutId id="2147484354" r:id="rId10"/>
    <p:sldLayoutId id="2147484355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ffice.microsoft.com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openclipart.org/detail/87571/water-drop-1-by-inky2010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hyperlink" Target="http://openclipart.org/detail/20448/set-of-water-drops-by-rg1024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openclipart.org/detail/87571/water-drop-1-by-inky2010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hyperlink" Target="http://openclipart.org/detail/13141/reed-by-anonymous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://openclipart.org/detail/1053/igloo-by-johnny_automatic" TargetMode="External"/><Relationship Id="rId13" Type="http://schemas.openxmlformats.org/officeDocument/2006/relationships/diagramLayout" Target="../diagrams/layout1.xml"/><Relationship Id="rId3" Type="http://schemas.openxmlformats.org/officeDocument/2006/relationships/image" Target="../media/image7.png"/><Relationship Id="rId7" Type="http://schemas.openxmlformats.org/officeDocument/2006/relationships/image" Target="../media/image6.png"/><Relationship Id="rId12" Type="http://schemas.openxmlformats.org/officeDocument/2006/relationships/diagramData" Target="../diagrams/data1.xml"/><Relationship Id="rId2" Type="http://schemas.openxmlformats.org/officeDocument/2006/relationships/hyperlink" Target="http://openclipart.org/detail/166621/cloud-lightning-and-rain-by-navaneethks" TargetMode="External"/><Relationship Id="rId16" Type="http://schemas.microsoft.com/office/2007/relationships/diagramDrawing" Target="../diagrams/drawing1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openclipart.org/detail/13141/reed-by-anonymous" TargetMode="External"/><Relationship Id="rId11" Type="http://schemas.openxmlformats.org/officeDocument/2006/relationships/image" Target="../media/image10.png"/><Relationship Id="rId5" Type="http://schemas.openxmlformats.org/officeDocument/2006/relationships/image" Target="../media/image8.png"/><Relationship Id="rId15" Type="http://schemas.openxmlformats.org/officeDocument/2006/relationships/diagramColors" Target="../diagrams/colors1.xml"/><Relationship Id="rId10" Type="http://schemas.openxmlformats.org/officeDocument/2006/relationships/hyperlink" Target="http://openclipart.org/detail/7490/mountain-by-any_ono_mous" TargetMode="External"/><Relationship Id="rId4" Type="http://schemas.openxmlformats.org/officeDocument/2006/relationships/hyperlink" Target="http://openclipart.org/detail/3676/mountain-in-ink-by-sneptune" TargetMode="External"/><Relationship Id="rId9" Type="http://schemas.openxmlformats.org/officeDocument/2006/relationships/image" Target="../media/image9.png"/><Relationship Id="rId1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openclipart.org/detail/1053/igloo-by-johnny_automatic" TargetMode="External"/><Relationship Id="rId2" Type="http://schemas.openxmlformats.org/officeDocument/2006/relationships/hyperlink" Target="http://openclipart.org/detail/4063/water-drop-by-lagartoflojo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829027"/>
            <a:ext cx="7024744" cy="1143000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3" name="obrázek 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332656"/>
            <a:ext cx="5427345" cy="972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Obdélník 3"/>
          <p:cNvSpPr/>
          <p:nvPr/>
        </p:nvSpPr>
        <p:spPr>
          <a:xfrm>
            <a:off x="1462152" y="1400527"/>
            <a:ext cx="5598368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1100" dirty="0" smtClean="0"/>
              <a:t>VY_32_INOVACE _24_KOLOBĚH VODY V PŘÍRODĚ_PŘÍRODOPIS_HLAVOVÁ</a:t>
            </a:r>
            <a:endParaRPr lang="cs-CZ" sz="1100" dirty="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0975290"/>
              </p:ext>
            </p:extLst>
          </p:nvPr>
        </p:nvGraphicFramePr>
        <p:xfrm>
          <a:off x="1462152" y="2060848"/>
          <a:ext cx="6374765" cy="4491510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1713991"/>
                <a:gridCol w="4660774"/>
              </a:tblGrid>
              <a:tr h="22067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Anotace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R="6350" algn="l">
                        <a:lnSpc>
                          <a:spcPts val="1200"/>
                        </a:lnSpc>
                        <a:spcBef>
                          <a:spcPts val="74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Výukový materiál prostřednictvím ICT napomáhá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k </a:t>
                      </a:r>
                      <a:r>
                        <a:rPr lang="cs-CZ" sz="1200" baseline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inovaci </a:t>
                      </a:r>
                      <a:endParaRPr lang="cs-CZ" sz="1200" baseline="0" smtClean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R="6350" algn="l">
                        <a:lnSpc>
                          <a:spcPts val="1200"/>
                        </a:lnSpc>
                        <a:spcBef>
                          <a:spcPts val="745"/>
                        </a:spcBef>
                        <a:spcAft>
                          <a:spcPts val="0"/>
                        </a:spcAft>
                      </a:pPr>
                      <a:r>
                        <a:rPr lang="cs-CZ" sz="1200" baseline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 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zkvalitnění výuky  přírodopisu </a:t>
                      </a:r>
                      <a:endParaRPr lang="cs-CZ" sz="1200" dirty="0" smtClean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9525" anchor="ctr"/>
                </a:tc>
              </a:tr>
              <a:tr h="22067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Autor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Mgr. Ivana Hlavová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9525" marR="9525" marT="9525" marB="9525" anchor="ctr"/>
                </a:tc>
              </a:tr>
              <a:tr h="22067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Sada DUM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Inovace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a zkvalitnění výuky prostřednictvím ICT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9525" marR="9525" marT="9525" marB="9525" anchor="ctr"/>
                </a:tc>
              </a:tr>
              <a:tr h="22067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Předmět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Přírodopis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9525" marR="9525" marT="9525" marB="9525" anchor="ctr"/>
                </a:tc>
              </a:tr>
              <a:tr h="22067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Očekávaný výstup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Žák by měl </a:t>
                      </a:r>
                      <a:r>
                        <a:rPr lang="cs-CZ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prostřednictvím  ICT získat </a:t>
                      </a:r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základní vědomosti o přírodě a přírodních dějích</a:t>
                      </a:r>
                    </a:p>
                  </a:txBody>
                  <a:tcPr marL="9525" marR="9525" marT="9525" marB="0" anchor="b"/>
                </a:tc>
              </a:tr>
              <a:tr h="22067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Klíčová slova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Vypařování</a:t>
                      </a:r>
                      <a:r>
                        <a:rPr lang="cs-CZ" sz="1100" b="0" baseline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vodních zdrojů, mraky, srážky, odtok, vývěr</a:t>
                      </a:r>
                      <a:endParaRPr lang="cs-CZ" sz="11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9525" marR="9525" marT="9525" marB="9525" anchor="ctr"/>
                </a:tc>
              </a:tr>
              <a:tr h="42301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Druh učebního materiálu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Výukový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materiál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9525" marR="9525" marT="9525" marB="9525" anchor="ctr"/>
                </a:tc>
              </a:tr>
              <a:tr h="22067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Cílová skupina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Žák základní školy praktické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9525" marR="9525" marT="9525" marB="9525" anchor="ctr"/>
                </a:tc>
              </a:tr>
              <a:tr h="42301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Stupeň a typ vzdělávání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6. ročník</a:t>
                      </a: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cs-CZ" sz="1100" dirty="0" smtClean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Základní vzdělávání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9525" marR="9525" marT="9525" marB="9525" anchor="ctr"/>
                </a:tc>
              </a:tr>
              <a:tr h="42301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Ověřeno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Datum: </a:t>
                      </a: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27. </a:t>
                      </a: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11.  </a:t>
                      </a:r>
                      <a:r>
                        <a:rPr lang="cs-CZ" sz="1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2013 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Pracoviště:  SŠ, ZŠ a MŠ, Karviná, příspěvková organizace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9525" marR="9525" marT="9525" marB="9525" anchor="ctr"/>
                </a:tc>
              </a:tr>
              <a:tr h="135696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Zdroj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Ilustrace </a:t>
                      </a:r>
                      <a:r>
                        <a:rPr lang="cs-CZ" sz="1200" u="sng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hlinkClick r:id="rId3"/>
                        </a:rPr>
                        <a:t>www.office.microsoft.com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Text:  Mgr. Ivana Hlavová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9525" marR="9525" marT="9525" marB="9525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67700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petra\Dokumenty\Downloads\MP90044478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  <a:reflection blurRad="6350" stA="52000" endA="300" endPos="35000" dir="5400000" sy="-100000" algn="bl" rotWithShape="0"/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2928934"/>
            <a:ext cx="9144000" cy="1214446"/>
          </a:xfrm>
          <a:solidFill>
            <a:schemeClr val="tx2">
              <a:lumMod val="90000"/>
            </a:schemeClr>
          </a:solidFill>
        </p:spPr>
        <p:txBody>
          <a:bodyPr anchor="ctr"/>
          <a:lstStyle/>
          <a:p>
            <a:pPr algn="ctr"/>
            <a:r>
              <a:rPr lang="en-US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</a:t>
            </a:r>
            <a:r>
              <a:rPr lang="en-GB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lob</a:t>
            </a:r>
            <a:r>
              <a:rPr lang="cs-CZ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ěh</a:t>
            </a:r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vody v přírodě</a:t>
            </a:r>
            <a:endParaRPr lang="cs-CZ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5786454"/>
            <a:ext cx="8715404" cy="709602"/>
          </a:xfrm>
          <a:noFill/>
        </p:spPr>
        <p:txBody>
          <a:bodyPr>
            <a:normAutofit fontScale="92500" lnSpcReduction="20000"/>
          </a:bodyPr>
          <a:lstStyle/>
          <a:p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Mgr. Ivana Hlavová</a:t>
            </a:r>
          </a:p>
          <a:p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2013</a:t>
            </a:r>
            <a:endParaRPr lang="cs-CZ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158" y="2000240"/>
            <a:ext cx="8229600" cy="4525963"/>
          </a:xfrm>
        </p:spPr>
        <p:txBody>
          <a:bodyPr/>
          <a:lstStyle/>
          <a:p>
            <a:r>
              <a:rPr lang="cs-CZ" dirty="0" smtClean="0"/>
              <a:t>Stálý oběh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povrchové</a:t>
            </a:r>
            <a:r>
              <a:rPr lang="cs-CZ" dirty="0" smtClean="0"/>
              <a:t>  a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podpovrchové</a:t>
            </a:r>
            <a:r>
              <a:rPr lang="cs-CZ" dirty="0" smtClean="0"/>
              <a:t> vody na Zemi.</a:t>
            </a:r>
          </a:p>
          <a:p>
            <a:pPr marL="0" indent="0"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5" name="Picture 5" descr="C:\Documents and Settings\petra\Plocha\kolobehVody\water_drop_1.pn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57950" y="4071942"/>
            <a:ext cx="2286016" cy="2621576"/>
          </a:xfrm>
          <a:prstGeom prst="rect">
            <a:avLst/>
          </a:prstGeom>
          <a:noFill/>
        </p:spPr>
      </p:pic>
      <p:pic>
        <p:nvPicPr>
          <p:cNvPr id="6" name="Picture 4" descr="C:\Documents and Settings\petra\Plocha\kolobehVody\rg1024_Set_of_water_drops.png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501222" y="2928934"/>
            <a:ext cx="2071703" cy="302880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Nadpis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400" b="1" i="0" u="none" strike="noStrike" kern="1200" cap="none" spc="0" normalizeH="0" baseline="0" noProof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j-ea"/>
                <a:cs typeface="+mj-cs"/>
              </a:rPr>
              <a:t>Koloběh vody</a:t>
            </a:r>
            <a:r>
              <a:rPr kumimoji="0" lang="cs-CZ" sz="2400" b="1" i="0" u="none" strike="noStrike" kern="1200" cap="none" spc="0" normalizeH="0" noProof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j-ea"/>
                <a:cs typeface="+mj-cs"/>
              </a:rPr>
              <a:t> v přírodě.</a:t>
            </a:r>
            <a:endParaRPr kumimoji="0" lang="cs-CZ" sz="2400" b="1" i="0" u="none" strike="noStrike" kern="1200" cap="none" spc="0" normalizeH="0" baseline="0" noProof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Koloběh vody v přírodě.</a:t>
            </a:r>
            <a:endParaRPr lang="cs-CZ" sz="240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1285860"/>
            <a:ext cx="8229600" cy="452596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cs-CZ" dirty="0" smtClean="0"/>
              <a:t>Voda se vypařuje:</a:t>
            </a:r>
          </a:p>
          <a:p>
            <a:pPr lvl="1">
              <a:lnSpc>
                <a:spcPct val="150000"/>
              </a:lnSpc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 oceánů,</a:t>
            </a:r>
          </a:p>
          <a:p>
            <a:pPr lvl="1">
              <a:lnSpc>
                <a:spcPct val="150000"/>
              </a:lnSpc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 vodních toků a nádrží,</a:t>
            </a:r>
          </a:p>
          <a:p>
            <a:pPr lvl="1">
              <a:lnSpc>
                <a:spcPct val="150000"/>
              </a:lnSpc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 zemského povrchu,</a:t>
            </a:r>
          </a:p>
          <a:p>
            <a:pPr lvl="1">
              <a:lnSpc>
                <a:spcPct val="150000"/>
              </a:lnSpc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 rostlin.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Voda se sráží a dopadá na zemský povrch ve formě:</a:t>
            </a:r>
          </a:p>
          <a:p>
            <a:pPr lvl="1">
              <a:lnSpc>
                <a:spcPct val="150000"/>
              </a:lnSpc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deště</a:t>
            </a:r>
            <a:r>
              <a:rPr lang="cs-CZ" dirty="0" smtClean="0"/>
              <a:t>,</a:t>
            </a:r>
          </a:p>
          <a:p>
            <a:pPr lvl="1">
              <a:lnSpc>
                <a:spcPct val="150000"/>
              </a:lnSpc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sněhu</a:t>
            </a:r>
            <a:r>
              <a:rPr lang="cs-CZ" dirty="0" smtClean="0"/>
              <a:t>.</a:t>
            </a:r>
          </a:p>
          <a:p>
            <a:endParaRPr lang="cs-CZ" dirty="0"/>
          </a:p>
        </p:txBody>
      </p:sp>
      <p:pic>
        <p:nvPicPr>
          <p:cNvPr id="7" name="Picture 5" descr="C:\Documents and Settings\petra\Plocha\kolobehVody\water_drop_1.pn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214478" y="1428736"/>
            <a:ext cx="1060712" cy="1216412"/>
          </a:xfrm>
          <a:prstGeom prst="rect">
            <a:avLst/>
          </a:prstGeom>
          <a:noFill/>
        </p:spPr>
      </p:pic>
      <p:pic>
        <p:nvPicPr>
          <p:cNvPr id="8" name="Picture 6" descr="C:\Documents and Settings\petra\Plocha\kolobehVody\Anonymous_reed.png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429256" y="4357694"/>
            <a:ext cx="2381250" cy="22764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Nadpis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Cyklus koloběhu vody </a:t>
            </a:r>
            <a:r>
              <a:rPr lang="cs-CZ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</a:t>
            </a:r>
            <a:r>
              <a:rPr lang="cs-CZ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přírodě</a:t>
            </a:r>
            <a:endParaRPr lang="cs-CZ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3" descr="C:\Documents and Settings\petra\Plocha\kolobehVody\lightning-rain-cloud.pn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572660" y="928670"/>
            <a:ext cx="2786082" cy="20717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Picture 2" descr="C:\Documents and Settings\petra\Plocha\kolobehVody\SnEptUne_Mountain_in_Ink.png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-2071734" y="5214950"/>
            <a:ext cx="1102437" cy="7143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Picture 6" descr="C:\Documents and Settings\petra\Plocha\kolobehVody\Anonymous_reed.png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9144000" y="3857628"/>
            <a:ext cx="2381250" cy="2276475"/>
          </a:xfrm>
          <a:prstGeom prst="rect">
            <a:avLst/>
          </a:prstGeom>
          <a:noFill/>
        </p:spPr>
      </p:pic>
      <p:pic>
        <p:nvPicPr>
          <p:cNvPr id="6" name="Picture 2" descr="C:\Documents and Settings\petra\Plocha\kolobehVody\johnny_automatic_igloo.png">
            <a:hlinkClick r:id="rId8"/>
          </p:cNvPr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-2451539" y="1300376"/>
            <a:ext cx="2381250" cy="11906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Picture 7" descr="C:\Documents and Settings\petra\Plocha\kolobehVody\any_ono_mous_Mountain.png">
            <a:hlinkClick r:id="rId10"/>
          </p:cNvPr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-2571768" y="3000322"/>
            <a:ext cx="2571768" cy="3857678"/>
          </a:xfrm>
          <a:prstGeom prst="rect">
            <a:avLst/>
          </a:prstGeom>
          <a:noFill/>
        </p:spPr>
      </p:pic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3799856160"/>
              </p:ext>
            </p:extLst>
          </p:nvPr>
        </p:nvGraphicFramePr>
        <p:xfrm>
          <a:off x="1524000" y="1500174"/>
          <a:ext cx="6405586" cy="48577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Zakroužkuj správný obrázek.</a:t>
            </a:r>
            <a:br>
              <a:rPr lang="cs-CZ" sz="2400" dirty="0" smtClean="0"/>
            </a:br>
            <a:r>
              <a:rPr lang="cs-CZ" sz="2400" dirty="0" smtClean="0"/>
              <a:t>Voda se vypařuje:</a:t>
            </a:r>
            <a:endParaRPr lang="cs-CZ" sz="2400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>
              <a:lnSpc>
                <a:spcPct val="150000"/>
              </a:lnSpc>
            </a:pPr>
            <a:endParaRPr lang="cs-CZ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1">
              <a:lnSpc>
                <a:spcPct val="150000"/>
              </a:lnSpc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 oceánů,  </a:t>
            </a: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vodních toků a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nádrží 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1">
              <a:lnSpc>
                <a:spcPct val="150000"/>
              </a:lnSpc>
            </a:pPr>
            <a:endParaRPr lang="cs-CZ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1">
              <a:lnSpc>
                <a:spcPct val="150000"/>
              </a:lnSpc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 </a:t>
            </a: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zemského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povrchu 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1">
              <a:lnSpc>
                <a:spcPct val="150000"/>
              </a:lnSpc>
            </a:pPr>
            <a:endParaRPr lang="cs-CZ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1">
              <a:lnSpc>
                <a:spcPct val="150000"/>
              </a:lnSpc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 rostlin</a:t>
            </a:r>
          </a:p>
          <a:p>
            <a:pPr lvl="1">
              <a:lnSpc>
                <a:spcPct val="150000"/>
              </a:lnSpc>
            </a:pPr>
            <a:endParaRPr lang="cs-CZ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1">
              <a:lnSpc>
                <a:spcPct val="150000"/>
              </a:lnSpc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 domů 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/>
          </a:p>
        </p:txBody>
      </p:sp>
      <p:pic>
        <p:nvPicPr>
          <p:cNvPr id="1026" name="Picture 2" descr="C:\Users\neumannova\AppData\Local\Microsoft\Windows\Temporary Internet Files\Content.IE5\0JU8VZ2D\MP90017869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8019" y="1844824"/>
            <a:ext cx="936104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neumannova\AppData\Local\Microsoft\Windows\Temporary Internet Files\Content.IE5\HMBOUXTS\MP90044868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140968"/>
            <a:ext cx="985817" cy="778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neumannova\AppData\Local\Microsoft\Windows\Temporary Internet Files\Content.IE5\6DVO1W4T\MP900145290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3717032"/>
            <a:ext cx="819536" cy="79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neumannova\AppData\Local\Microsoft\Windows\Temporary Internet Files\Content.IE5\HMBOUXTS\MP900401415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5104792"/>
            <a:ext cx="864096" cy="741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7327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cs-CZ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7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Podtrhni, co je koloběh </a:t>
            </a:r>
            <a:r>
              <a:rPr lang="cs-CZ" sz="27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vody </a:t>
            </a:r>
            <a:r>
              <a:rPr lang="cs-CZ" sz="27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 přírodě</a:t>
            </a:r>
            <a:r>
              <a:rPr lang="cs-CZ" sz="27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br>
              <a:rPr lang="cs-CZ" sz="27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cs-CZ" sz="2700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r>
              <a:rPr lang="cs-CZ" dirty="0"/>
              <a:t>Stálý oběh </a:t>
            </a: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povrchové</a:t>
            </a:r>
            <a:r>
              <a:rPr lang="cs-CZ" dirty="0"/>
              <a:t> </a:t>
            </a:r>
            <a:r>
              <a:rPr lang="cs-CZ" dirty="0" smtClean="0"/>
              <a:t> a </a:t>
            </a: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podpovrchové</a:t>
            </a:r>
            <a:r>
              <a:rPr lang="cs-CZ" dirty="0"/>
              <a:t> vody 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</a:t>
            </a:r>
            <a:r>
              <a:rPr lang="cs-CZ" dirty="0" smtClean="0"/>
              <a:t>na </a:t>
            </a:r>
            <a:r>
              <a:rPr lang="cs-CZ" dirty="0"/>
              <a:t>Zemi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r>
              <a:rPr lang="cs-CZ" dirty="0" smtClean="0"/>
              <a:t>Voda v oceánech.</a:t>
            </a:r>
            <a:endParaRPr lang="cs-CZ" dirty="0"/>
          </a:p>
          <a:p>
            <a:pPr>
              <a:buNone/>
            </a:pPr>
            <a:endParaRPr lang="cs-CZ" dirty="0"/>
          </a:p>
          <a:p>
            <a:r>
              <a:rPr lang="cs-CZ" dirty="0" smtClean="0"/>
              <a:t>Měnící se voda na led a páru.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42319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Spoj správné pořadí cyklu </a:t>
            </a:r>
            <a:r>
              <a:rPr lang="cs-CZ" sz="24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koloběhu </a:t>
            </a:r>
            <a:r>
              <a:rPr lang="cs-CZ" sz="24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vody v přírodě.</a:t>
            </a:r>
            <a:endParaRPr lang="cs-CZ" sz="2400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cs-CZ" sz="2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mraky</a:t>
            </a:r>
            <a:endParaRPr lang="cs-CZ" sz="24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pPr lvl="0"/>
            <a:r>
              <a:rPr lang="cs-CZ" sz="2400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srážky </a:t>
            </a:r>
            <a:r>
              <a:rPr lang="cs-CZ" sz="2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z mraků</a:t>
            </a:r>
            <a:endParaRPr lang="cs-CZ" sz="24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pPr lvl="0"/>
            <a:r>
              <a:rPr lang="cs-CZ" sz="2400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vsakování </a:t>
            </a:r>
          </a:p>
          <a:p>
            <a:pPr lvl="0"/>
            <a:r>
              <a:rPr lang="cs-CZ" sz="2400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odtok </a:t>
            </a:r>
          </a:p>
          <a:p>
            <a:pPr lvl="0"/>
            <a:r>
              <a:rPr lang="cs-CZ" sz="2400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vývěr podpovrchové vody</a:t>
            </a:r>
          </a:p>
          <a:p>
            <a:r>
              <a:rPr lang="cs-CZ" sz="2400" b="1" dirty="0">
                <a:solidFill>
                  <a:srgbClr val="0070C0"/>
                </a:solidFill>
              </a:rPr>
              <a:t>vypařování z vodních zdrojů</a:t>
            </a:r>
          </a:p>
          <a:p>
            <a:pPr lvl="0"/>
            <a:endParaRPr lang="cs-CZ" sz="2400" b="1" dirty="0">
              <a:solidFill>
                <a:srgbClr val="C00000"/>
              </a:solidFill>
            </a:endParaRPr>
          </a:p>
          <a:p>
            <a:pPr marL="109728" indent="0">
              <a:buNone/>
            </a:pPr>
            <a:endParaRPr lang="cs-CZ" sz="2400" dirty="0"/>
          </a:p>
        </p:txBody>
      </p:sp>
      <p:sp>
        <p:nvSpPr>
          <p:cNvPr id="4" name="Obdélník 3"/>
          <p:cNvSpPr/>
          <p:nvPr/>
        </p:nvSpPr>
        <p:spPr>
          <a:xfrm>
            <a:off x="1475656" y="2276872"/>
            <a:ext cx="1847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cs-CZ" dirty="0"/>
          </a:p>
          <a:p>
            <a:pPr lvl="0"/>
            <a:endParaRPr lang="cs-CZ" dirty="0"/>
          </a:p>
        </p:txBody>
      </p:sp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1526595"/>
              </p:ext>
            </p:extLst>
          </p:nvPr>
        </p:nvGraphicFramePr>
        <p:xfrm>
          <a:off x="7380312" y="1484784"/>
          <a:ext cx="983432" cy="42412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83432"/>
              </a:tblGrid>
              <a:tr h="706877">
                <a:tc>
                  <a:txBody>
                    <a:bodyPr/>
                    <a:lstStyle/>
                    <a:p>
                      <a:r>
                        <a:rPr lang="cs-CZ" dirty="0" smtClean="0"/>
                        <a:t>1.</a:t>
                      </a:r>
                      <a:endParaRPr lang="cs-CZ" dirty="0"/>
                    </a:p>
                  </a:txBody>
                  <a:tcPr/>
                </a:tc>
              </a:tr>
              <a:tr h="706877">
                <a:tc>
                  <a:txBody>
                    <a:bodyPr/>
                    <a:lstStyle/>
                    <a:p>
                      <a:r>
                        <a:rPr lang="cs-CZ" dirty="0" smtClean="0"/>
                        <a:t>2.</a:t>
                      </a:r>
                      <a:endParaRPr lang="cs-CZ" dirty="0"/>
                    </a:p>
                  </a:txBody>
                  <a:tcPr/>
                </a:tc>
              </a:tr>
              <a:tr h="706877">
                <a:tc>
                  <a:txBody>
                    <a:bodyPr/>
                    <a:lstStyle/>
                    <a:p>
                      <a:r>
                        <a:rPr lang="cs-CZ" dirty="0" smtClean="0"/>
                        <a:t>5.</a:t>
                      </a:r>
                      <a:endParaRPr lang="cs-CZ" dirty="0"/>
                    </a:p>
                  </a:txBody>
                  <a:tcPr/>
                </a:tc>
              </a:tr>
              <a:tr h="706877">
                <a:tc>
                  <a:txBody>
                    <a:bodyPr/>
                    <a:lstStyle/>
                    <a:p>
                      <a:r>
                        <a:rPr lang="cs-CZ" dirty="0" smtClean="0"/>
                        <a:t>3.</a:t>
                      </a:r>
                      <a:endParaRPr lang="cs-CZ" dirty="0"/>
                    </a:p>
                  </a:txBody>
                  <a:tcPr/>
                </a:tc>
              </a:tr>
              <a:tr h="706877">
                <a:tc>
                  <a:txBody>
                    <a:bodyPr/>
                    <a:lstStyle/>
                    <a:p>
                      <a:r>
                        <a:rPr lang="cs-CZ" dirty="0" smtClean="0"/>
                        <a:t>6.</a:t>
                      </a:r>
                      <a:endParaRPr lang="cs-CZ" dirty="0"/>
                    </a:p>
                  </a:txBody>
                  <a:tcPr/>
                </a:tc>
              </a:tr>
              <a:tr h="706877">
                <a:tc>
                  <a:txBody>
                    <a:bodyPr/>
                    <a:lstStyle/>
                    <a:p>
                      <a:r>
                        <a:rPr lang="cs-CZ" dirty="0" smtClean="0"/>
                        <a:t>4.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Zdroje:</a:t>
            </a:r>
            <a:endParaRPr lang="cs-CZ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000" dirty="0" smtClean="0">
                <a:hlinkClick r:id="rId2"/>
              </a:rPr>
              <a:t>http://openclipart.org/detail/4063/water-drop-by-lagartoflojo</a:t>
            </a:r>
            <a:endParaRPr lang="cs-CZ" sz="2000" dirty="0" smtClean="0"/>
          </a:p>
          <a:p>
            <a:r>
              <a:rPr lang="cs-CZ" sz="2000" dirty="0" smtClean="0">
                <a:hlinkClick r:id="rId3"/>
              </a:rPr>
              <a:t>http://openclipart.org/detail/1053/igloo-by-johnny_automatic</a:t>
            </a:r>
            <a:endParaRPr lang="cs-CZ" sz="2000" dirty="0" smtClean="0"/>
          </a:p>
          <a:p>
            <a:endParaRPr lang="cs-CZ" sz="2000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857</TotalTime>
  <Words>291</Words>
  <Application>Microsoft Office PowerPoint</Application>
  <PresentationFormat>Předvádění na obrazovce (4:3)</PresentationFormat>
  <Paragraphs>88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Exekutivní</vt:lpstr>
      <vt:lpstr>Prezentace aplikace PowerPoint</vt:lpstr>
      <vt:lpstr>Koloběh vody v přírodě</vt:lpstr>
      <vt:lpstr>Prezentace aplikace PowerPoint</vt:lpstr>
      <vt:lpstr>Koloběh vody v přírodě.</vt:lpstr>
      <vt:lpstr>Cyklus koloběhu vody  v přírodě</vt:lpstr>
      <vt:lpstr>Zakroužkuj správný obrázek. Voda se vypařuje:</vt:lpstr>
      <vt:lpstr> Podtrhni, co je koloběh vody  v přírodě. </vt:lpstr>
      <vt:lpstr>Spoj správné pořadí cyklu koloběhu vody v přírodě.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Koloběh vody v přírodě</dc:title>
  <dc:creator>p</dc:creator>
  <cp:lastModifiedBy>neumannova</cp:lastModifiedBy>
  <cp:revision>80</cp:revision>
  <dcterms:created xsi:type="dcterms:W3CDTF">2012-03-22T20:12:01Z</dcterms:created>
  <dcterms:modified xsi:type="dcterms:W3CDTF">2013-11-27T15:01:24Z</dcterms:modified>
</cp:coreProperties>
</file>