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8" r:id="rId2"/>
    <p:sldId id="262" r:id="rId3"/>
    <p:sldId id="263" r:id="rId4"/>
    <p:sldId id="264" r:id="rId5"/>
    <p:sldId id="265" r:id="rId6"/>
    <p:sldId id="266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776" autoAdjust="0"/>
    <p:restoredTop sz="91520" autoAdjust="0"/>
  </p:normalViewPr>
  <p:slideViewPr>
    <p:cSldViewPr>
      <p:cViewPr varScale="1">
        <p:scale>
          <a:sx n="90" d="100"/>
          <a:sy n="90" d="100"/>
        </p:scale>
        <p:origin x="-108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Střední odborná škola Net Office, spol. s r.o., Orlová-Lutyně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Adéla </a:t>
          </a:r>
          <a:r>
            <a:rPr lang="cs-CZ" sz="1400" dirty="0" err="1" smtClean="0"/>
            <a:t>Tomalová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Objektově orientované programování v C#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FEF812-25E0-4885-A14E-E5EF514706CB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70379A2-D292-4E18-8F49-B02F1E2AC47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0F4D5B-EDD3-4BD9-B4D0-92F9C055E075}" type="presOf" srcId="{D8197B8C-B260-4A16-BDF4-0947B075E274}" destId="{5A5FFA88-C948-4069-8E93-59FA12366E83}" srcOrd="1" destOrd="0" presId="urn:microsoft.com/office/officeart/2005/8/layout/target3"/>
    <dgm:cxn modelId="{E9E7C696-E6F1-4E67-9CCE-5CADCD546B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21441C-C626-4825-BC38-E7BDFD044BE4}" type="presOf" srcId="{D1B46980-6531-4606-95E6-44980827E919}" destId="{2BE915AB-18AA-4053-B92C-3BFC9ED204BB}" srcOrd="1" destOrd="0" presId="urn:microsoft.com/office/officeart/2005/8/layout/target3"/>
    <dgm:cxn modelId="{35BB3109-DBF4-42BA-8DE9-E27115DEC968}" type="presOf" srcId="{757F3AB3-0718-4624-B441-E567A8F0AB56}" destId="{333A1088-737F-45CB-B68E-254E46348037}" srcOrd="0" destOrd="0" presId="urn:microsoft.com/office/officeart/2005/8/layout/target3"/>
    <dgm:cxn modelId="{1F9E30CF-8563-4A15-BD12-6AEF0E9C8453}" type="presOf" srcId="{D8197B8C-B260-4A16-BDF4-0947B075E274}" destId="{25B08C86-7E15-44DC-BE7F-FFB55DD49D12}" srcOrd="0" destOrd="0" presId="urn:microsoft.com/office/officeart/2005/8/layout/target3"/>
    <dgm:cxn modelId="{822F2609-D2A7-466C-A5D0-66F00DA17DF9}" type="presOf" srcId="{D1D4F407-5343-4D3F-B5B9-D407B03CAEB4}" destId="{D005CE8C-CC26-4C3E-AC11-E15060ECD759}" srcOrd="0" destOrd="0" presId="urn:microsoft.com/office/officeart/2005/8/layout/target3"/>
    <dgm:cxn modelId="{D265F373-3A67-47A6-8465-F39F73CA93F8}" type="presOf" srcId="{4C35D32F-0EAB-4CD7-82EE-45574DC2A586}" destId="{8BEBB6EC-1DAA-4CAC-8A25-BC0FCBD5DBD5}" srcOrd="0" destOrd="0" presId="urn:microsoft.com/office/officeart/2005/8/layout/target3"/>
    <dgm:cxn modelId="{F7F72D23-665A-418D-A308-5D3EAB74FC03}" type="presOf" srcId="{4C35D32F-0EAB-4CD7-82EE-45574DC2A586}" destId="{890E4F0B-2866-4A3F-A3C7-2A14B1797930}" srcOrd="1" destOrd="0" presId="urn:microsoft.com/office/officeart/2005/8/layout/target3"/>
    <dgm:cxn modelId="{787866A1-6074-46D6-8B27-59DBBA1239C7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181121E-53A1-4A29-A0DF-E0552248295A}" type="presParOf" srcId="{333A1088-737F-45CB-B68E-254E46348037}" destId="{F5ABB229-8D3B-4694-996A-96F23CF14429}" srcOrd="0" destOrd="0" presId="urn:microsoft.com/office/officeart/2005/8/layout/target3"/>
    <dgm:cxn modelId="{C16C59DF-817A-4387-A1C8-03191314E564}" type="presParOf" srcId="{333A1088-737F-45CB-B68E-254E46348037}" destId="{F41139FD-01EE-4571-8B17-4FB00FC51163}" srcOrd="1" destOrd="0" presId="urn:microsoft.com/office/officeart/2005/8/layout/target3"/>
    <dgm:cxn modelId="{C7455A6A-94BC-4C27-8B3F-9120010A3CBC}" type="presParOf" srcId="{333A1088-737F-45CB-B68E-254E46348037}" destId="{D005CE8C-CC26-4C3E-AC11-E15060ECD759}" srcOrd="2" destOrd="0" presId="urn:microsoft.com/office/officeart/2005/8/layout/target3"/>
    <dgm:cxn modelId="{F1228B20-3FC3-4431-A9FF-B2C9B8B0A584}" type="presParOf" srcId="{333A1088-737F-45CB-B68E-254E46348037}" destId="{2C702D82-9B77-49B7-9568-BB8EB47C3372}" srcOrd="3" destOrd="0" presId="urn:microsoft.com/office/officeart/2005/8/layout/target3"/>
    <dgm:cxn modelId="{74837E02-C8C6-4327-869A-D7C8AE0849E9}" type="presParOf" srcId="{333A1088-737F-45CB-B68E-254E46348037}" destId="{A52A0455-90FF-4808-ABD0-F02540D31D5A}" srcOrd="4" destOrd="0" presId="urn:microsoft.com/office/officeart/2005/8/layout/target3"/>
    <dgm:cxn modelId="{64ED6B19-70CD-42B4-B070-120749D0CA0E}" type="presParOf" srcId="{333A1088-737F-45CB-B68E-254E46348037}" destId="{6140AFEC-043D-4C43-A2F9-D0F5331DF3A3}" srcOrd="5" destOrd="0" presId="urn:microsoft.com/office/officeart/2005/8/layout/target3"/>
    <dgm:cxn modelId="{C2D930A1-B9B8-4019-B0FA-B00F6928B8AA}" type="presParOf" srcId="{333A1088-737F-45CB-B68E-254E46348037}" destId="{9358AC05-5D7D-4327-9F80-1AD486AEA664}" srcOrd="6" destOrd="0" presId="urn:microsoft.com/office/officeart/2005/8/layout/target3"/>
    <dgm:cxn modelId="{60E01785-250F-4FCA-AC51-09155B606C69}" type="presParOf" srcId="{333A1088-737F-45CB-B68E-254E46348037}" destId="{313FC574-E1CD-4FB4-B054-0B805CE0447D}" srcOrd="7" destOrd="0" presId="urn:microsoft.com/office/officeart/2005/8/layout/target3"/>
    <dgm:cxn modelId="{5D0DB976-A3B6-4A07-A451-C9D697B5DF3E}" type="presParOf" srcId="{333A1088-737F-45CB-B68E-254E46348037}" destId="{619D679B-A015-4ECF-8348-D1034C574F40}" srcOrd="8" destOrd="0" presId="urn:microsoft.com/office/officeart/2005/8/layout/target3"/>
    <dgm:cxn modelId="{145995F4-BE87-4921-856B-4AA003F761A8}" type="presParOf" srcId="{333A1088-737F-45CB-B68E-254E46348037}" destId="{322283A8-4A27-4CDA-BAE3-F381106A9174}" srcOrd="9" destOrd="0" presId="urn:microsoft.com/office/officeart/2005/8/layout/target3"/>
    <dgm:cxn modelId="{F3B932F9-46FA-48FD-993E-CFD1CFF1C08C}" type="presParOf" srcId="{333A1088-737F-45CB-B68E-254E46348037}" destId="{FFC9F71D-1B4F-4AD9-A4A6-86ADEFC8AF5C}" srcOrd="10" destOrd="0" presId="urn:microsoft.com/office/officeart/2005/8/layout/target3"/>
    <dgm:cxn modelId="{4606678F-8640-442C-B7A4-22F916EC28E9}" type="presParOf" srcId="{333A1088-737F-45CB-B68E-254E46348037}" destId="{25B08C86-7E15-44DC-BE7F-FFB55DD49D12}" srcOrd="11" destOrd="0" presId="urn:microsoft.com/office/officeart/2005/8/layout/target3"/>
    <dgm:cxn modelId="{E58D1ECB-8D79-446C-9B35-02FFEBF56707}" type="presParOf" srcId="{333A1088-737F-45CB-B68E-254E46348037}" destId="{76644BE8-9D7C-4C09-B250-3D10AF48CBB7}" srcOrd="12" destOrd="0" presId="urn:microsoft.com/office/officeart/2005/8/layout/target3"/>
    <dgm:cxn modelId="{80233A76-23C5-470E-9791-17B7BB9C1431}" type="presParOf" srcId="{333A1088-737F-45CB-B68E-254E46348037}" destId="{EE85B701-7295-41C0-BA7A-34D3756A2AE6}" srcOrd="13" destOrd="0" presId="urn:microsoft.com/office/officeart/2005/8/layout/target3"/>
    <dgm:cxn modelId="{99795B5B-6B85-4ED9-B2F2-8FF46E710FA0}" type="presParOf" srcId="{333A1088-737F-45CB-B68E-254E46348037}" destId="{8BEBB6EC-1DAA-4CAC-8A25-BC0FCBD5DBD5}" srcOrd="14" destOrd="0" presId="urn:microsoft.com/office/officeart/2005/8/layout/target3"/>
    <dgm:cxn modelId="{C7AB7F81-39DA-4088-B557-167BEB0F9F61}" type="presParOf" srcId="{333A1088-737F-45CB-B68E-254E46348037}" destId="{AED2198E-93D5-4001-81B4-73124B309672}" srcOrd="15" destOrd="0" presId="urn:microsoft.com/office/officeart/2005/8/layout/target3"/>
    <dgm:cxn modelId="{76E99CD2-B3E6-4EBD-94AA-845ADEEFFFC9}" type="presParOf" srcId="{333A1088-737F-45CB-B68E-254E46348037}" destId="{2BE915AB-18AA-4053-B92C-3BFC9ED204BB}" srcOrd="16" destOrd="0" presId="urn:microsoft.com/office/officeart/2005/8/layout/target3"/>
    <dgm:cxn modelId="{0D3D7164-9B29-44BF-872D-B75C2C50F307}" type="presParOf" srcId="{333A1088-737F-45CB-B68E-254E46348037}" destId="{6BB5E863-4638-4E1D-BFDE-399D028AC4ED}" srcOrd="17" destOrd="0" presId="urn:microsoft.com/office/officeart/2005/8/layout/target3"/>
    <dgm:cxn modelId="{6D89BEF1-797A-478C-A886-AB43D0E9028F}" type="presParOf" srcId="{333A1088-737F-45CB-B68E-254E46348037}" destId="{5A5FFA88-C948-4069-8E93-59FA12366E83}" srcOrd="18" destOrd="0" presId="urn:microsoft.com/office/officeart/2005/8/layout/target3"/>
    <dgm:cxn modelId="{2198FCC6-B392-4B7E-A595-150D130A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Střední odborná škola Net Office, spol. s r.o., Orlová-Lutyně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Adéla </a:t>
          </a:r>
          <a:r>
            <a:rPr lang="cs-CZ" sz="1400" kern="1200" dirty="0" err="1" smtClean="0"/>
            <a:t>Tomalová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Objektově orientované programování v C#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8DFC2F-1D09-457B-870B-1EFCD1C047C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589409-7E71-4249-9BBD-0235491D2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154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900" smtClean="0"/>
              <a:t>Příklad navazuje</a:t>
            </a:r>
            <a:r>
              <a:rPr lang="cs-CZ" sz="900" baseline="0" smtClean="0"/>
              <a:t> na předchozí cvičení.</a:t>
            </a: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900" smtClean="0"/>
              <a:t>Příklad navazuje</a:t>
            </a:r>
            <a:r>
              <a:rPr lang="cs-CZ" sz="900" baseline="0" smtClean="0"/>
              <a:t> na předchozí cvičení.</a:t>
            </a: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900" smtClean="0"/>
              <a:t>Příklad navazuje</a:t>
            </a:r>
            <a:r>
              <a:rPr lang="cs-CZ" sz="900" baseline="0" smtClean="0"/>
              <a:t> na předchozí cvičení.</a:t>
            </a: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900" smtClean="0"/>
              <a:t>Příklad navazuje</a:t>
            </a:r>
            <a:r>
              <a:rPr lang="cs-CZ" sz="900" baseline="0" smtClean="0"/>
              <a:t> na předchozí cvičení.</a:t>
            </a: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900" smtClean="0"/>
              <a:t>Příklad navazuje</a:t>
            </a:r>
            <a:r>
              <a:rPr lang="cs-CZ" sz="900" baseline="0" smtClean="0"/>
              <a:t> na předchozí cvičení.</a:t>
            </a:r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sz="9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94F84-342F-4B28-B6B5-93A9CB6C9291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474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902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1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1457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266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44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760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91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620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9089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194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394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912FCF-51C6-4661-B485-F9DF663E303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DC933F-0185-4B75-A4A9-CDEDCCBCB23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2224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20664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32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69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metody instance s polem objektů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8197" y="836712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Máte hotový program a ztratila se třída Zamestnanec. Doprogramujte ji.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94064" y="1436578"/>
            <a:ext cx="5468869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>
                <a:solidFill>
                  <a:schemeClr val="tx2">
                    <a:lumMod val="60000"/>
                    <a:lumOff val="40000"/>
                  </a:schemeClr>
                </a:solidFill>
              </a:rPr>
              <a:t>static void Main(string[] args)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Zamestnanec</a:t>
            </a:r>
            <a:r>
              <a:rPr lang="cs-CZ" sz="1600">
                <a:solidFill>
                  <a:schemeClr val="bg1"/>
                </a:solidFill>
              </a:rPr>
              <a:t>[] oddeleni = new Zamestnanec[4];</a:t>
            </a: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oddeleni[0</a:t>
            </a:r>
            <a:r>
              <a:rPr lang="cs-CZ" sz="1600">
                <a:solidFill>
                  <a:schemeClr val="bg1"/>
                </a:solidFill>
              </a:rPr>
              <a:t>]=new Zamestnanec("Jan","Dlouhý</a:t>
            </a:r>
            <a:r>
              <a:rPr lang="cs-CZ" sz="1600" smtClean="0">
                <a:solidFill>
                  <a:schemeClr val="bg1"/>
                </a:solidFill>
              </a:rPr>
              <a:t>");</a:t>
            </a:r>
            <a:endParaRPr lang="cs-CZ" sz="1600">
              <a:solidFill>
                <a:schemeClr val="bg1"/>
              </a:solidFill>
            </a:endParaRP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oddeleni[1</a:t>
            </a:r>
            <a:r>
              <a:rPr lang="cs-CZ" sz="1600">
                <a:solidFill>
                  <a:schemeClr val="bg1"/>
                </a:solidFill>
              </a:rPr>
              <a:t>] = new Zamestnanec("Jindřich", "Krátký", 222.40);</a:t>
            </a: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oddeleni[2</a:t>
            </a:r>
            <a:r>
              <a:rPr lang="cs-CZ" sz="1600">
                <a:solidFill>
                  <a:schemeClr val="bg1"/>
                </a:solidFill>
              </a:rPr>
              <a:t>] = new Zamestnanec("Jakub", "Malý", 321.40);</a:t>
            </a: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oddeleni[3</a:t>
            </a:r>
            <a:r>
              <a:rPr lang="cs-CZ" sz="1600">
                <a:solidFill>
                  <a:schemeClr val="bg1"/>
                </a:solidFill>
              </a:rPr>
              <a:t>] = new Zamestnanec("Jiří", "Velký", 423.80);</a:t>
            </a: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Random </a:t>
            </a:r>
            <a:r>
              <a:rPr lang="cs-CZ" sz="1600">
                <a:solidFill>
                  <a:schemeClr val="bg1"/>
                </a:solidFill>
              </a:rPr>
              <a:t>nah =new Random();</a:t>
            </a: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for </a:t>
            </a:r>
            <a:r>
              <a:rPr lang="cs-CZ" sz="1600">
                <a:solidFill>
                  <a:schemeClr val="bg1"/>
                </a:solidFill>
              </a:rPr>
              <a:t>(int i = 0; i &lt; 4; i++)</a:t>
            </a: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pPr indent="361950"/>
            <a:r>
              <a:rPr lang="cs-CZ" sz="1600" smtClean="0">
                <a:solidFill>
                  <a:schemeClr val="bg1"/>
                </a:solidFill>
              </a:rPr>
              <a:t>oddeleni[i</a:t>
            </a:r>
            <a:r>
              <a:rPr lang="cs-CZ" sz="1600">
                <a:solidFill>
                  <a:schemeClr val="bg1"/>
                </a:solidFill>
              </a:rPr>
              <a:t>].HodMzda = nah.Next(40, 600);</a:t>
            </a:r>
          </a:p>
          <a:p>
            <a:pPr indent="361950"/>
            <a:r>
              <a:rPr lang="cs-CZ" sz="1600" smtClean="0">
                <a:solidFill>
                  <a:schemeClr val="bg1"/>
                </a:solidFill>
              </a:rPr>
              <a:t>oddeleni[i</a:t>
            </a:r>
            <a:r>
              <a:rPr lang="cs-CZ" sz="1600">
                <a:solidFill>
                  <a:schemeClr val="bg1"/>
                </a:solidFill>
              </a:rPr>
              <a:t>].setHodiny(nah.Next(210));</a:t>
            </a: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foreach </a:t>
            </a:r>
            <a:r>
              <a:rPr lang="cs-CZ" sz="1600">
                <a:solidFill>
                  <a:schemeClr val="bg1"/>
                </a:solidFill>
              </a:rPr>
              <a:t>(Zamestnanec delnik in oddeleni)</a:t>
            </a: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pPr indent="361950"/>
            <a:r>
              <a:rPr lang="cs-CZ" sz="1600" smtClean="0">
                <a:solidFill>
                  <a:schemeClr val="bg1"/>
                </a:solidFill>
              </a:rPr>
              <a:t>delnik.hrubaMzda</a:t>
            </a:r>
            <a:r>
              <a:rPr lang="cs-CZ" sz="1600">
                <a:solidFill>
                  <a:schemeClr val="bg1"/>
                </a:solidFill>
              </a:rPr>
              <a:t>();</a:t>
            </a:r>
          </a:p>
          <a:p>
            <a:pPr indent="361950"/>
            <a:r>
              <a:rPr lang="cs-CZ" sz="1600" smtClean="0">
                <a:solidFill>
                  <a:schemeClr val="bg1"/>
                </a:solidFill>
              </a:rPr>
              <a:t>delnik.hrubaMzda(nah.Next(500</a:t>
            </a:r>
            <a:r>
              <a:rPr lang="cs-CZ" sz="1600">
                <a:solidFill>
                  <a:schemeClr val="bg1"/>
                </a:solidFill>
              </a:rPr>
              <a:t>, 5000));</a:t>
            </a: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pPr indent="180975"/>
            <a:r>
              <a:rPr lang="cs-CZ" sz="1600" smtClean="0">
                <a:solidFill>
                  <a:schemeClr val="bg1"/>
                </a:solidFill>
              </a:rPr>
              <a:t>Console.ReadLine</a:t>
            </a:r>
            <a:r>
              <a:rPr lang="cs-CZ" sz="1600">
                <a:solidFill>
                  <a:schemeClr val="bg1"/>
                </a:solidFill>
              </a:rPr>
              <a:t>();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 dirty="0" smtClean="0">
              <a:solidFill>
                <a:schemeClr val="bg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5004048" y="2276872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4860032" y="3944957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4499992" y="4221088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2988438" y="5157192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4716016" y="5445224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eva 17"/>
          <p:cNvSpPr/>
          <p:nvPr/>
        </p:nvSpPr>
        <p:spPr>
          <a:xfrm>
            <a:off x="6181832" y="2468795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3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0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10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4" grpId="0" animBg="1"/>
      <p:bldP spid="12" grpId="0" animBg="1"/>
      <p:bldP spid="13" grpId="0" animBg="1"/>
      <p:bldP spid="15" grpId="0" animBg="1"/>
      <p:bldP spid="16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69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metody instance s polem objektů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792" y="836712"/>
            <a:ext cx="74361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Nejprve naprogramujeme konstruktory. Podle počtu parametrů zadávaných při tvorbě instancí jsou dva.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94064" y="1436578"/>
            <a:ext cx="6754285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static void Main(string[] args)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{</a:t>
            </a:r>
            <a:endParaRPr lang="cs-CZ" sz="2000">
              <a:solidFill>
                <a:schemeClr val="bg1"/>
              </a:solidFill>
            </a:endParaRPr>
          </a:p>
          <a:p>
            <a:pPr indent="180975"/>
            <a:r>
              <a:rPr lang="cs-CZ" sz="2000" smtClean="0">
                <a:solidFill>
                  <a:schemeClr val="bg1"/>
                </a:solidFill>
              </a:rPr>
              <a:t>Zamestnanec</a:t>
            </a:r>
            <a:r>
              <a:rPr lang="cs-CZ" sz="2000">
                <a:solidFill>
                  <a:schemeClr val="bg1"/>
                </a:solidFill>
              </a:rPr>
              <a:t>[] oddeleni = new Zamestnanec[4];</a:t>
            </a:r>
          </a:p>
          <a:p>
            <a:pPr indent="180975"/>
            <a:r>
              <a:rPr lang="cs-CZ" sz="2000" smtClean="0">
                <a:solidFill>
                  <a:schemeClr val="bg1"/>
                </a:solidFill>
              </a:rPr>
              <a:t>oddeleni[0</a:t>
            </a:r>
            <a:r>
              <a:rPr lang="cs-CZ" sz="2000">
                <a:solidFill>
                  <a:schemeClr val="bg1"/>
                </a:solidFill>
              </a:rPr>
              <a:t>]=new Zamestnanec("Jan","Dlouhý</a:t>
            </a:r>
            <a:r>
              <a:rPr lang="cs-CZ" sz="2000" smtClean="0">
                <a:solidFill>
                  <a:schemeClr val="bg1"/>
                </a:solidFill>
              </a:rPr>
              <a:t>");</a:t>
            </a:r>
            <a:endParaRPr lang="cs-CZ" sz="2000">
              <a:solidFill>
                <a:schemeClr val="bg1"/>
              </a:solidFill>
            </a:endParaRPr>
          </a:p>
          <a:p>
            <a:pPr indent="180975"/>
            <a:r>
              <a:rPr lang="cs-CZ" sz="2000" smtClean="0">
                <a:solidFill>
                  <a:schemeClr val="bg1"/>
                </a:solidFill>
              </a:rPr>
              <a:t>oddeleni[1</a:t>
            </a:r>
            <a:r>
              <a:rPr lang="cs-CZ" sz="2000">
                <a:solidFill>
                  <a:schemeClr val="bg1"/>
                </a:solidFill>
              </a:rPr>
              <a:t>] = new Zamestnanec("Jindřich", "Krátký", 222.40</a:t>
            </a:r>
            <a:r>
              <a:rPr lang="cs-CZ" sz="2000" smtClean="0">
                <a:solidFill>
                  <a:schemeClr val="bg1"/>
                </a:solidFill>
              </a:rPr>
              <a:t>);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7452320" y="2733021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>
            <a:off x="6110895" y="2492896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53121" y="3234462"/>
            <a:ext cx="74361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První má parametry jméno a příjmení, k druhému přibyla hodnota hodinové mzdy.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842051" y="3717032"/>
            <a:ext cx="724961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public Zamestnanec(string jmeno, string prijmeni)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{</a:t>
            </a:r>
            <a:endParaRPr lang="cs-CZ" sz="2000">
              <a:solidFill>
                <a:schemeClr val="bg1"/>
              </a:solidFill>
            </a:endParaRPr>
          </a:p>
          <a:p>
            <a:pPr indent="182563"/>
            <a:r>
              <a:rPr lang="cs-CZ" sz="2000" smtClean="0">
                <a:solidFill>
                  <a:schemeClr val="bg1"/>
                </a:solidFill>
              </a:rPr>
              <a:t>this.jmeno </a:t>
            </a:r>
            <a:r>
              <a:rPr lang="cs-CZ" sz="2000">
                <a:solidFill>
                  <a:schemeClr val="bg1"/>
                </a:solidFill>
              </a:rPr>
              <a:t>= jmeno; this.prijmeni = prijmeni;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}</a:t>
            </a:r>
            <a:endParaRPr lang="cs-CZ" sz="2000">
              <a:solidFill>
                <a:schemeClr val="bg1"/>
              </a:solidFill>
            </a:endParaRPr>
          </a:p>
          <a:p>
            <a:r>
              <a:rPr lang="cs-CZ" sz="20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Zamestnanec(string </a:t>
            </a:r>
            <a:r>
              <a:rPr lang="cs-CZ" sz="20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jmeno, </a:t>
            </a:r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string prijmeni, double hodMzda)</a:t>
            </a:r>
          </a:p>
          <a:p>
            <a:pPr indent="266700"/>
            <a:r>
              <a:rPr lang="cs-CZ" sz="20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: this(jmeno, </a:t>
            </a:r>
            <a:r>
              <a:rPr lang="cs-CZ" sz="2000">
                <a:solidFill>
                  <a:schemeClr val="tx2">
                    <a:lumMod val="60000"/>
                    <a:lumOff val="40000"/>
                  </a:schemeClr>
                </a:solidFill>
              </a:rPr>
              <a:t>prijmeni)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{</a:t>
            </a:r>
            <a:endParaRPr lang="cs-CZ" sz="2000">
              <a:solidFill>
                <a:schemeClr val="bg1"/>
              </a:solidFill>
            </a:endParaRPr>
          </a:p>
          <a:p>
            <a:pPr indent="182563"/>
            <a:r>
              <a:rPr lang="cs-CZ" sz="2000" smtClean="0">
                <a:solidFill>
                  <a:schemeClr val="bg1"/>
                </a:solidFill>
              </a:rPr>
              <a:t>this.hodMzda </a:t>
            </a:r>
            <a:r>
              <a:rPr lang="cs-CZ" sz="2000">
                <a:solidFill>
                  <a:schemeClr val="bg1"/>
                </a:solidFill>
              </a:rPr>
              <a:t>= hodMzda;</a:t>
            </a:r>
          </a:p>
          <a:p>
            <a:r>
              <a:rPr lang="cs-CZ" sz="2000" smtClean="0">
                <a:solidFill>
                  <a:schemeClr val="bg1"/>
                </a:solidFill>
              </a:rPr>
              <a:t>}</a:t>
            </a:r>
            <a:endParaRPr lang="cs-CZ" sz="2000">
              <a:solidFill>
                <a:schemeClr val="bg1"/>
              </a:solidFill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6110895" y="3861048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eva 21"/>
          <p:cNvSpPr/>
          <p:nvPr/>
        </p:nvSpPr>
        <p:spPr>
          <a:xfrm>
            <a:off x="7976410" y="5052231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54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4" grpId="0" animBg="1"/>
      <p:bldP spid="12" grpId="0" animBg="1"/>
      <p:bldP spid="17" grpId="0" build="p"/>
      <p:bldP spid="18" grpId="0" build="p"/>
      <p:bldP spid="19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69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metody instance s polem objektů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792" y="836712"/>
            <a:ext cx="8081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Musíme mít vlastnost pro nastavení hodinové mzdy. Nastavíme si setter na hodnoty 50 – 550.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94064" y="1196752"/>
            <a:ext cx="45000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180975"/>
            <a:r>
              <a:rPr lang="cs-CZ">
                <a:solidFill>
                  <a:schemeClr val="bg1"/>
                </a:solidFill>
              </a:rPr>
              <a:t>for (int i = 0; i &lt; 4; i++)</a:t>
            </a:r>
          </a:p>
          <a:p>
            <a:pPr indent="180975"/>
            <a:r>
              <a:rPr lang="cs-CZ">
                <a:solidFill>
                  <a:schemeClr val="bg1"/>
                </a:solidFill>
              </a:rPr>
              <a:t>{</a:t>
            </a:r>
          </a:p>
          <a:p>
            <a:pPr indent="361950"/>
            <a:r>
              <a:rPr lang="cs-CZ">
                <a:solidFill>
                  <a:schemeClr val="bg1"/>
                </a:solidFill>
              </a:rPr>
              <a:t>oddeleni[i].HodMzda = nah.Next(40, 600);</a:t>
            </a:r>
          </a:p>
          <a:p>
            <a:pPr indent="361950"/>
            <a:r>
              <a:rPr lang="cs-CZ">
                <a:solidFill>
                  <a:schemeClr val="bg1"/>
                </a:solidFill>
              </a:rPr>
              <a:t>oddeleni[i].setHodiny(nah.Next(210));</a:t>
            </a: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5294078" y="1839454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602075" y="2492896"/>
            <a:ext cx="5778185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>
                <a:solidFill>
                  <a:schemeClr val="tx2">
                    <a:lumMod val="60000"/>
                    <a:lumOff val="40000"/>
                  </a:schemeClr>
                </a:solidFill>
              </a:rPr>
              <a:t>public double HodMzda {</a:t>
            </a:r>
          </a:p>
          <a:p>
            <a:r>
              <a:rPr lang="cs-CZ" sz="1600" smtClean="0">
                <a:solidFill>
                  <a:srgbClr val="FF0000"/>
                </a:solidFill>
              </a:rPr>
              <a:t>get</a:t>
            </a:r>
            <a:r>
              <a:rPr lang="cs-CZ" sz="1600" smtClean="0">
                <a:solidFill>
                  <a:schemeClr val="bg1"/>
                </a:solidFill>
              </a:rPr>
              <a:t> </a:t>
            </a:r>
            <a:r>
              <a:rPr lang="cs-CZ" sz="1600">
                <a:solidFill>
                  <a:schemeClr val="bg1"/>
                </a:solidFill>
              </a:rPr>
              <a:t>{ return hodMzda;}</a:t>
            </a:r>
          </a:p>
          <a:p>
            <a:r>
              <a:rPr lang="cs-CZ" sz="1600" smtClean="0">
                <a:solidFill>
                  <a:srgbClr val="FF0000"/>
                </a:solidFill>
              </a:rPr>
              <a:t>set</a:t>
            </a:r>
            <a:r>
              <a:rPr lang="cs-CZ" sz="1600" smtClean="0">
                <a:solidFill>
                  <a:schemeClr val="bg1"/>
                </a:solidFill>
              </a:rPr>
              <a:t> </a:t>
            </a:r>
            <a:r>
              <a:rPr lang="cs-CZ" sz="1600">
                <a:solidFill>
                  <a:schemeClr val="bg1"/>
                </a:solidFill>
              </a:rPr>
              <a:t>{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while </a:t>
            </a:r>
            <a:r>
              <a:rPr lang="cs-CZ" sz="1600">
                <a:solidFill>
                  <a:schemeClr val="bg1"/>
                </a:solidFill>
              </a:rPr>
              <a:t>(value&lt;50 || value&gt;550)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Console.Write</a:t>
            </a:r>
            <a:r>
              <a:rPr lang="cs-CZ" sz="1600">
                <a:solidFill>
                  <a:schemeClr val="bg1"/>
                </a:solidFill>
              </a:rPr>
              <a:t>("zaměstnanec {0} {1}: ", jmeno, prijmeni);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Console.WriteLine</a:t>
            </a:r>
            <a:r>
              <a:rPr lang="cs-CZ" sz="1600">
                <a:solidFill>
                  <a:schemeClr val="bg1"/>
                </a:solidFill>
              </a:rPr>
              <a:t>("Hodinová mzda musí být v rozmezí 50 - 550");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bool </a:t>
            </a:r>
            <a:r>
              <a:rPr lang="cs-CZ" sz="1600">
                <a:solidFill>
                  <a:schemeClr val="bg1"/>
                </a:solidFill>
              </a:rPr>
              <a:t>dobre = double.TryParse(Console.ReadLine(), out value);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while </a:t>
            </a:r>
            <a:r>
              <a:rPr lang="cs-CZ" sz="1600">
                <a:solidFill>
                  <a:schemeClr val="bg1"/>
                </a:solidFill>
              </a:rPr>
              <a:t>(!dobre)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{</a:t>
            </a:r>
            <a:endParaRPr lang="cs-CZ" sz="160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Console.WriteLine</a:t>
            </a:r>
            <a:r>
              <a:rPr lang="cs-CZ" sz="1600">
                <a:solidFill>
                  <a:schemeClr val="bg1"/>
                </a:solidFill>
              </a:rPr>
              <a:t>("Zadaná hodnota není číslo.");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dobre </a:t>
            </a:r>
            <a:r>
              <a:rPr lang="cs-CZ" sz="1600">
                <a:solidFill>
                  <a:schemeClr val="bg1"/>
                </a:solidFill>
              </a:rPr>
              <a:t>= double.TryParse(Console.ReadLine(), out value);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hodMzda </a:t>
            </a:r>
            <a:r>
              <a:rPr lang="cs-CZ" sz="1600">
                <a:solidFill>
                  <a:schemeClr val="bg1"/>
                </a:solidFill>
              </a:rPr>
              <a:t>= value;</a:t>
            </a:r>
          </a:p>
          <a:p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  <a:p>
            <a:r>
              <a:rPr lang="cs-CZ" sz="1600" smtClean="0">
                <a:solidFill>
                  <a:schemeClr val="bg1"/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640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1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1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2" dur="500"/>
                                        <p:tgtEl>
                                          <p:spTgt spid="1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7" dur="500"/>
                                        <p:tgtEl>
                                          <p:spTgt spid="1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2" dur="500"/>
                                        <p:tgtEl>
                                          <p:spTgt spid="18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uiExpand="1" build="p"/>
      <p:bldP spid="12" grpId="0" animBg="1"/>
      <p:bldP spid="1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69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metody instance s polem objektů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792" y="836712"/>
            <a:ext cx="8081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Pro porovnání výhod obou řešení pro odpracované hodiny vytvoříme jen setter.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94064" y="1196752"/>
            <a:ext cx="45000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180975"/>
            <a:r>
              <a:rPr lang="cs-CZ">
                <a:solidFill>
                  <a:schemeClr val="bg1"/>
                </a:solidFill>
              </a:rPr>
              <a:t>for (int i = 0; i &lt; 4; i++)</a:t>
            </a:r>
          </a:p>
          <a:p>
            <a:pPr indent="180975"/>
            <a:r>
              <a:rPr lang="cs-CZ">
                <a:solidFill>
                  <a:schemeClr val="bg1"/>
                </a:solidFill>
              </a:rPr>
              <a:t>{</a:t>
            </a:r>
          </a:p>
          <a:p>
            <a:pPr indent="361950"/>
            <a:r>
              <a:rPr lang="cs-CZ">
                <a:solidFill>
                  <a:schemeClr val="bg1"/>
                </a:solidFill>
              </a:rPr>
              <a:t>oddeleni[i].HodMzda = nah.Next(40, 600);</a:t>
            </a:r>
          </a:p>
          <a:p>
            <a:pPr indent="361950"/>
            <a:r>
              <a:rPr lang="cs-CZ">
                <a:solidFill>
                  <a:schemeClr val="bg1"/>
                </a:solidFill>
              </a:rPr>
              <a:t>oddeleni[i].setHodiny(nah.Next(210));</a:t>
            </a:r>
          </a:p>
          <a:p>
            <a:pPr indent="180975"/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>
            <a:off x="5004048" y="2084949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19237" y="2924944"/>
            <a:ext cx="527067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setHodiny(int hod)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if </a:t>
            </a:r>
            <a:r>
              <a:rPr lang="cs-CZ">
                <a:solidFill>
                  <a:schemeClr val="bg1"/>
                </a:solidFill>
              </a:rPr>
              <a:t>(hod &gt; 200)</a:t>
            </a:r>
          </a:p>
          <a:p>
            <a:r>
              <a:rPr lang="cs-CZ" smtClean="0">
                <a:solidFill>
                  <a:schemeClr val="bg1"/>
                </a:solidFill>
              </a:rPr>
              <a:t>{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hodiny </a:t>
            </a:r>
            <a:r>
              <a:rPr lang="cs-CZ">
                <a:solidFill>
                  <a:schemeClr val="bg1"/>
                </a:solidFill>
              </a:rPr>
              <a:t>= 200;</a:t>
            </a:r>
          </a:p>
          <a:p>
            <a:r>
              <a:rPr lang="cs-CZ" smtClean="0">
                <a:solidFill>
                  <a:schemeClr val="bg1"/>
                </a:solidFill>
              </a:rPr>
              <a:t>Console.WriteLine</a:t>
            </a:r>
            <a:r>
              <a:rPr lang="cs-CZ">
                <a:solidFill>
                  <a:schemeClr val="bg1"/>
                </a:solidFill>
              </a:rPr>
              <a:t>("Bude proplaceno jen 200 hodin.");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else</a:t>
            </a:r>
            <a:endParaRPr lang="cs-CZ">
              <a:solidFill>
                <a:schemeClr val="bg1"/>
              </a:solidFill>
            </a:endParaRPr>
          </a:p>
          <a:p>
            <a:r>
              <a:rPr lang="cs-CZ" smtClean="0">
                <a:solidFill>
                  <a:schemeClr val="bg1"/>
                </a:solidFill>
              </a:rPr>
              <a:t>hodiny </a:t>
            </a:r>
            <a:r>
              <a:rPr lang="cs-CZ">
                <a:solidFill>
                  <a:schemeClr val="bg1"/>
                </a:solidFill>
              </a:rPr>
              <a:t>= hod;</a:t>
            </a:r>
          </a:p>
          <a:p>
            <a:r>
              <a:rPr lang="cs-CZ" smtClean="0">
                <a:solidFill>
                  <a:schemeClr val="bg1"/>
                </a:solidFill>
              </a:rPr>
              <a:t>}</a:t>
            </a:r>
            <a:endParaRPr lang="cs-CZ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240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2" grpId="0" animBg="1"/>
      <p:bldP spid="1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260648"/>
            <a:ext cx="369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metody instance s polem objektů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792" y="836712"/>
            <a:ext cx="808165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smtClean="0">
                <a:solidFill>
                  <a:schemeClr val="bg1"/>
                </a:solidFill>
              </a:rPr>
              <a:t>Hrubá mzda bude přetížená metoda jednou čistá a podruhé s částkou prémií.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94064" y="1196752"/>
            <a:ext cx="437337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indent="180975"/>
            <a:r>
              <a:rPr lang="cs-CZ">
                <a:solidFill>
                  <a:schemeClr val="bg1"/>
                </a:solidFill>
              </a:rPr>
              <a:t>foreach (Zamestnanec delnik in oddeleni)</a:t>
            </a:r>
          </a:p>
          <a:p>
            <a:pPr indent="180975"/>
            <a:r>
              <a:rPr lang="cs-CZ">
                <a:solidFill>
                  <a:schemeClr val="bg1"/>
                </a:solidFill>
              </a:rPr>
              <a:t>{</a:t>
            </a:r>
          </a:p>
          <a:p>
            <a:pPr indent="361950"/>
            <a:r>
              <a:rPr lang="cs-CZ">
                <a:solidFill>
                  <a:schemeClr val="bg1"/>
                </a:solidFill>
              </a:rPr>
              <a:t>delnik.hrubaMzda();</a:t>
            </a:r>
          </a:p>
          <a:p>
            <a:pPr indent="361950"/>
            <a:r>
              <a:rPr lang="cs-CZ">
                <a:solidFill>
                  <a:schemeClr val="bg1"/>
                </a:solidFill>
              </a:rPr>
              <a:t>delnik.hrubaMzda(nah.Next(500, 5000));</a:t>
            </a:r>
          </a:p>
          <a:p>
            <a:pPr indent="180975"/>
            <a:r>
              <a:rPr lang="cs-CZ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12" name="Šipka doleva 11"/>
          <p:cNvSpPr/>
          <p:nvPr/>
        </p:nvSpPr>
        <p:spPr>
          <a:xfrm>
            <a:off x="5004048" y="2084949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765320" y="2924944"/>
            <a:ext cx="819916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>
                <a:solidFill>
                  <a:schemeClr val="tx2">
                    <a:lumMod val="60000"/>
                    <a:lumOff val="40000"/>
                  </a:schemeClr>
                </a:solidFill>
              </a:rPr>
              <a:t>public void hrubaMzda()</a:t>
            </a:r>
          </a:p>
          <a:p>
            <a:r>
              <a:rPr lang="cs-CZ" sz="1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{</a:t>
            </a:r>
            <a:endParaRPr lang="cs-CZ" sz="160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indent="266700"/>
            <a:r>
              <a:rPr lang="cs-CZ" sz="1600" smtClean="0">
                <a:solidFill>
                  <a:schemeClr val="bg1"/>
                </a:solidFill>
              </a:rPr>
              <a:t>double </a:t>
            </a:r>
            <a:r>
              <a:rPr lang="cs-CZ" sz="1600">
                <a:solidFill>
                  <a:schemeClr val="bg1"/>
                </a:solidFill>
              </a:rPr>
              <a:t>hrMzda = hodMzda * hodiny;</a:t>
            </a:r>
          </a:p>
          <a:p>
            <a:pPr indent="266700"/>
            <a:r>
              <a:rPr lang="cs-CZ" sz="1600" smtClean="0">
                <a:solidFill>
                  <a:schemeClr val="bg1"/>
                </a:solidFill>
              </a:rPr>
              <a:t>Console.WriteLine</a:t>
            </a:r>
            <a:r>
              <a:rPr lang="cs-CZ" sz="1600">
                <a:solidFill>
                  <a:schemeClr val="bg1"/>
                </a:solidFill>
              </a:rPr>
              <a:t>("\n {0} {1}  vydělal {2} korun.", jmeno, prijmeni, hrMzda.ToString("# ##0</a:t>
            </a:r>
            <a:r>
              <a:rPr lang="cs-CZ" sz="1600" smtClean="0">
                <a:solidFill>
                  <a:schemeClr val="bg1"/>
                </a:solidFill>
              </a:rPr>
              <a:t>"));</a:t>
            </a:r>
          </a:p>
          <a:p>
            <a:r>
              <a:rPr lang="cs-CZ" sz="1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}</a:t>
            </a:r>
          </a:p>
          <a:p>
            <a:endParaRPr lang="cs-CZ" sz="160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sz="1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public </a:t>
            </a:r>
            <a:r>
              <a:rPr lang="cs-CZ" sz="1600">
                <a:solidFill>
                  <a:schemeClr val="tx2">
                    <a:lumMod val="60000"/>
                    <a:lumOff val="40000"/>
                  </a:schemeClr>
                </a:solidFill>
              </a:rPr>
              <a:t>void hrubaMzda(double premie)</a:t>
            </a:r>
          </a:p>
          <a:p>
            <a:r>
              <a:rPr lang="cs-CZ" sz="1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{</a:t>
            </a:r>
            <a:endParaRPr lang="cs-CZ" sz="160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indent="266700"/>
            <a:r>
              <a:rPr lang="cs-CZ" sz="1600" smtClean="0">
                <a:solidFill>
                  <a:schemeClr val="bg1"/>
                </a:solidFill>
              </a:rPr>
              <a:t>double </a:t>
            </a:r>
            <a:r>
              <a:rPr lang="cs-CZ" sz="1600">
                <a:solidFill>
                  <a:schemeClr val="bg1"/>
                </a:solidFill>
              </a:rPr>
              <a:t>hrMzda = hodMzda * hodiny + premie;</a:t>
            </a:r>
          </a:p>
          <a:p>
            <a:pPr indent="266700"/>
            <a:r>
              <a:rPr lang="cs-CZ" sz="1600" smtClean="0">
                <a:solidFill>
                  <a:schemeClr val="bg1"/>
                </a:solidFill>
              </a:rPr>
              <a:t>Console.WriteLine</a:t>
            </a:r>
            <a:r>
              <a:rPr lang="cs-CZ" sz="1600">
                <a:solidFill>
                  <a:schemeClr val="bg1"/>
                </a:solidFill>
              </a:rPr>
              <a:t>("prémie {0} korun", premie.ToString("# ##0"));</a:t>
            </a:r>
          </a:p>
          <a:p>
            <a:pPr indent="266700"/>
            <a:r>
              <a:rPr lang="cs-CZ" sz="1600" smtClean="0">
                <a:solidFill>
                  <a:schemeClr val="bg1"/>
                </a:solidFill>
              </a:rPr>
              <a:t>Console.WriteLine</a:t>
            </a:r>
            <a:r>
              <a:rPr lang="cs-CZ" sz="1600">
                <a:solidFill>
                  <a:schemeClr val="bg1"/>
                </a:solidFill>
              </a:rPr>
              <a:t>("{0} {1} vydělal {2} korun.", jmeno, prijmeni, hrMzda.ToString("# ##0")); </a:t>
            </a:r>
          </a:p>
          <a:p>
            <a:r>
              <a:rPr lang="cs-CZ" sz="1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}</a:t>
            </a:r>
            <a:endParaRPr lang="cs-CZ" sz="1600">
              <a:solidFill>
                <a:schemeClr val="bg1"/>
              </a:solidFill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3252680" y="1833528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3131840" y="3021053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4211960" y="4509120"/>
            <a:ext cx="1080120" cy="191923"/>
          </a:xfrm>
          <a:prstGeom prst="lef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251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 build="p"/>
      <p:bldP spid="12" grpId="0" animBg="1"/>
      <p:bldP spid="18" grpId="0" uiExpand="1" build="p"/>
      <p:bldP spid="9" grpId="0" animBg="1"/>
      <p:bldP spid="11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542544" cy="48158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33442" y="3032955"/>
            <a:ext cx="7436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33413"/>
            <a:r>
              <a:rPr lang="cs-CZ" b="1" err="1" smtClean="0">
                <a:solidFill>
                  <a:prstClr val="white"/>
                </a:solidFill>
              </a:rPr>
              <a:t>Anotance</a:t>
            </a:r>
            <a:r>
              <a:rPr lang="cs-CZ" smtClean="0">
                <a:solidFill>
                  <a:prstClr val="white"/>
                </a:solidFill>
              </a:rPr>
              <a:t>: pole objektů, přetížené metody a porovnání for a foreach.  </a:t>
            </a:r>
            <a:endParaRPr lang="cs-CZ" dirty="0" smtClean="0">
              <a:solidFill>
                <a:prstClr val="white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3442" y="4353101"/>
            <a:ext cx="29321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Předpokládaný čas</a:t>
            </a:r>
            <a:r>
              <a:rPr lang="cs-CZ" smtClean="0">
                <a:solidFill>
                  <a:prstClr val="white"/>
                </a:solidFill>
              </a:rPr>
              <a:t>: 45 </a:t>
            </a:r>
            <a:r>
              <a:rPr lang="cs-CZ" dirty="0" smtClean="0">
                <a:solidFill>
                  <a:prstClr val="white"/>
                </a:solidFill>
              </a:rPr>
              <a:t>minut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3442" y="1052736"/>
            <a:ext cx="318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prstClr val="white"/>
                </a:solidFill>
              </a:rPr>
              <a:t>Zpracovala: </a:t>
            </a:r>
            <a:r>
              <a:rPr lang="cs-CZ" dirty="0" smtClean="0">
                <a:solidFill>
                  <a:prstClr val="white"/>
                </a:solidFill>
              </a:rPr>
              <a:t>Ing. Adéla Tomalová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3442" y="1712809"/>
            <a:ext cx="22369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Cílová skupina: </a:t>
            </a:r>
            <a:r>
              <a:rPr lang="cs-CZ" dirty="0">
                <a:solidFill>
                  <a:prstClr val="white"/>
                </a:solidFill>
              </a:rPr>
              <a:t>žák </a:t>
            </a:r>
            <a:r>
              <a:rPr lang="cs-CZ" dirty="0" smtClean="0">
                <a:solidFill>
                  <a:prstClr val="white"/>
                </a:solidFill>
              </a:rPr>
              <a:t>SŠ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3442" y="2372882"/>
            <a:ext cx="21408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Rok vytvoření</a:t>
            </a:r>
            <a:r>
              <a:rPr lang="cs-CZ" b="1">
                <a:solidFill>
                  <a:prstClr val="white"/>
                </a:solidFill>
              </a:rPr>
              <a:t>: </a:t>
            </a:r>
            <a:r>
              <a:rPr lang="cs-CZ">
                <a:solidFill>
                  <a:prstClr val="white"/>
                </a:solidFill>
              </a:rPr>
              <a:t> </a:t>
            </a:r>
            <a:r>
              <a:rPr lang="cs-CZ" smtClean="0">
                <a:solidFill>
                  <a:prstClr val="white"/>
                </a:solidFill>
              </a:rPr>
              <a:t>2013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33442" y="3693028"/>
            <a:ext cx="616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white"/>
                </a:solidFill>
              </a:rPr>
              <a:t>Předpokládaný přínos (</a:t>
            </a:r>
            <a:r>
              <a:rPr lang="cs-CZ" b="1">
                <a:solidFill>
                  <a:prstClr val="white"/>
                </a:solidFill>
              </a:rPr>
              <a:t>výstup</a:t>
            </a:r>
            <a:r>
              <a:rPr lang="cs-CZ" b="1" smtClean="0">
                <a:solidFill>
                  <a:prstClr val="white"/>
                </a:solidFill>
              </a:rPr>
              <a:t>): </a:t>
            </a:r>
            <a:r>
              <a:rPr lang="cs-CZ" smtClean="0">
                <a:solidFill>
                  <a:prstClr val="white"/>
                </a:solidFill>
              </a:rPr>
              <a:t>porovnání použití for a foreach.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442" y="5013176"/>
            <a:ext cx="4546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white"/>
                </a:solidFill>
              </a:rPr>
              <a:t>V textu nebyly použity materiály jiných autorů.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39101" y="260648"/>
            <a:ext cx="13179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Cvičení  </a:t>
            </a:r>
            <a:r>
              <a:rPr lang="cs-CZ" sz="2000" b="1" smtClean="0">
                <a:solidFill>
                  <a:srgbClr val="FF0000"/>
                </a:solidFill>
              </a:rPr>
              <a:t>17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260648"/>
            <a:ext cx="3698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white"/>
                </a:solidFill>
              </a:rPr>
              <a:t>C</a:t>
            </a:r>
            <a:r>
              <a:rPr lang="cs-CZ">
                <a:solidFill>
                  <a:prstClr val="white"/>
                </a:solidFill>
              </a:rPr>
              <a:t>#  </a:t>
            </a:r>
            <a:r>
              <a:rPr lang="cs-CZ" smtClean="0">
                <a:solidFill>
                  <a:prstClr val="white"/>
                </a:solidFill>
              </a:rPr>
              <a:t>metody instance s polem objektů </a:t>
            </a:r>
            <a:endParaRPr lang="cs-CZ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797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m-52-03-0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Tom-52-03-0</Template>
  <TotalTime>1090</TotalTime>
  <Words>718</Words>
  <Application>Microsoft Office PowerPoint</Application>
  <PresentationFormat>Předvádění na obrazovce (4:3)</PresentationFormat>
  <Paragraphs>130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Tom-52-03-0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Tom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Adéla</dc:creator>
  <cp:lastModifiedBy>Adéla Tomalová</cp:lastModifiedBy>
  <cp:revision>54</cp:revision>
  <dcterms:created xsi:type="dcterms:W3CDTF">2012-10-27T19:00:43Z</dcterms:created>
  <dcterms:modified xsi:type="dcterms:W3CDTF">2013-07-01T06:18:31Z</dcterms:modified>
</cp:coreProperties>
</file>