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258" r:id="rId2"/>
    <p:sldId id="259" r:id="rId3"/>
    <p:sldId id="261" r:id="rId4"/>
    <p:sldId id="262" r:id="rId5"/>
    <p:sldId id="263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776" autoAdjust="0"/>
    <p:restoredTop sz="91520" autoAdjust="0"/>
  </p:normalViewPr>
  <p:slideViewPr>
    <p:cSldViewPr>
      <p:cViewPr varScale="1">
        <p:scale>
          <a:sx n="90" d="100"/>
          <a:sy n="90" d="100"/>
        </p:scale>
        <p:origin x="-108" y="-3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1400" baseline="0" dirty="0" smtClean="0"/>
            <a:t>Podpora výuky v technických oborech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400" dirty="0" smtClean="0"/>
            <a:t>Střední odborná škola Net Office, spol. s r.o., Orlová-Lutyně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1400" dirty="0" smtClean="0"/>
            <a:t>Ing. Adéla </a:t>
          </a:r>
          <a:r>
            <a:rPr lang="cs-CZ" sz="1400" dirty="0" err="1" smtClean="0"/>
            <a:t>Tomalová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1400" dirty="0" smtClean="0"/>
            <a:t>Objektově orientované programování v C#</a:t>
          </a:r>
          <a:endParaRPr lang="cs-CZ" sz="14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</a:t>
          </a:r>
          <a:r>
            <a:rPr lang="cs-CZ" sz="1400" dirty="0" smtClean="0"/>
            <a:t>CZ.1.07/1.5.00/34.0458</a:t>
          </a:r>
          <a:r>
            <a:rPr lang="cs-CZ" sz="2000" dirty="0" smtClean="0"/>
            <a:t>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4FEF812-25E0-4885-A14E-E5EF514706CB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70379A2-D292-4E18-8F49-B02F1E2AC474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E0F4D5B-EDD3-4BD9-B4D0-92F9C055E075}" type="presOf" srcId="{D8197B8C-B260-4A16-BDF4-0947B075E274}" destId="{5A5FFA88-C948-4069-8E93-59FA12366E83}" srcOrd="1" destOrd="0" presId="urn:microsoft.com/office/officeart/2005/8/layout/target3"/>
    <dgm:cxn modelId="{E9E7C696-E6F1-4E67-9CCE-5CADCD546BA0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721441C-C626-4825-BC38-E7BDFD044BE4}" type="presOf" srcId="{D1B46980-6531-4606-95E6-44980827E919}" destId="{2BE915AB-18AA-4053-B92C-3BFC9ED204BB}" srcOrd="1" destOrd="0" presId="urn:microsoft.com/office/officeart/2005/8/layout/target3"/>
    <dgm:cxn modelId="{35BB3109-DBF4-42BA-8DE9-E27115DEC968}" type="presOf" srcId="{757F3AB3-0718-4624-B441-E567A8F0AB56}" destId="{333A1088-737F-45CB-B68E-254E46348037}" srcOrd="0" destOrd="0" presId="urn:microsoft.com/office/officeart/2005/8/layout/target3"/>
    <dgm:cxn modelId="{1F9E30CF-8563-4A15-BD12-6AEF0E9C8453}" type="presOf" srcId="{D8197B8C-B260-4A16-BDF4-0947B075E274}" destId="{25B08C86-7E15-44DC-BE7F-FFB55DD49D12}" srcOrd="0" destOrd="0" presId="urn:microsoft.com/office/officeart/2005/8/layout/target3"/>
    <dgm:cxn modelId="{822F2609-D2A7-466C-A5D0-66F00DA17DF9}" type="presOf" srcId="{D1D4F407-5343-4D3F-B5B9-D407B03CAEB4}" destId="{D005CE8C-CC26-4C3E-AC11-E15060ECD759}" srcOrd="0" destOrd="0" presId="urn:microsoft.com/office/officeart/2005/8/layout/target3"/>
    <dgm:cxn modelId="{D265F373-3A67-47A6-8465-F39F73CA93F8}" type="presOf" srcId="{4C35D32F-0EAB-4CD7-82EE-45574DC2A586}" destId="{8BEBB6EC-1DAA-4CAC-8A25-BC0FCBD5DBD5}" srcOrd="0" destOrd="0" presId="urn:microsoft.com/office/officeart/2005/8/layout/target3"/>
    <dgm:cxn modelId="{F7F72D23-665A-418D-A308-5D3EAB74FC03}" type="presOf" srcId="{4C35D32F-0EAB-4CD7-82EE-45574DC2A586}" destId="{890E4F0B-2866-4A3F-A3C7-2A14B1797930}" srcOrd="1" destOrd="0" presId="urn:microsoft.com/office/officeart/2005/8/layout/target3"/>
    <dgm:cxn modelId="{787866A1-6074-46D6-8B27-59DBBA1239C7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181121E-53A1-4A29-A0DF-E0552248295A}" type="presParOf" srcId="{333A1088-737F-45CB-B68E-254E46348037}" destId="{F5ABB229-8D3B-4694-996A-96F23CF14429}" srcOrd="0" destOrd="0" presId="urn:microsoft.com/office/officeart/2005/8/layout/target3"/>
    <dgm:cxn modelId="{C16C59DF-817A-4387-A1C8-03191314E564}" type="presParOf" srcId="{333A1088-737F-45CB-B68E-254E46348037}" destId="{F41139FD-01EE-4571-8B17-4FB00FC51163}" srcOrd="1" destOrd="0" presId="urn:microsoft.com/office/officeart/2005/8/layout/target3"/>
    <dgm:cxn modelId="{C7455A6A-94BC-4C27-8B3F-9120010A3CBC}" type="presParOf" srcId="{333A1088-737F-45CB-B68E-254E46348037}" destId="{D005CE8C-CC26-4C3E-AC11-E15060ECD759}" srcOrd="2" destOrd="0" presId="urn:microsoft.com/office/officeart/2005/8/layout/target3"/>
    <dgm:cxn modelId="{F1228B20-3FC3-4431-A9FF-B2C9B8B0A584}" type="presParOf" srcId="{333A1088-737F-45CB-B68E-254E46348037}" destId="{2C702D82-9B77-49B7-9568-BB8EB47C3372}" srcOrd="3" destOrd="0" presId="urn:microsoft.com/office/officeart/2005/8/layout/target3"/>
    <dgm:cxn modelId="{74837E02-C8C6-4327-869A-D7C8AE0849E9}" type="presParOf" srcId="{333A1088-737F-45CB-B68E-254E46348037}" destId="{A52A0455-90FF-4808-ABD0-F02540D31D5A}" srcOrd="4" destOrd="0" presId="urn:microsoft.com/office/officeart/2005/8/layout/target3"/>
    <dgm:cxn modelId="{64ED6B19-70CD-42B4-B070-120749D0CA0E}" type="presParOf" srcId="{333A1088-737F-45CB-B68E-254E46348037}" destId="{6140AFEC-043D-4C43-A2F9-D0F5331DF3A3}" srcOrd="5" destOrd="0" presId="urn:microsoft.com/office/officeart/2005/8/layout/target3"/>
    <dgm:cxn modelId="{C2D930A1-B9B8-4019-B0FA-B00F6928B8AA}" type="presParOf" srcId="{333A1088-737F-45CB-B68E-254E46348037}" destId="{9358AC05-5D7D-4327-9F80-1AD486AEA664}" srcOrd="6" destOrd="0" presId="urn:microsoft.com/office/officeart/2005/8/layout/target3"/>
    <dgm:cxn modelId="{60E01785-250F-4FCA-AC51-09155B606C69}" type="presParOf" srcId="{333A1088-737F-45CB-B68E-254E46348037}" destId="{313FC574-E1CD-4FB4-B054-0B805CE0447D}" srcOrd="7" destOrd="0" presId="urn:microsoft.com/office/officeart/2005/8/layout/target3"/>
    <dgm:cxn modelId="{5D0DB976-A3B6-4A07-A451-C9D697B5DF3E}" type="presParOf" srcId="{333A1088-737F-45CB-B68E-254E46348037}" destId="{619D679B-A015-4ECF-8348-D1034C574F40}" srcOrd="8" destOrd="0" presId="urn:microsoft.com/office/officeart/2005/8/layout/target3"/>
    <dgm:cxn modelId="{145995F4-BE87-4921-856B-4AA003F761A8}" type="presParOf" srcId="{333A1088-737F-45CB-B68E-254E46348037}" destId="{322283A8-4A27-4CDA-BAE3-F381106A9174}" srcOrd="9" destOrd="0" presId="urn:microsoft.com/office/officeart/2005/8/layout/target3"/>
    <dgm:cxn modelId="{F3B932F9-46FA-48FD-993E-CFD1CFF1C08C}" type="presParOf" srcId="{333A1088-737F-45CB-B68E-254E46348037}" destId="{FFC9F71D-1B4F-4AD9-A4A6-86ADEFC8AF5C}" srcOrd="10" destOrd="0" presId="urn:microsoft.com/office/officeart/2005/8/layout/target3"/>
    <dgm:cxn modelId="{4606678F-8640-442C-B7A4-22F916EC28E9}" type="presParOf" srcId="{333A1088-737F-45CB-B68E-254E46348037}" destId="{25B08C86-7E15-44DC-BE7F-FFB55DD49D12}" srcOrd="11" destOrd="0" presId="urn:microsoft.com/office/officeart/2005/8/layout/target3"/>
    <dgm:cxn modelId="{E58D1ECB-8D79-446C-9B35-02FFEBF56707}" type="presParOf" srcId="{333A1088-737F-45CB-B68E-254E46348037}" destId="{76644BE8-9D7C-4C09-B250-3D10AF48CBB7}" srcOrd="12" destOrd="0" presId="urn:microsoft.com/office/officeart/2005/8/layout/target3"/>
    <dgm:cxn modelId="{80233A76-23C5-470E-9791-17B7BB9C1431}" type="presParOf" srcId="{333A1088-737F-45CB-B68E-254E46348037}" destId="{EE85B701-7295-41C0-BA7A-34D3756A2AE6}" srcOrd="13" destOrd="0" presId="urn:microsoft.com/office/officeart/2005/8/layout/target3"/>
    <dgm:cxn modelId="{99795B5B-6B85-4ED9-B2F2-8FF46E710FA0}" type="presParOf" srcId="{333A1088-737F-45CB-B68E-254E46348037}" destId="{8BEBB6EC-1DAA-4CAC-8A25-BC0FCBD5DBD5}" srcOrd="14" destOrd="0" presId="urn:microsoft.com/office/officeart/2005/8/layout/target3"/>
    <dgm:cxn modelId="{C7AB7F81-39DA-4088-B557-167BEB0F9F61}" type="presParOf" srcId="{333A1088-737F-45CB-B68E-254E46348037}" destId="{AED2198E-93D5-4001-81B4-73124B309672}" srcOrd="15" destOrd="0" presId="urn:microsoft.com/office/officeart/2005/8/layout/target3"/>
    <dgm:cxn modelId="{76E99CD2-B3E6-4EBD-94AA-845ADEEFFFC9}" type="presParOf" srcId="{333A1088-737F-45CB-B68E-254E46348037}" destId="{2BE915AB-18AA-4053-B92C-3BFC9ED204BB}" srcOrd="16" destOrd="0" presId="urn:microsoft.com/office/officeart/2005/8/layout/target3"/>
    <dgm:cxn modelId="{0D3D7164-9B29-44BF-872D-B75C2C50F307}" type="presParOf" srcId="{333A1088-737F-45CB-B68E-254E46348037}" destId="{6BB5E863-4638-4E1D-BFDE-399D028AC4ED}" srcOrd="17" destOrd="0" presId="urn:microsoft.com/office/officeart/2005/8/layout/target3"/>
    <dgm:cxn modelId="{6D89BEF1-797A-478C-A886-AB43D0E9028F}" type="presParOf" srcId="{333A1088-737F-45CB-B68E-254E46348037}" destId="{5A5FFA88-C948-4069-8E93-59FA12366E83}" srcOrd="18" destOrd="0" presId="urn:microsoft.com/office/officeart/2005/8/layout/target3"/>
    <dgm:cxn modelId="{2198FCC6-B392-4B7E-A595-150D130AA190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400" kern="1200" dirty="0" smtClean="0"/>
            <a:t>Střední odborná škola Net Office, spol. s r.o., Orlová-Lutyně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1400" kern="1200" dirty="0" smtClean="0"/>
            <a:t>Ing. Adéla </a:t>
          </a:r>
          <a:r>
            <a:rPr lang="cs-CZ" sz="1400" kern="1200" dirty="0" err="1" smtClean="0"/>
            <a:t>Tomalová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1400" kern="1200" baseline="0" dirty="0" smtClean="0"/>
            <a:t>Podpora výuky v technických oborech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1400" kern="1200" dirty="0" smtClean="0"/>
            <a:t>Objektově orientované programování v C#</a:t>
          </a:r>
          <a:endParaRPr lang="cs-CZ" sz="14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</a:t>
          </a:r>
          <a:r>
            <a:rPr lang="cs-CZ" sz="1400" kern="1200" dirty="0" smtClean="0"/>
            <a:t>CZ.1.07/1.5.00/34.0458</a:t>
          </a:r>
          <a:r>
            <a:rPr lang="cs-CZ" sz="2000" kern="1200" dirty="0" smtClean="0"/>
            <a:t>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18DFC2F-1D09-457B-870B-1EFCD1C047CC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3589409-7E71-4249-9BBD-0235491D2B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81546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Vytvořte základní třídu </a:t>
            </a:r>
            <a:r>
              <a:rPr lang="cs-CZ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Pecivo</a:t>
            </a:r>
            <a:r>
              <a:rPr lang="cs-CZ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s proměnnými - název, typ a cena. V konstruktoru zadávejte hodnoty všech proměnných.</a:t>
            </a:r>
          </a:p>
          <a:p>
            <a:r>
              <a:rPr lang="cs-CZ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Vytvořte metodu třídy </a:t>
            </a:r>
            <a:r>
              <a:rPr lang="cs-CZ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polozka</a:t>
            </a:r>
            <a:r>
              <a:rPr lang="cs-CZ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s parametrem kusy. Metoda vypočte celkovou cenu za zadaný počet kusů a vrátí tuto hodnotu jako výsledek metody. Součástí metody bude výpis jedné položky objednávky s názvem, počtem kusů, cenou za kus a cenou za všechny kusy a výpisem druhu pečiva.</a:t>
            </a:r>
          </a:p>
          <a:p>
            <a:r>
              <a:rPr lang="cs-CZ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 programu vytvořte dva druhy pečiva, jeden slaný a druhý sladký a oba objednejte. Nakonec vypište celkovou cenu objednávky.</a:t>
            </a:r>
          </a:p>
          <a:p>
            <a:r>
              <a:rPr lang="cs-CZ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Vytvořte třídu potomka třídy </a:t>
            </a:r>
            <a:r>
              <a:rPr lang="cs-CZ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Pecivo</a:t>
            </a:r>
            <a:r>
              <a:rPr lang="cs-CZ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- </a:t>
            </a:r>
            <a:r>
              <a:rPr lang="cs-CZ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Slane</a:t>
            </a:r>
            <a:r>
              <a:rPr lang="cs-CZ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 přidejte proměnnou posyp - čím je slané pečivo posypané. V programu vytvořte instanci této třídy a </a:t>
            </a:r>
            <a:r>
              <a:rPr lang="cs-CZ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zahrněte</a:t>
            </a:r>
            <a:r>
              <a:rPr lang="cs-CZ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ji do objednávky.</a:t>
            </a:r>
          </a:p>
          <a:p>
            <a:r>
              <a:rPr lang="cs-CZ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Vytvořte třídu potomka třídy </a:t>
            </a:r>
            <a:r>
              <a:rPr lang="cs-CZ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Pecivo</a:t>
            </a:r>
            <a:r>
              <a:rPr lang="cs-CZ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- </a:t>
            </a:r>
            <a:r>
              <a:rPr lang="cs-CZ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Sladke</a:t>
            </a:r>
            <a:r>
              <a:rPr lang="cs-CZ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 přidejte proměnnou </a:t>
            </a:r>
            <a:r>
              <a:rPr lang="cs-CZ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napln</a:t>
            </a:r>
            <a:r>
              <a:rPr lang="cs-CZ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- čím je sladké pečivo naplněné. V programu vytvořte instanci této třídy a </a:t>
            </a:r>
            <a:r>
              <a:rPr lang="cs-CZ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zahrněte</a:t>
            </a:r>
            <a:r>
              <a:rPr lang="cs-CZ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ji do objednávky.</a:t>
            </a:r>
          </a:p>
          <a:p>
            <a:endParaRPr lang="cs-CZ" sz="9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A94F84-342F-4B28-B6B5-93A9CB6C9291}" type="slidenum">
              <a:rPr lang="cs-CZ" smtClean="0">
                <a:solidFill>
                  <a:prstClr val="black"/>
                </a:solidFill>
              </a:rPr>
              <a:pPr/>
              <a:t>2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164749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sz="9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A94F84-342F-4B28-B6B5-93A9CB6C9291}" type="slidenum">
              <a:rPr lang="cs-CZ" smtClean="0">
                <a:solidFill>
                  <a:prstClr val="black"/>
                </a:solidFill>
              </a:rPr>
              <a:pPr/>
              <a:t>3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164749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sz="9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A94F84-342F-4B28-B6B5-93A9CB6C9291}" type="slidenum">
              <a:rPr lang="cs-CZ" smtClean="0">
                <a:solidFill>
                  <a:prstClr val="black"/>
                </a:solidFill>
              </a:rPr>
              <a:pPr/>
              <a:t>4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164749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sz="9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A94F84-342F-4B28-B6B5-93A9CB6C9291}" type="slidenum">
              <a:rPr lang="cs-CZ" smtClean="0">
                <a:solidFill>
                  <a:prstClr val="black"/>
                </a:solidFill>
              </a:rPr>
              <a:pPr/>
              <a:t>5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164749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Vytvořte základní třídu </a:t>
            </a:r>
            <a:r>
              <a:rPr lang="cs-CZ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Mineralka</a:t>
            </a:r>
            <a:r>
              <a:rPr lang="cs-CZ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s proměnnými - pramen a cena. V konstruktoru zadávejte hodnoty obou proměnných.</a:t>
            </a:r>
          </a:p>
          <a:p>
            <a:r>
              <a:rPr lang="cs-CZ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Vytvořte metodu třídy </a:t>
            </a:r>
            <a:r>
              <a:rPr lang="cs-CZ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polozka</a:t>
            </a:r>
            <a:r>
              <a:rPr lang="cs-CZ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s parametrem kusy. Metoda vypočte celkovou cenu za zadaný počet kusů a vrátí tuto hodnotu jako výsledek metody. Součástí metody bude výpis jedné položky paragonu s názvem, počtem kusů, cenou za kus a cenou za všechny kusy.</a:t>
            </a:r>
          </a:p>
          <a:p>
            <a:r>
              <a:rPr lang="cs-CZ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 programu vytvořte dvě minerálky a vypište oběma paragon.</a:t>
            </a:r>
          </a:p>
          <a:p>
            <a:endParaRPr lang="cs-CZ" sz="9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A94F84-342F-4B28-B6B5-93A9CB6C9291}" type="slidenum">
              <a:rPr lang="cs-CZ" smtClean="0">
                <a:solidFill>
                  <a:prstClr val="black"/>
                </a:solidFill>
              </a:rPr>
              <a:pPr/>
              <a:t>6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16474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19026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1713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91457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26637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1443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97609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99110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06206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90899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51948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33948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22249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4206646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2320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"/>
    </mc:Choice>
    <mc:Fallback xmlns="">
      <p:transition spd="slow" advClick="0" advTm="200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542544" cy="48158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39101" y="260648"/>
            <a:ext cx="13179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</a:rPr>
              <a:t>Cvičení  </a:t>
            </a:r>
            <a:r>
              <a:rPr lang="cs-CZ" sz="2000" b="1" smtClean="0">
                <a:solidFill>
                  <a:srgbClr val="FF0000"/>
                </a:solidFill>
              </a:rPr>
              <a:t>18</a:t>
            </a:r>
            <a:endParaRPr lang="cs-CZ" sz="2000" b="1" dirty="0" smtClean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83768" y="260648"/>
            <a:ext cx="32571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white"/>
                </a:solidFill>
              </a:rPr>
              <a:t>C#  </a:t>
            </a:r>
            <a:r>
              <a:rPr lang="cs-CZ" dirty="0" smtClean="0">
                <a:solidFill>
                  <a:prstClr val="white"/>
                </a:solidFill>
              </a:rPr>
              <a:t>dědičnost – rodič a potomek.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92214" y="908720"/>
            <a:ext cx="74361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>
                <a:solidFill>
                  <a:schemeClr val="bg1"/>
                </a:solidFill>
              </a:rPr>
              <a:t>Vytvořte základní třídu </a:t>
            </a:r>
            <a:r>
              <a:rPr lang="cs-CZ" sz="1600" dirty="0" err="1">
                <a:solidFill>
                  <a:schemeClr val="bg1"/>
                </a:solidFill>
              </a:rPr>
              <a:t>Mineralka</a:t>
            </a:r>
            <a:r>
              <a:rPr lang="cs-CZ" sz="1600" dirty="0">
                <a:solidFill>
                  <a:schemeClr val="bg1"/>
                </a:solidFill>
              </a:rPr>
              <a:t> s proměnnými - pramen a cena. V konstruktoru zadávejte hodnoty obou proměnných.</a:t>
            </a:r>
            <a:endParaRPr lang="cs-CZ" sz="1600" dirty="0" smtClean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38131" y="2327133"/>
            <a:ext cx="325031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tx2">
                    <a:lumMod val="60000"/>
                    <a:lumOff val="40000"/>
                  </a:schemeClr>
                </a:solidFill>
              </a:rPr>
              <a:t>class </a:t>
            </a:r>
            <a:r>
              <a:rPr lang="en-US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Mineralka</a:t>
            </a:r>
            <a:endParaRPr lang="cs-CZ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r>
              <a:rPr lang="en-US" dirty="0" smtClean="0">
                <a:solidFill>
                  <a:schemeClr val="bg1"/>
                </a:solidFill>
              </a:rPr>
              <a:t>{</a:t>
            </a:r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        </a:t>
            </a:r>
            <a:r>
              <a:rPr lang="en-US" dirty="0" smtClean="0">
                <a:solidFill>
                  <a:schemeClr val="bg1"/>
                </a:solidFill>
              </a:rPr>
              <a:t>string </a:t>
            </a:r>
            <a:r>
              <a:rPr lang="en-US" dirty="0" err="1">
                <a:solidFill>
                  <a:schemeClr val="bg1"/>
                </a:solidFill>
              </a:rPr>
              <a:t>pramen</a:t>
            </a:r>
            <a:r>
              <a:rPr lang="en-US" dirty="0">
                <a:solidFill>
                  <a:schemeClr val="bg1"/>
                </a:solidFill>
              </a:rPr>
              <a:t>; double </a:t>
            </a:r>
            <a:r>
              <a:rPr lang="en-US" dirty="0" err="1">
                <a:solidFill>
                  <a:schemeClr val="bg1"/>
                </a:solidFill>
              </a:rPr>
              <a:t>cena</a:t>
            </a:r>
            <a:r>
              <a:rPr lang="en-US" dirty="0">
                <a:solidFill>
                  <a:schemeClr val="bg1"/>
                </a:solidFill>
              </a:rPr>
              <a:t>;</a:t>
            </a:r>
            <a:endParaRPr lang="cs-CZ" dirty="0" smtClean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39552" y="1620089"/>
            <a:ext cx="7436170" cy="584775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Proměnné instance budou název pramene, kde se minerálka čepuje a cena za láhev minerálky. 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395536" y="3573016"/>
            <a:ext cx="7436170" cy="338554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Při vytvoření nového pacienta zadáme název pramene a cenu 1 litru minerálky.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539552" y="4077072"/>
            <a:ext cx="445987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chemeClr val="tx2">
                    <a:lumMod val="60000"/>
                    <a:lumOff val="40000"/>
                  </a:schemeClr>
                </a:solidFill>
              </a:rPr>
              <a:t>public </a:t>
            </a:r>
            <a:r>
              <a:rPr lang="cs-CZ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Mineralka</a:t>
            </a:r>
            <a:r>
              <a:rPr lang="cs-CZ" dirty="0">
                <a:solidFill>
                  <a:schemeClr val="tx2">
                    <a:lumMod val="60000"/>
                    <a:lumOff val="40000"/>
                  </a:schemeClr>
                </a:solidFill>
              </a:rPr>
              <a:t>(</a:t>
            </a:r>
            <a:r>
              <a:rPr lang="cs-CZ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string</a:t>
            </a:r>
            <a:r>
              <a:rPr lang="cs-CZ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pramen, double cena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)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{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     </a:t>
            </a:r>
            <a:r>
              <a:rPr lang="cs-CZ" dirty="0" err="1" smtClean="0">
                <a:solidFill>
                  <a:schemeClr val="bg1"/>
                </a:solidFill>
              </a:rPr>
              <a:t>this.pramen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>
                <a:solidFill>
                  <a:schemeClr val="bg1"/>
                </a:solidFill>
              </a:rPr>
              <a:t>= pramen</a:t>
            </a:r>
            <a:r>
              <a:rPr lang="cs-CZ" dirty="0" smtClean="0">
                <a:solidFill>
                  <a:schemeClr val="bg1"/>
                </a:solidFill>
              </a:rPr>
              <a:t>;  </a:t>
            </a:r>
            <a:r>
              <a:rPr lang="cs-CZ" dirty="0" err="1" smtClean="0">
                <a:solidFill>
                  <a:schemeClr val="bg1"/>
                </a:solidFill>
              </a:rPr>
              <a:t>this.cena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>
                <a:solidFill>
                  <a:schemeClr val="bg1"/>
                </a:solidFill>
              </a:rPr>
              <a:t>= cena</a:t>
            </a:r>
            <a:r>
              <a:rPr lang="cs-CZ" dirty="0" smtClean="0">
                <a:solidFill>
                  <a:schemeClr val="bg1"/>
                </a:solidFill>
              </a:rPr>
              <a:t>;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}</a:t>
            </a:r>
          </a:p>
        </p:txBody>
      </p:sp>
      <p:sp>
        <p:nvSpPr>
          <p:cNvPr id="14" name="Šipka doleva 13"/>
          <p:cNvSpPr/>
          <p:nvPr/>
        </p:nvSpPr>
        <p:spPr>
          <a:xfrm>
            <a:off x="4860032" y="4725144"/>
            <a:ext cx="1080120" cy="191923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47519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10" grpId="0" build="p"/>
      <p:bldP spid="11" grpId="0" uiExpand="1" build="p"/>
      <p:bldP spid="12" grpId="0" build="p"/>
      <p:bldP spid="13" grpId="0" build="p"/>
      <p:bldP spid="1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542544" cy="48158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39101" y="260648"/>
            <a:ext cx="13179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</a:rPr>
              <a:t>Cvičení  </a:t>
            </a:r>
            <a:r>
              <a:rPr lang="cs-CZ" sz="2000" b="1" smtClean="0">
                <a:solidFill>
                  <a:srgbClr val="FF0000"/>
                </a:solidFill>
              </a:rPr>
              <a:t>18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83768" y="260648"/>
            <a:ext cx="32571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white"/>
                </a:solidFill>
              </a:rPr>
              <a:t>C#  </a:t>
            </a:r>
            <a:r>
              <a:rPr lang="cs-CZ" dirty="0" smtClean="0">
                <a:solidFill>
                  <a:prstClr val="white"/>
                </a:solidFill>
              </a:rPr>
              <a:t>dědičnost – rodič a potomek.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92214" y="908720"/>
            <a:ext cx="743617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>
                <a:solidFill>
                  <a:schemeClr val="bg1"/>
                </a:solidFill>
              </a:rPr>
              <a:t>Vytvořte metodu třídy </a:t>
            </a:r>
            <a:r>
              <a:rPr lang="cs-CZ" sz="1600" b="1" dirty="0" err="1">
                <a:solidFill>
                  <a:schemeClr val="bg1"/>
                </a:solidFill>
              </a:rPr>
              <a:t>polozka</a:t>
            </a:r>
            <a:r>
              <a:rPr lang="cs-CZ" sz="1600" dirty="0">
                <a:solidFill>
                  <a:schemeClr val="bg1"/>
                </a:solidFill>
              </a:rPr>
              <a:t> s parametrem kusy. Metoda vypočte celkovou cenu za zadaný počet kusů a vrátí tuto hodnotu jako výsledek metody. Součástí metody bude výpis jedné položky paragonu s názvem, počtem kusů, cenou za kus a cenou za všechny kusy.</a:t>
            </a:r>
            <a:endParaRPr lang="cs-CZ" sz="1600" dirty="0" smtClean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51833" y="2466762"/>
            <a:ext cx="6746270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public double </a:t>
            </a:r>
            <a:r>
              <a:rPr lang="cs-CZ" dirty="0" err="1">
                <a:solidFill>
                  <a:schemeClr val="bg1"/>
                </a:solidFill>
              </a:rPr>
              <a:t>polozka</a:t>
            </a:r>
            <a:r>
              <a:rPr lang="cs-CZ" dirty="0">
                <a:solidFill>
                  <a:schemeClr val="bg1"/>
                </a:solidFill>
              </a:rPr>
              <a:t>(</a:t>
            </a:r>
            <a:r>
              <a:rPr lang="cs-CZ" dirty="0" err="1">
                <a:solidFill>
                  <a:schemeClr val="bg1"/>
                </a:solidFill>
              </a:rPr>
              <a:t>int</a:t>
            </a:r>
            <a:r>
              <a:rPr lang="cs-CZ" dirty="0">
                <a:solidFill>
                  <a:schemeClr val="bg1"/>
                </a:solidFill>
              </a:rPr>
              <a:t> kus</a:t>
            </a:r>
            <a:r>
              <a:rPr lang="cs-CZ" dirty="0" smtClean="0">
                <a:solidFill>
                  <a:schemeClr val="bg1"/>
                </a:solidFill>
              </a:rPr>
              <a:t>)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{</a:t>
            </a:r>
          </a:p>
          <a:p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   double </a:t>
            </a:r>
            <a:r>
              <a:rPr lang="cs-CZ" dirty="0">
                <a:solidFill>
                  <a:schemeClr val="bg1"/>
                </a:solidFill>
              </a:rPr>
              <a:t>pom = kus * cena</a:t>
            </a:r>
            <a:r>
              <a:rPr lang="cs-CZ" dirty="0" smtClean="0">
                <a:solidFill>
                  <a:schemeClr val="bg1"/>
                </a:solidFill>
              </a:rPr>
              <a:t>;</a:t>
            </a:r>
          </a:p>
          <a:p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   </a:t>
            </a:r>
            <a:r>
              <a:rPr lang="cs-CZ" dirty="0" err="1" smtClean="0">
                <a:solidFill>
                  <a:schemeClr val="bg1"/>
                </a:solidFill>
              </a:rPr>
              <a:t>Console.WriteLine</a:t>
            </a:r>
            <a:r>
              <a:rPr lang="cs-CZ" dirty="0">
                <a:solidFill>
                  <a:schemeClr val="bg1"/>
                </a:solidFill>
              </a:rPr>
              <a:t>("{0}: {1} x {2:f} \t {3:f}", pramen, kus, cena, pom</a:t>
            </a:r>
            <a:r>
              <a:rPr lang="cs-CZ" dirty="0" smtClean="0">
                <a:solidFill>
                  <a:schemeClr val="bg1"/>
                </a:solidFill>
              </a:rPr>
              <a:t>);</a:t>
            </a:r>
          </a:p>
          <a:p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   return </a:t>
            </a:r>
            <a:r>
              <a:rPr lang="cs-CZ" dirty="0">
                <a:solidFill>
                  <a:schemeClr val="bg1"/>
                </a:solidFill>
              </a:rPr>
              <a:t>pom</a:t>
            </a:r>
            <a:r>
              <a:rPr lang="cs-CZ" dirty="0" smtClean="0">
                <a:solidFill>
                  <a:schemeClr val="bg1"/>
                </a:solidFill>
              </a:rPr>
              <a:t>;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}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539552" y="2010326"/>
            <a:ext cx="7436170" cy="338554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Parametrem metody bude počet kusů, návratová hodnota bude typu double</a:t>
            </a:r>
          </a:p>
        </p:txBody>
      </p:sp>
      <p:sp>
        <p:nvSpPr>
          <p:cNvPr id="14" name="Šipka doleva 13"/>
          <p:cNvSpPr/>
          <p:nvPr/>
        </p:nvSpPr>
        <p:spPr>
          <a:xfrm>
            <a:off x="3770239" y="2564904"/>
            <a:ext cx="1080120" cy="191923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406883" y="4860449"/>
            <a:ext cx="7436170" cy="584775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600" b="1" dirty="0"/>
              <a:t>Rodičovská třída je základní třída programu, která obsahuje proměnné a metody, které se dále budou používat i ve třídě potomka.</a:t>
            </a:r>
            <a:endParaRPr lang="cs-CZ" sz="1600" b="1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93182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10" grpId="0" build="p"/>
      <p:bldP spid="11" grpId="0" build="p"/>
      <p:bldP spid="14" grpId="0" animBg="1"/>
      <p:bldP spid="1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542544" cy="48158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39101" y="260648"/>
            <a:ext cx="13179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</a:rPr>
              <a:t>Cvičení  </a:t>
            </a:r>
            <a:r>
              <a:rPr lang="cs-CZ" sz="2000" b="1" smtClean="0">
                <a:solidFill>
                  <a:srgbClr val="FF0000"/>
                </a:solidFill>
              </a:rPr>
              <a:t>18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483768" y="260648"/>
            <a:ext cx="32571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white"/>
                </a:solidFill>
              </a:rPr>
              <a:t>C#  </a:t>
            </a:r>
            <a:r>
              <a:rPr lang="cs-CZ" dirty="0" smtClean="0">
                <a:solidFill>
                  <a:prstClr val="white"/>
                </a:solidFill>
              </a:rPr>
              <a:t>dědičnost – rodič a potomek.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92214" y="908720"/>
            <a:ext cx="743617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>
                <a:solidFill>
                  <a:schemeClr val="bg1"/>
                </a:solidFill>
              </a:rPr>
              <a:t>Potomka vytváříme tehdy, když potřebujeme třídu rodiče a další třídu s malými změnami. Stejně jako u lidí potomek dědí vlastnosti a dovednosti po rodičích. Vytvoříme třídu </a:t>
            </a:r>
            <a:r>
              <a:rPr lang="cs-CZ" sz="1600" dirty="0" err="1">
                <a:solidFill>
                  <a:schemeClr val="bg1"/>
                </a:solidFill>
              </a:rPr>
              <a:t>Prichut</a:t>
            </a:r>
            <a:r>
              <a:rPr lang="cs-CZ" sz="1600" dirty="0">
                <a:solidFill>
                  <a:schemeClr val="bg1"/>
                </a:solidFill>
              </a:rPr>
              <a:t>, která bude k vlastnostem minerálky přidávat její příchuť.</a:t>
            </a:r>
            <a:endParaRPr lang="cs-CZ" sz="1600" dirty="0" smtClean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51833" y="2466762"/>
            <a:ext cx="252088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class</a:t>
            </a:r>
            <a:r>
              <a:rPr lang="cs-CZ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Prichut</a:t>
            </a: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: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Mineralka</a:t>
            </a:r>
            <a:endParaRPr lang="cs-CZ" b="1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{</a:t>
            </a:r>
          </a:p>
          <a:p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  </a:t>
            </a:r>
            <a:r>
              <a:rPr lang="cs-CZ" dirty="0" err="1" smtClean="0">
                <a:solidFill>
                  <a:schemeClr val="bg1"/>
                </a:solidFill>
              </a:rPr>
              <a:t>string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prichut</a:t>
            </a:r>
            <a:r>
              <a:rPr lang="cs-CZ" dirty="0" smtClean="0">
                <a:solidFill>
                  <a:schemeClr val="bg1"/>
                </a:solidFill>
              </a:rPr>
              <a:t>;</a:t>
            </a:r>
          </a:p>
        </p:txBody>
      </p:sp>
      <p:sp>
        <p:nvSpPr>
          <p:cNvPr id="14" name="Šipka doleva 13"/>
          <p:cNvSpPr/>
          <p:nvPr/>
        </p:nvSpPr>
        <p:spPr>
          <a:xfrm>
            <a:off x="3347864" y="2564904"/>
            <a:ext cx="1080120" cy="191923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592214" y="5264040"/>
            <a:ext cx="5610575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 public </a:t>
            </a:r>
            <a:r>
              <a:rPr lang="cs-CZ" dirty="0" err="1">
                <a:solidFill>
                  <a:schemeClr val="bg1"/>
                </a:solidFill>
              </a:rPr>
              <a:t>Prichut</a:t>
            </a:r>
            <a:r>
              <a:rPr lang="cs-CZ" dirty="0">
                <a:solidFill>
                  <a:schemeClr val="bg1"/>
                </a:solidFill>
              </a:rPr>
              <a:t>(</a:t>
            </a:r>
            <a:r>
              <a:rPr lang="cs-CZ" dirty="0" err="1">
                <a:solidFill>
                  <a:schemeClr val="bg1"/>
                </a:solidFill>
              </a:rPr>
              <a:t>string</a:t>
            </a:r>
            <a:r>
              <a:rPr lang="cs-CZ" dirty="0">
                <a:solidFill>
                  <a:schemeClr val="bg1"/>
                </a:solidFill>
              </a:rPr>
              <a:t> pramen, double cena, </a:t>
            </a:r>
            <a:r>
              <a:rPr lang="cs-CZ" dirty="0" err="1">
                <a:solidFill>
                  <a:schemeClr val="bg1"/>
                </a:solidFill>
              </a:rPr>
              <a:t>string</a:t>
            </a:r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err="1">
                <a:solidFill>
                  <a:schemeClr val="bg1"/>
                </a:solidFill>
              </a:rPr>
              <a:t>prichut</a:t>
            </a:r>
            <a:r>
              <a:rPr lang="cs-CZ" dirty="0" smtClean="0">
                <a:solidFill>
                  <a:schemeClr val="bg1"/>
                </a:solidFill>
              </a:rPr>
              <a:t>)</a:t>
            </a:r>
          </a:p>
          <a:p>
            <a:r>
              <a:rPr lang="cs-CZ" b="1" dirty="0">
                <a:solidFill>
                  <a:schemeClr val="bg1"/>
                </a:solidFill>
              </a:rPr>
              <a:t> </a:t>
            </a:r>
            <a:r>
              <a:rPr lang="cs-CZ" b="1" dirty="0" smtClean="0">
                <a:solidFill>
                  <a:schemeClr val="bg1"/>
                </a:solidFill>
              </a:rPr>
              <a:t>     : </a:t>
            </a:r>
            <a:r>
              <a:rPr lang="cs-CZ" b="1" dirty="0">
                <a:solidFill>
                  <a:schemeClr val="bg1"/>
                </a:solidFill>
              </a:rPr>
              <a:t>base(pramen, cena</a:t>
            </a:r>
            <a:r>
              <a:rPr lang="cs-CZ" b="1" dirty="0" smtClean="0">
                <a:solidFill>
                  <a:schemeClr val="bg1"/>
                </a:solidFill>
              </a:rPr>
              <a:t>)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{</a:t>
            </a:r>
          </a:p>
          <a:p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     </a:t>
            </a:r>
            <a:r>
              <a:rPr lang="cs-CZ" dirty="0" err="1" smtClean="0">
                <a:solidFill>
                  <a:schemeClr val="bg1"/>
                </a:solidFill>
              </a:rPr>
              <a:t>this.prichut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>
                <a:solidFill>
                  <a:schemeClr val="bg1"/>
                </a:solidFill>
              </a:rPr>
              <a:t>= </a:t>
            </a:r>
            <a:r>
              <a:rPr lang="cs-CZ" dirty="0" err="1">
                <a:solidFill>
                  <a:schemeClr val="bg1"/>
                </a:solidFill>
              </a:rPr>
              <a:t>prichut</a:t>
            </a:r>
            <a:r>
              <a:rPr lang="cs-CZ" dirty="0" smtClean="0">
                <a:solidFill>
                  <a:schemeClr val="bg1"/>
                </a:solidFill>
              </a:rPr>
              <a:t>;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}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511362" y="1844824"/>
            <a:ext cx="6148870" cy="338554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Rodičovská třída se napíše za třídu potomka. Oddělovačem je dvojtečka</a:t>
            </a:r>
          </a:p>
        </p:txBody>
      </p:sp>
      <p:sp>
        <p:nvSpPr>
          <p:cNvPr id="16" name="Šipka doleva 15"/>
          <p:cNvSpPr/>
          <p:nvPr/>
        </p:nvSpPr>
        <p:spPr>
          <a:xfrm rot="17889383" flipV="1">
            <a:off x="2005287" y="2258546"/>
            <a:ext cx="480284" cy="182360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394238" y="3501008"/>
            <a:ext cx="5617922" cy="338554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Potomek obsahuje jenom ty proměnné, kterými se liší od rodiče.</a:t>
            </a:r>
          </a:p>
        </p:txBody>
      </p:sp>
      <p:sp>
        <p:nvSpPr>
          <p:cNvPr id="18" name="Šipka doleva 17"/>
          <p:cNvSpPr/>
          <p:nvPr/>
        </p:nvSpPr>
        <p:spPr>
          <a:xfrm>
            <a:off x="2339752" y="3140968"/>
            <a:ext cx="1080120" cy="191923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394238" y="4077072"/>
            <a:ext cx="4969850" cy="338554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Konstruktor může obsahovat proměnné rodiče i potomka. </a:t>
            </a:r>
          </a:p>
        </p:txBody>
      </p:sp>
      <p:sp>
        <p:nvSpPr>
          <p:cNvPr id="20" name="Šipka doleva 19"/>
          <p:cNvSpPr/>
          <p:nvPr/>
        </p:nvSpPr>
        <p:spPr>
          <a:xfrm>
            <a:off x="6202789" y="5397317"/>
            <a:ext cx="1080120" cy="191923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394238" y="4581128"/>
            <a:ext cx="8354226" cy="584775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 konstruktoru můžeme použít konstruktor rodiče s klíčovým slovem </a:t>
            </a:r>
            <a:r>
              <a:rPr lang="cs-CZ" sz="16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base </a:t>
            </a:r>
            <a:r>
              <a:rPr lang="cs-CZ" sz="1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a voláním parametrů v závorce.</a:t>
            </a:r>
          </a:p>
        </p:txBody>
      </p:sp>
      <p:sp>
        <p:nvSpPr>
          <p:cNvPr id="22" name="Šipka doleva 21"/>
          <p:cNvSpPr/>
          <p:nvPr/>
        </p:nvSpPr>
        <p:spPr>
          <a:xfrm>
            <a:off x="3032203" y="5661248"/>
            <a:ext cx="1080120" cy="191923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02150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7" dur="5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2" dur="5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7" dur="5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7" dur="5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10" grpId="0" build="p"/>
      <p:bldP spid="14" grpId="0" animBg="1"/>
      <p:bldP spid="12" grpId="0" uiExpand="1" build="p"/>
      <p:bldP spid="13" grpId="0" build="p"/>
      <p:bldP spid="16" grpId="0" animBg="1"/>
      <p:bldP spid="17" grpId="0" build="p"/>
      <p:bldP spid="18" grpId="0" animBg="1"/>
      <p:bldP spid="19" grpId="0" build="p"/>
      <p:bldP spid="20" grpId="0" animBg="1"/>
      <p:bldP spid="21" grpId="0" build="p"/>
      <p:bldP spid="2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542544" cy="48158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39101" y="260648"/>
            <a:ext cx="13179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</a:rPr>
              <a:t>Cvičení  </a:t>
            </a:r>
            <a:r>
              <a:rPr lang="cs-CZ" sz="2000" b="1" smtClean="0">
                <a:solidFill>
                  <a:srgbClr val="FF0000"/>
                </a:solidFill>
              </a:rPr>
              <a:t>18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83768" y="260648"/>
            <a:ext cx="32571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white"/>
                </a:solidFill>
              </a:rPr>
              <a:t>C#  </a:t>
            </a:r>
            <a:r>
              <a:rPr lang="cs-CZ" dirty="0" smtClean="0">
                <a:solidFill>
                  <a:prstClr val="white"/>
                </a:solidFill>
              </a:rPr>
              <a:t>dědičnost – rodič a potomek.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92214" y="908720"/>
            <a:ext cx="743617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>
                <a:solidFill>
                  <a:schemeClr val="bg1"/>
                </a:solidFill>
              </a:rPr>
              <a:t>Ani program se nebude lišit od programů, které jsme dělali doposud.</a:t>
            </a:r>
            <a:endParaRPr lang="cs-CZ" sz="1600" dirty="0" smtClean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51832" y="1340768"/>
            <a:ext cx="6747938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static </a:t>
            </a:r>
            <a:r>
              <a:rPr lang="cs-CZ" dirty="0" err="1">
                <a:solidFill>
                  <a:schemeClr val="bg1"/>
                </a:solidFill>
              </a:rPr>
              <a:t>void</a:t>
            </a:r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err="1">
                <a:solidFill>
                  <a:schemeClr val="bg1"/>
                </a:solidFill>
              </a:rPr>
              <a:t>Main</a:t>
            </a:r>
            <a:r>
              <a:rPr lang="cs-CZ" dirty="0">
                <a:solidFill>
                  <a:schemeClr val="bg1"/>
                </a:solidFill>
              </a:rPr>
              <a:t>(</a:t>
            </a:r>
            <a:r>
              <a:rPr lang="cs-CZ" dirty="0" err="1">
                <a:solidFill>
                  <a:schemeClr val="bg1"/>
                </a:solidFill>
              </a:rPr>
              <a:t>string</a:t>
            </a:r>
            <a:r>
              <a:rPr lang="cs-CZ" dirty="0">
                <a:solidFill>
                  <a:schemeClr val="bg1"/>
                </a:solidFill>
              </a:rPr>
              <a:t>[] </a:t>
            </a:r>
            <a:r>
              <a:rPr lang="cs-CZ" dirty="0" err="1">
                <a:solidFill>
                  <a:schemeClr val="bg1"/>
                </a:solidFill>
              </a:rPr>
              <a:t>args</a:t>
            </a:r>
            <a:r>
              <a:rPr lang="cs-CZ" dirty="0" smtClean="0">
                <a:solidFill>
                  <a:schemeClr val="bg1"/>
                </a:solidFill>
              </a:rPr>
              <a:t>)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{</a:t>
            </a:r>
          </a:p>
          <a:p>
            <a:pPr indent="265113"/>
            <a:r>
              <a:rPr lang="cs-CZ" dirty="0" err="1" smtClean="0">
                <a:solidFill>
                  <a:schemeClr val="bg1"/>
                </a:solidFill>
              </a:rPr>
              <a:t>Mineralka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>
                <a:solidFill>
                  <a:schemeClr val="bg1"/>
                </a:solidFill>
              </a:rPr>
              <a:t>mattoni</a:t>
            </a:r>
            <a:r>
              <a:rPr lang="cs-CZ" dirty="0">
                <a:solidFill>
                  <a:schemeClr val="bg1"/>
                </a:solidFill>
              </a:rPr>
              <a:t> = </a:t>
            </a:r>
            <a:r>
              <a:rPr lang="cs-CZ" dirty="0" err="1">
                <a:solidFill>
                  <a:schemeClr val="bg1"/>
                </a:solidFill>
              </a:rPr>
              <a:t>new</a:t>
            </a:r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err="1">
                <a:solidFill>
                  <a:schemeClr val="bg1"/>
                </a:solidFill>
              </a:rPr>
              <a:t>Mineralka</a:t>
            </a:r>
            <a:r>
              <a:rPr lang="cs-CZ" dirty="0">
                <a:solidFill>
                  <a:schemeClr val="bg1"/>
                </a:solidFill>
              </a:rPr>
              <a:t>("</a:t>
            </a:r>
            <a:r>
              <a:rPr lang="cs-CZ" dirty="0" err="1">
                <a:solidFill>
                  <a:schemeClr val="bg1"/>
                </a:solidFill>
              </a:rPr>
              <a:t>Mattoni</a:t>
            </a:r>
            <a:r>
              <a:rPr lang="cs-CZ" dirty="0">
                <a:solidFill>
                  <a:schemeClr val="bg1"/>
                </a:solidFill>
              </a:rPr>
              <a:t>", 15.5</a:t>
            </a:r>
            <a:r>
              <a:rPr lang="cs-CZ" dirty="0" smtClean="0">
                <a:solidFill>
                  <a:schemeClr val="bg1"/>
                </a:solidFill>
              </a:rPr>
              <a:t>);</a:t>
            </a:r>
          </a:p>
          <a:p>
            <a:pPr indent="265113"/>
            <a:r>
              <a:rPr lang="cs-CZ" dirty="0" err="1" smtClean="0">
                <a:solidFill>
                  <a:schemeClr val="bg1"/>
                </a:solidFill>
              </a:rPr>
              <a:t>Mineralka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>
                <a:solidFill>
                  <a:schemeClr val="bg1"/>
                </a:solidFill>
              </a:rPr>
              <a:t>podebradka</a:t>
            </a:r>
            <a:r>
              <a:rPr lang="cs-CZ" dirty="0">
                <a:solidFill>
                  <a:schemeClr val="bg1"/>
                </a:solidFill>
              </a:rPr>
              <a:t> = </a:t>
            </a:r>
            <a:r>
              <a:rPr lang="cs-CZ" dirty="0" err="1">
                <a:solidFill>
                  <a:schemeClr val="bg1"/>
                </a:solidFill>
              </a:rPr>
              <a:t>new</a:t>
            </a:r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err="1">
                <a:solidFill>
                  <a:schemeClr val="bg1"/>
                </a:solidFill>
              </a:rPr>
              <a:t>Mineralka</a:t>
            </a:r>
            <a:r>
              <a:rPr lang="cs-CZ" dirty="0">
                <a:solidFill>
                  <a:schemeClr val="bg1"/>
                </a:solidFill>
              </a:rPr>
              <a:t>("Poděbradka", 18.30</a:t>
            </a:r>
            <a:r>
              <a:rPr lang="cs-CZ" dirty="0" smtClean="0">
                <a:solidFill>
                  <a:schemeClr val="bg1"/>
                </a:solidFill>
              </a:rPr>
              <a:t>);</a:t>
            </a:r>
          </a:p>
          <a:p>
            <a:pPr indent="265113"/>
            <a:r>
              <a:rPr lang="cs-CZ" dirty="0" smtClean="0">
                <a:solidFill>
                  <a:schemeClr val="bg1"/>
                </a:solidFill>
              </a:rPr>
              <a:t>double </a:t>
            </a:r>
            <a:r>
              <a:rPr lang="cs-CZ" dirty="0">
                <a:solidFill>
                  <a:schemeClr val="bg1"/>
                </a:solidFill>
              </a:rPr>
              <a:t>paragon = </a:t>
            </a:r>
            <a:r>
              <a:rPr lang="cs-CZ" dirty="0" smtClean="0">
                <a:solidFill>
                  <a:schemeClr val="bg1"/>
                </a:solidFill>
              </a:rPr>
              <a:t>0;</a:t>
            </a:r>
          </a:p>
          <a:p>
            <a:pPr indent="265113"/>
            <a:r>
              <a:rPr lang="cs-CZ" dirty="0" smtClean="0">
                <a:solidFill>
                  <a:schemeClr val="bg1"/>
                </a:solidFill>
              </a:rPr>
              <a:t>paragon</a:t>
            </a:r>
            <a:r>
              <a:rPr lang="cs-CZ" dirty="0">
                <a:solidFill>
                  <a:schemeClr val="bg1"/>
                </a:solidFill>
              </a:rPr>
              <a:t>+=</a:t>
            </a:r>
            <a:r>
              <a:rPr lang="cs-CZ" dirty="0" err="1">
                <a:solidFill>
                  <a:schemeClr val="bg1"/>
                </a:solidFill>
              </a:rPr>
              <a:t>mattoni.polozka</a:t>
            </a:r>
            <a:r>
              <a:rPr lang="cs-CZ" dirty="0">
                <a:solidFill>
                  <a:schemeClr val="bg1"/>
                </a:solidFill>
              </a:rPr>
              <a:t>(6</a:t>
            </a:r>
            <a:r>
              <a:rPr lang="cs-CZ" dirty="0" smtClean="0">
                <a:solidFill>
                  <a:schemeClr val="bg1"/>
                </a:solidFill>
              </a:rPr>
              <a:t>));</a:t>
            </a:r>
          </a:p>
          <a:p>
            <a:pPr indent="265113"/>
            <a:r>
              <a:rPr lang="cs-CZ" dirty="0" smtClean="0">
                <a:solidFill>
                  <a:schemeClr val="bg1"/>
                </a:solidFill>
              </a:rPr>
              <a:t>paragon</a:t>
            </a:r>
            <a:r>
              <a:rPr lang="cs-CZ" dirty="0">
                <a:solidFill>
                  <a:schemeClr val="bg1"/>
                </a:solidFill>
              </a:rPr>
              <a:t>+=</a:t>
            </a:r>
            <a:r>
              <a:rPr lang="cs-CZ" dirty="0" err="1">
                <a:solidFill>
                  <a:schemeClr val="bg1"/>
                </a:solidFill>
              </a:rPr>
              <a:t>mattoni.polozka</a:t>
            </a:r>
            <a:r>
              <a:rPr lang="cs-CZ" dirty="0">
                <a:solidFill>
                  <a:schemeClr val="bg1"/>
                </a:solidFill>
              </a:rPr>
              <a:t>(6</a:t>
            </a:r>
            <a:r>
              <a:rPr lang="cs-CZ" dirty="0" smtClean="0">
                <a:solidFill>
                  <a:schemeClr val="bg1"/>
                </a:solidFill>
              </a:rPr>
              <a:t>));</a:t>
            </a:r>
          </a:p>
          <a:p>
            <a:pPr indent="265113"/>
            <a:r>
              <a:rPr lang="cs-CZ" dirty="0" err="1" smtClean="0">
                <a:solidFill>
                  <a:schemeClr val="bg1"/>
                </a:solidFill>
              </a:rPr>
              <a:t>Console.WriteLine</a:t>
            </a:r>
            <a:r>
              <a:rPr lang="cs-CZ" dirty="0">
                <a:solidFill>
                  <a:schemeClr val="bg1"/>
                </a:solidFill>
              </a:rPr>
              <a:t>("------------------------------ \n\t\t\t {0:f}", paragon</a:t>
            </a:r>
            <a:r>
              <a:rPr lang="cs-CZ" dirty="0" smtClean="0">
                <a:solidFill>
                  <a:schemeClr val="bg1"/>
                </a:solidFill>
              </a:rPr>
              <a:t>);</a:t>
            </a:r>
          </a:p>
          <a:p>
            <a:pPr indent="265113"/>
            <a:r>
              <a:rPr lang="cs-CZ" dirty="0" err="1" smtClean="0">
                <a:solidFill>
                  <a:schemeClr val="bg1"/>
                </a:solidFill>
              </a:rPr>
              <a:t>Console.ReadLine</a:t>
            </a:r>
            <a:r>
              <a:rPr lang="cs-CZ" dirty="0" smtClean="0">
                <a:solidFill>
                  <a:schemeClr val="bg1"/>
                </a:solidFill>
              </a:rPr>
              <a:t>();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}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592214" y="5135971"/>
            <a:ext cx="631198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>
                <a:solidFill>
                  <a:schemeClr val="bg1"/>
                </a:solidFill>
              </a:rPr>
              <a:t>Prichut</a:t>
            </a:r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err="1">
                <a:solidFill>
                  <a:schemeClr val="bg1"/>
                </a:solidFill>
              </a:rPr>
              <a:t>citronHana</a:t>
            </a:r>
            <a:r>
              <a:rPr lang="cs-CZ" dirty="0">
                <a:solidFill>
                  <a:schemeClr val="bg1"/>
                </a:solidFill>
              </a:rPr>
              <a:t> = </a:t>
            </a:r>
            <a:r>
              <a:rPr lang="cs-CZ" dirty="0" err="1">
                <a:solidFill>
                  <a:schemeClr val="bg1"/>
                </a:solidFill>
              </a:rPr>
              <a:t>new</a:t>
            </a:r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err="1">
                <a:solidFill>
                  <a:schemeClr val="bg1"/>
                </a:solidFill>
              </a:rPr>
              <a:t>Prichut</a:t>
            </a:r>
            <a:r>
              <a:rPr lang="cs-CZ" dirty="0">
                <a:solidFill>
                  <a:schemeClr val="bg1"/>
                </a:solidFill>
              </a:rPr>
              <a:t>("Hanácká", 21.30, "Citronová</a:t>
            </a:r>
            <a:r>
              <a:rPr lang="cs-CZ" dirty="0" smtClean="0">
                <a:solidFill>
                  <a:schemeClr val="bg1"/>
                </a:solidFill>
              </a:rPr>
              <a:t>");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paragon</a:t>
            </a:r>
            <a:r>
              <a:rPr lang="cs-CZ" dirty="0">
                <a:solidFill>
                  <a:schemeClr val="bg1"/>
                </a:solidFill>
              </a:rPr>
              <a:t>+=</a:t>
            </a:r>
            <a:r>
              <a:rPr lang="cs-CZ" dirty="0" err="1">
                <a:solidFill>
                  <a:schemeClr val="bg1"/>
                </a:solidFill>
              </a:rPr>
              <a:t>citronHana.polozka</a:t>
            </a:r>
            <a:r>
              <a:rPr lang="cs-CZ" dirty="0">
                <a:solidFill>
                  <a:schemeClr val="bg1"/>
                </a:solidFill>
              </a:rPr>
              <a:t>(3));</a:t>
            </a:r>
            <a:endParaRPr lang="cs-CZ" dirty="0" smtClean="0">
              <a:solidFill>
                <a:schemeClr val="bg1"/>
              </a:solidFill>
            </a:endParaRPr>
          </a:p>
        </p:txBody>
      </p:sp>
      <p:sp>
        <p:nvSpPr>
          <p:cNvPr id="20" name="Šipka doleva 19"/>
          <p:cNvSpPr/>
          <p:nvPr/>
        </p:nvSpPr>
        <p:spPr>
          <a:xfrm>
            <a:off x="3923928" y="5517232"/>
            <a:ext cx="1080120" cy="191923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394238" y="4365104"/>
            <a:ext cx="8354226" cy="584775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600" dirty="0"/>
              <a:t>V programu vytvoříme instanci třídy </a:t>
            </a:r>
            <a:r>
              <a:rPr lang="cs-CZ" sz="1600" dirty="0" err="1"/>
              <a:t>prichut</a:t>
            </a:r>
            <a:r>
              <a:rPr lang="cs-CZ" sz="1600" dirty="0"/>
              <a:t> běžným způsobem a vyzkoušíme metodu rodičovské třídy </a:t>
            </a:r>
            <a:r>
              <a:rPr lang="cs-CZ" sz="1600" dirty="0" err="1"/>
              <a:t>polozka</a:t>
            </a:r>
            <a:r>
              <a:rPr lang="cs-CZ" sz="1600" dirty="0"/>
              <a:t>.</a:t>
            </a:r>
            <a:endParaRPr lang="cs-CZ" sz="16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2" name="Šipka doleva 21"/>
          <p:cNvSpPr/>
          <p:nvPr/>
        </p:nvSpPr>
        <p:spPr>
          <a:xfrm>
            <a:off x="6959710" y="5229200"/>
            <a:ext cx="1080120" cy="191923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251520" y="5949280"/>
            <a:ext cx="8354226" cy="584775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600" dirty="0"/>
              <a:t>V položce ochucené minerálky se neobjevuje její příchuť, protože ji rodič nezná a my jsme použili metodu rodiče.</a:t>
            </a:r>
            <a:endParaRPr lang="cs-CZ" sz="16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24021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7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2" dur="5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7" dur="50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10" grpId="0" build="p"/>
      <p:bldP spid="12" grpId="0" uiExpand="1" build="p"/>
      <p:bldP spid="20" grpId="0" animBg="1"/>
      <p:bldP spid="21" grpId="0" build="p"/>
      <p:bldP spid="22" grpId="0" animBg="1"/>
      <p:bldP spid="2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542544" cy="481584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333442" y="3032955"/>
            <a:ext cx="74361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633413"/>
            <a:r>
              <a:rPr lang="cs-CZ" b="1" dirty="0" err="1" smtClean="0">
                <a:solidFill>
                  <a:prstClr val="white"/>
                </a:solidFill>
              </a:rPr>
              <a:t>Anotance</a:t>
            </a:r>
            <a:r>
              <a:rPr lang="cs-CZ" dirty="0" smtClean="0">
                <a:solidFill>
                  <a:prstClr val="white"/>
                </a:solidFill>
              </a:rPr>
              <a:t>: vytvoření třídy rodiče a potomka a jejich instancí.  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333442" y="4353101"/>
            <a:ext cx="28925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white"/>
                </a:solidFill>
              </a:rPr>
              <a:t>Předpokládaný čas</a:t>
            </a:r>
            <a:r>
              <a:rPr lang="cs-CZ" smtClean="0">
                <a:solidFill>
                  <a:prstClr val="white"/>
                </a:solidFill>
              </a:rPr>
              <a:t>: 20 </a:t>
            </a:r>
            <a:r>
              <a:rPr lang="cs-CZ" dirty="0" smtClean="0">
                <a:solidFill>
                  <a:prstClr val="white"/>
                </a:solidFill>
              </a:rPr>
              <a:t>minut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33442" y="1052736"/>
            <a:ext cx="31863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prstClr val="white"/>
                </a:solidFill>
              </a:rPr>
              <a:t>Zpracovala: </a:t>
            </a:r>
            <a:r>
              <a:rPr lang="cs-CZ" dirty="0" smtClean="0">
                <a:solidFill>
                  <a:prstClr val="white"/>
                </a:solidFill>
              </a:rPr>
              <a:t>Ing. Adéla Tomalová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33442" y="1712809"/>
            <a:ext cx="22369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white"/>
                </a:solidFill>
              </a:rPr>
              <a:t>Cílová skupina: </a:t>
            </a:r>
            <a:r>
              <a:rPr lang="cs-CZ" dirty="0">
                <a:solidFill>
                  <a:prstClr val="white"/>
                </a:solidFill>
              </a:rPr>
              <a:t>žák </a:t>
            </a:r>
            <a:r>
              <a:rPr lang="cs-CZ" dirty="0" smtClean="0">
                <a:solidFill>
                  <a:prstClr val="white"/>
                </a:solidFill>
              </a:rPr>
              <a:t>SŠ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33442" y="2372882"/>
            <a:ext cx="21408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white"/>
                </a:solidFill>
              </a:rPr>
              <a:t>Rok vytvoření</a:t>
            </a:r>
            <a:r>
              <a:rPr lang="cs-CZ" b="1">
                <a:solidFill>
                  <a:prstClr val="white"/>
                </a:solidFill>
              </a:rPr>
              <a:t>: </a:t>
            </a:r>
            <a:r>
              <a:rPr lang="cs-CZ">
                <a:solidFill>
                  <a:prstClr val="white"/>
                </a:solidFill>
              </a:rPr>
              <a:t> </a:t>
            </a:r>
            <a:r>
              <a:rPr lang="cs-CZ" smtClean="0">
                <a:solidFill>
                  <a:prstClr val="white"/>
                </a:solidFill>
              </a:rPr>
              <a:t>2013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33442" y="3693028"/>
            <a:ext cx="84995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white"/>
                </a:solidFill>
              </a:rPr>
              <a:t>Předpokládaný přínos (výstup</a:t>
            </a:r>
            <a:r>
              <a:rPr lang="cs-CZ" b="1" dirty="0" smtClean="0">
                <a:solidFill>
                  <a:prstClr val="white"/>
                </a:solidFill>
              </a:rPr>
              <a:t>): </a:t>
            </a:r>
            <a:r>
              <a:rPr lang="cs-CZ" dirty="0" smtClean="0">
                <a:solidFill>
                  <a:prstClr val="white"/>
                </a:solidFill>
              </a:rPr>
              <a:t>pochopení základních principů dědění proměnných třídy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33442" y="5013176"/>
            <a:ext cx="45467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white"/>
                </a:solidFill>
              </a:rPr>
              <a:t>V textu nebyly použity materiály jiných autorů.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086684" y="260648"/>
            <a:ext cx="13179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</a:rPr>
              <a:t>Cvičení  </a:t>
            </a:r>
            <a:r>
              <a:rPr lang="cs-CZ" sz="2000" b="1" smtClean="0">
                <a:solidFill>
                  <a:srgbClr val="FF0000"/>
                </a:solidFill>
              </a:rPr>
              <a:t>18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483768" y="260648"/>
            <a:ext cx="32571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white"/>
                </a:solidFill>
              </a:rPr>
              <a:t>C#  </a:t>
            </a:r>
            <a:r>
              <a:rPr lang="cs-CZ" dirty="0" smtClean="0">
                <a:solidFill>
                  <a:prstClr val="white"/>
                </a:solidFill>
              </a:rPr>
              <a:t>dědičnost – rodič a potomek.</a:t>
            </a:r>
            <a:endParaRPr lang="cs-CZ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37973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2" grpId="0"/>
      <p:bldP spid="13" grpId="0"/>
    </p:bldLst>
  </p:timing>
</p:sld>
</file>

<file path=ppt/theme/theme1.xml><?xml version="1.0" encoding="utf-8"?>
<a:theme xmlns:a="http://schemas.openxmlformats.org/drawingml/2006/main" name="Tom-52-03-0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Tom-52-03-0</Template>
  <TotalTime>667</TotalTime>
  <Words>806</Words>
  <Application>Microsoft Office PowerPoint</Application>
  <PresentationFormat>Předvádění na obrazovce (4:3)</PresentationFormat>
  <Paragraphs>83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Tom-52-03-0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Tom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Adéla</dc:creator>
  <cp:lastModifiedBy>Adéla Tomalová</cp:lastModifiedBy>
  <cp:revision>29</cp:revision>
  <dcterms:created xsi:type="dcterms:W3CDTF">2012-10-27T19:00:43Z</dcterms:created>
  <dcterms:modified xsi:type="dcterms:W3CDTF">2013-07-01T06:18:13Z</dcterms:modified>
</cp:coreProperties>
</file>