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8" r:id="rId2"/>
    <p:sldId id="259" r:id="rId3"/>
    <p:sldId id="261" r:id="rId4"/>
    <p:sldId id="262" r:id="rId5"/>
    <p:sldId id="263" r:id="rId6"/>
    <p:sldId id="264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76" autoAdjust="0"/>
    <p:restoredTop sz="91520" autoAdjust="0"/>
  </p:normalViewPr>
  <p:slideViewPr>
    <p:cSldViewPr>
      <p:cViewPr varScale="1">
        <p:scale>
          <a:sx n="90" d="100"/>
          <a:sy n="90" d="100"/>
        </p:scale>
        <p:origin x="-108" y="-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Střední odborná škola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Střední odborná škola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Otevřete projekt Pečivo a upravte hlavní program tak, že vytvoříte pole instancí Kosik a uložíte do něj všechny instance tříd Pecivo. Sladke i Slane.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Pomocí cyklu for nakupte náhodný počet všech druhů. Počet bude z intervalu 1-6. Vypočítejte a vypište celkovou cenu nákupu.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Totéž udělejte pomocí cyklu foreach.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Přidejte jeden druh slaného a jeden druh sladkého pečiva a znovu vypište.</a:t>
            </a:r>
            <a:endParaRPr lang="cs-CZ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Otevřete projekt Pečivo a upravte hlavní program tak, že vytvoříte pole instancí Kosik a uložíte do něj všechny instance tříd Pecivo. Sladke i Slane.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Pomocí cyklu for nakupte náhodný počet všech druhů. Počet bude z intervalu 1-6. Vypočítejte a vypište celkovou cenu nákupu.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Totéž udělejte pomocí cyklu foreach.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Přidejte jeden druh slaného a jeden druh sladkého pečiva a znovu vypište.</a:t>
            </a:r>
            <a:endParaRPr lang="cs-CZ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Otevřete projekt Pečivo a upravte hlavní program tak, že vytvoříte pole instancí Kosik a uložíte do něj všechny instance tříd Pecivo. Sladke i Slane.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Pomocí cyklu for nakupte náhodný počet všech druhů. Počet bude z intervalu 1-6. Vypočítejte a vypište celkovou cenu nákupu.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Totéž udělejte pomocí cyklu foreach.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Přidejte jeden druh slaného a jeden druh sladkého pečiva a znovu vypište.</a:t>
            </a:r>
            <a:endParaRPr lang="cs-CZ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Otevřete projekt Pečivo a upravte hlavní program tak, že vytvoříte pole instancí Kosik a uložíte do něj všechny instance tříd Pecivo. Sladke i Slane.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Pomocí cyklu for nakupte náhodný počet všech druhů. Počet bude z intervalu 1-6. Vypočítejte a vypište celkovou cenu nákupu.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Totéž udělejte pomocí cyklu foreach.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Přidejte jeden druh slaného a jeden druh sladkého pečiva a znovu vypište.</a:t>
            </a:r>
            <a:endParaRPr lang="cs-CZ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Otevřete projekt Pečivo a upravte hlavní program tak, že vytvoříte pole instancí Kosik a uložíte do něj všechny instance tříd Pecivo. Sladke i Slane.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Pomocí cyklu for nakupte náhodný počet všech druhů. Počet bude z intervalu 1-6. Vypočítejte a vypište celkovou cenu nákupu.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Totéž udělejte pomocí cyklu foreach.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Přidejte jeden druh slaného a jeden druh sladkého pečiva a znovu vypište.</a:t>
            </a:r>
            <a:endParaRPr lang="cs-CZ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20664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196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polymorfismus</a:t>
            </a:r>
            <a:r>
              <a:rPr lang="cs-CZ" smtClean="0">
                <a:solidFill>
                  <a:prstClr val="white"/>
                </a:solidFill>
              </a:rPr>
              <a:t>, pole potomka a rodiče.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Otevřete projekt Pečivo a upravte hlavní program tak, že vytvoříte pole instancí Kosik a uložíte do něj všechny instance tříd </a:t>
            </a:r>
            <a:r>
              <a:rPr lang="cs-CZ" sz="1400" smtClean="0">
                <a:solidFill>
                  <a:schemeClr val="bg1"/>
                </a:solidFill>
              </a:rPr>
              <a:t>Pecivo, </a:t>
            </a:r>
            <a:r>
              <a:rPr lang="cs-CZ" sz="1400">
                <a:solidFill>
                  <a:schemeClr val="bg1"/>
                </a:solidFill>
              </a:rPr>
              <a:t>Sladke i Slane.</a:t>
            </a:r>
            <a:endParaRPr lang="cs-CZ" sz="14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93621" y="2780928"/>
            <a:ext cx="6562053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>
                <a:solidFill>
                  <a:schemeClr val="bg1"/>
                </a:solidFill>
              </a:rPr>
              <a:t>static void Main(string[] args)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{</a:t>
            </a:r>
            <a:endParaRPr lang="cs-CZ" sz="2000">
              <a:solidFill>
                <a:schemeClr val="bg1"/>
              </a:solidFill>
            </a:endParaRPr>
          </a:p>
          <a:p>
            <a:pPr indent="271463"/>
            <a:r>
              <a:rPr lang="it-IT" sz="2000" smtClean="0">
                <a:solidFill>
                  <a:schemeClr val="bg1"/>
                </a:solidFill>
              </a:rPr>
              <a:t>Pecivo </a:t>
            </a:r>
            <a:r>
              <a:rPr lang="it-IT" sz="2000">
                <a:solidFill>
                  <a:schemeClr val="bg1"/>
                </a:solidFill>
              </a:rPr>
              <a:t>chleba = new Pecivo("Chleba", 16.80);</a:t>
            </a:r>
          </a:p>
          <a:p>
            <a:pPr indent="271463"/>
            <a:r>
              <a:rPr lang="it-IT" sz="2000" smtClean="0">
                <a:solidFill>
                  <a:schemeClr val="bg1"/>
                </a:solidFill>
              </a:rPr>
              <a:t>Pecivo </a:t>
            </a:r>
            <a:r>
              <a:rPr lang="it-IT" sz="2000">
                <a:solidFill>
                  <a:schemeClr val="bg1"/>
                </a:solidFill>
              </a:rPr>
              <a:t>rohlik = new Pecivo("Rohlík", 1.80);</a:t>
            </a:r>
          </a:p>
          <a:p>
            <a:pPr indent="271463"/>
            <a:r>
              <a:rPr lang="cs-CZ" sz="2000" smtClean="0">
                <a:solidFill>
                  <a:schemeClr val="bg1"/>
                </a:solidFill>
              </a:rPr>
              <a:t>Slane </a:t>
            </a:r>
            <a:r>
              <a:rPr lang="cs-CZ" sz="2000">
                <a:solidFill>
                  <a:schemeClr val="bg1"/>
                </a:solidFill>
              </a:rPr>
              <a:t>dalamanek = new Slane("Dalamánek", 5.60, "kmín");</a:t>
            </a:r>
          </a:p>
          <a:p>
            <a:pPr indent="271463"/>
            <a:r>
              <a:rPr lang="nn-NO" sz="2000" smtClean="0">
                <a:solidFill>
                  <a:schemeClr val="bg1"/>
                </a:solidFill>
              </a:rPr>
              <a:t>Slane </a:t>
            </a:r>
            <a:r>
              <a:rPr lang="nn-NO" sz="2000">
                <a:solidFill>
                  <a:schemeClr val="bg1"/>
                </a:solidFill>
              </a:rPr>
              <a:t>graham = new Slane("Grahám", 8.20,"slunečnice");</a:t>
            </a:r>
          </a:p>
          <a:p>
            <a:pPr indent="271463"/>
            <a:r>
              <a:rPr lang="cs-CZ" sz="2000" smtClean="0">
                <a:solidFill>
                  <a:schemeClr val="bg1"/>
                </a:solidFill>
              </a:rPr>
              <a:t>Sladke kolacTvar </a:t>
            </a:r>
            <a:r>
              <a:rPr lang="cs-CZ" sz="2000">
                <a:solidFill>
                  <a:schemeClr val="bg1"/>
                </a:solidFill>
              </a:rPr>
              <a:t>= new Sladke("koláč",12.40</a:t>
            </a:r>
            <a:r>
              <a:rPr lang="cs-CZ" sz="2000" smtClean="0">
                <a:solidFill>
                  <a:schemeClr val="bg1"/>
                </a:solidFill>
              </a:rPr>
              <a:t>,„tvarohová");</a:t>
            </a:r>
            <a:endParaRPr lang="cs-CZ" sz="200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2092786"/>
            <a:ext cx="5996862" cy="4001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Nejprve vytvoříme instance jednotlivých tříd. </a:t>
            </a: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75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196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polymorfismus</a:t>
            </a:r>
            <a:r>
              <a:rPr lang="cs-CZ" smtClean="0">
                <a:solidFill>
                  <a:prstClr val="white"/>
                </a:solidFill>
              </a:rPr>
              <a:t>, pole potomka a rodiče.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Otevřete projekt Pečivo a upravte hlavní program tak, že vytvoříte pole instancí Kosik a uložíte do něj všechny instance tříd </a:t>
            </a:r>
            <a:r>
              <a:rPr lang="cs-CZ" sz="1400" smtClean="0">
                <a:solidFill>
                  <a:schemeClr val="bg1"/>
                </a:solidFill>
              </a:rPr>
              <a:t>Pecivo, </a:t>
            </a:r>
            <a:r>
              <a:rPr lang="cs-CZ" sz="1400">
                <a:solidFill>
                  <a:schemeClr val="bg1"/>
                </a:solidFill>
              </a:rPr>
              <a:t>Sladke i Slane.</a:t>
            </a:r>
            <a:endParaRPr lang="cs-CZ" sz="14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55530" y="4553833"/>
            <a:ext cx="2453877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>
                <a:solidFill>
                  <a:schemeClr val="bg1"/>
                </a:solidFill>
              </a:rPr>
              <a:t>kosik[0] = chleba;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kosik[1</a:t>
            </a:r>
            <a:r>
              <a:rPr lang="cs-CZ" sz="2000">
                <a:solidFill>
                  <a:schemeClr val="bg1"/>
                </a:solidFill>
              </a:rPr>
              <a:t>] = rohlik;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kosik[2</a:t>
            </a:r>
            <a:r>
              <a:rPr lang="cs-CZ" sz="2000">
                <a:solidFill>
                  <a:schemeClr val="bg1"/>
                </a:solidFill>
              </a:rPr>
              <a:t>] = dalamanek;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kosik[3</a:t>
            </a:r>
            <a:r>
              <a:rPr lang="cs-CZ" sz="2000">
                <a:solidFill>
                  <a:schemeClr val="bg1"/>
                </a:solidFill>
              </a:rPr>
              <a:t>] = graham</a:t>
            </a:r>
            <a:r>
              <a:rPr lang="cs-CZ" sz="2000" smtClean="0">
                <a:solidFill>
                  <a:schemeClr val="bg1"/>
                </a:solidFill>
              </a:rPr>
              <a:t>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kosik[4] </a:t>
            </a:r>
            <a:r>
              <a:rPr lang="cs-CZ" sz="2000">
                <a:solidFill>
                  <a:schemeClr val="bg1"/>
                </a:solidFill>
              </a:rPr>
              <a:t>= </a:t>
            </a:r>
            <a:r>
              <a:rPr lang="cs-CZ" sz="2000" smtClean="0">
                <a:solidFill>
                  <a:schemeClr val="bg1"/>
                </a:solidFill>
              </a:rPr>
              <a:t>kolacTvar;</a:t>
            </a:r>
            <a:endParaRPr lang="cs-CZ" sz="2000">
              <a:solidFill>
                <a:schemeClr val="bg1"/>
              </a:solidFill>
            </a:endParaRPr>
          </a:p>
          <a:p>
            <a:endParaRPr lang="cs-CZ" sz="2000" smtClean="0">
              <a:solidFill>
                <a:schemeClr val="bg1"/>
              </a:solidFill>
            </a:endParaRPr>
          </a:p>
          <a:p>
            <a:endParaRPr lang="cs-CZ" sz="200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3645024"/>
            <a:ext cx="4059307" cy="4001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Jednotlivé instance vložíme do pole.</a:t>
            </a: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2792" y="2164794"/>
            <a:ext cx="7436170" cy="4001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Pak prázdné pole rodičovské třídy se 5 členy.</a:t>
            </a: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043608" y="2812866"/>
            <a:ext cx="336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>
                <a:solidFill>
                  <a:schemeClr val="bg1"/>
                </a:solidFill>
              </a:rPr>
              <a:t>Pecivo[] kosik = new </a:t>
            </a:r>
            <a:r>
              <a:rPr lang="cs-CZ" sz="2000" smtClean="0">
                <a:solidFill>
                  <a:schemeClr val="bg1"/>
                </a:solidFill>
              </a:rPr>
              <a:t>Pecivo[4];</a:t>
            </a:r>
            <a:endParaRPr lang="cs-CZ" sz="2000">
              <a:solidFill>
                <a:schemeClr val="bg1"/>
              </a:solidFill>
            </a:endParaRPr>
          </a:p>
        </p:txBody>
      </p:sp>
      <p:sp>
        <p:nvSpPr>
          <p:cNvPr id="18" name="Šipka doleva 17"/>
          <p:cNvSpPr/>
          <p:nvPr/>
        </p:nvSpPr>
        <p:spPr>
          <a:xfrm>
            <a:off x="2915816" y="4662253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2" name="TextovéPole 1"/>
          <p:cNvSpPr txBox="1"/>
          <p:nvPr/>
        </p:nvSpPr>
        <p:spPr>
          <a:xfrm>
            <a:off x="4067944" y="4566144"/>
            <a:ext cx="44911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>
                <a:solidFill>
                  <a:schemeClr val="bg1"/>
                </a:solidFill>
              </a:rPr>
              <a:t>Nezapomínejte, že  pole se indexuje od 0.</a:t>
            </a:r>
            <a:endParaRPr lang="cs-CZ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8556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1" grpId="0"/>
      <p:bldP spid="16" grpId="0" build="p"/>
      <p:bldP spid="17" grpId="0" build="p"/>
      <p:bldP spid="18" grpId="0" animBg="1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196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polymorfismus</a:t>
            </a:r>
            <a:r>
              <a:rPr lang="cs-CZ" smtClean="0">
                <a:solidFill>
                  <a:prstClr val="white"/>
                </a:solidFill>
              </a:rPr>
              <a:t>, pole potomka a rodiče.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836712"/>
            <a:ext cx="74361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Pomocí cyklu for nakupte náhodný počet všech druhů. Počet bude z intervalu </a:t>
            </a:r>
            <a:r>
              <a:rPr lang="cs-CZ" sz="1400" smtClean="0">
                <a:solidFill>
                  <a:schemeClr val="bg1"/>
                </a:solidFill>
              </a:rPr>
              <a:t>1-15. </a:t>
            </a:r>
            <a:r>
              <a:rPr lang="cs-CZ" sz="1400">
                <a:solidFill>
                  <a:schemeClr val="bg1"/>
                </a:solidFill>
              </a:rPr>
              <a:t>Vypočítejte a vypište celkovou cenu nákupu.</a:t>
            </a:r>
            <a:endParaRPr lang="cs-CZ" sz="1400" dirty="0" smtClean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2792" y="2020778"/>
            <a:ext cx="7436170" cy="4001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 cyklu for  můžeme zadávat, jakou část pole budeme procházet.</a:t>
            </a: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062123" y="2694399"/>
            <a:ext cx="7414209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>
                <a:solidFill>
                  <a:schemeClr val="bg1"/>
                </a:solidFill>
              </a:rPr>
              <a:t>Random nah = new Random();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double </a:t>
            </a:r>
            <a:r>
              <a:rPr lang="cs-CZ" sz="2000">
                <a:solidFill>
                  <a:schemeClr val="bg1"/>
                </a:solidFill>
              </a:rPr>
              <a:t>paragon = 0;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for </a:t>
            </a:r>
            <a:r>
              <a:rPr lang="cs-CZ" sz="2000">
                <a:solidFill>
                  <a:schemeClr val="bg1"/>
                </a:solidFill>
              </a:rPr>
              <a:t>(int i = 0; i &lt; kosik.Length; i++)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{</a:t>
            </a:r>
            <a:endParaRPr lang="cs-CZ" sz="2000">
              <a:solidFill>
                <a:schemeClr val="bg1"/>
              </a:solidFill>
            </a:endParaRPr>
          </a:p>
          <a:p>
            <a:pPr indent="365125"/>
            <a:r>
              <a:rPr lang="cs-CZ" sz="2000" smtClean="0">
                <a:solidFill>
                  <a:schemeClr val="bg1"/>
                </a:solidFill>
              </a:rPr>
              <a:t> paragon </a:t>
            </a:r>
            <a:r>
              <a:rPr lang="cs-CZ" sz="2000">
                <a:solidFill>
                  <a:schemeClr val="bg1"/>
                </a:solidFill>
              </a:rPr>
              <a:t>+=kosik[i].polozka(nah.Next(1,15)); 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}</a:t>
            </a:r>
            <a:endParaRPr lang="cs-CZ" sz="2000">
              <a:solidFill>
                <a:schemeClr val="bg1"/>
              </a:solidFill>
            </a:endParaRPr>
          </a:p>
          <a:p>
            <a:r>
              <a:rPr lang="cs-CZ" sz="2000" smtClean="0">
                <a:solidFill>
                  <a:schemeClr val="bg1"/>
                </a:solidFill>
              </a:rPr>
              <a:t>Console.WriteLine</a:t>
            </a:r>
            <a:r>
              <a:rPr lang="cs-CZ" sz="2000">
                <a:solidFill>
                  <a:schemeClr val="bg1"/>
                </a:solidFill>
              </a:rPr>
              <a:t>("--------------------------------- \n\t\t\t {0:f}", paragon</a:t>
            </a:r>
            <a:r>
              <a:rPr lang="cs-CZ" sz="2000" smtClean="0">
                <a:solidFill>
                  <a:schemeClr val="bg1"/>
                </a:solidFill>
              </a:rPr>
              <a:t>);</a:t>
            </a:r>
            <a:endParaRPr lang="cs-CZ" sz="2000">
              <a:solidFill>
                <a:schemeClr val="bg1"/>
              </a:solidFill>
            </a:endParaRPr>
          </a:p>
        </p:txBody>
      </p:sp>
      <p:sp>
        <p:nvSpPr>
          <p:cNvPr id="18" name="Šipka doleva 17"/>
          <p:cNvSpPr/>
          <p:nvPr/>
        </p:nvSpPr>
        <p:spPr>
          <a:xfrm>
            <a:off x="4860032" y="3429000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315411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6" grpId="0" build="p"/>
      <p:bldP spid="17" grpId="0" build="p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682975" y="2852936"/>
            <a:ext cx="735650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>
                <a:solidFill>
                  <a:schemeClr val="bg1"/>
                </a:solidFill>
              </a:rPr>
              <a:t>paragon = 0;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foreach </a:t>
            </a:r>
            <a:r>
              <a:rPr lang="cs-CZ" sz="2000">
                <a:solidFill>
                  <a:schemeClr val="bg1"/>
                </a:solidFill>
              </a:rPr>
              <a:t>(Pecivo kus in kosik)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{</a:t>
            </a:r>
            <a:endParaRPr lang="cs-CZ" sz="2000">
              <a:solidFill>
                <a:schemeClr val="bg1"/>
              </a:solidFill>
            </a:endParaRPr>
          </a:p>
          <a:p>
            <a:pPr indent="266700"/>
            <a:r>
              <a:rPr lang="cs-CZ" sz="2000" smtClean="0">
                <a:solidFill>
                  <a:schemeClr val="bg1"/>
                </a:solidFill>
              </a:rPr>
              <a:t>   paragon </a:t>
            </a:r>
            <a:r>
              <a:rPr lang="cs-CZ" sz="2000">
                <a:solidFill>
                  <a:schemeClr val="bg1"/>
                </a:solidFill>
              </a:rPr>
              <a:t>+=kus.polozka(nah.Next(1,15));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}</a:t>
            </a:r>
            <a:endParaRPr lang="cs-CZ" sz="2000">
              <a:solidFill>
                <a:schemeClr val="bg1"/>
              </a:solidFill>
            </a:endParaRPr>
          </a:p>
          <a:p>
            <a:r>
              <a:rPr lang="cs-CZ" sz="2000" smtClean="0">
                <a:solidFill>
                  <a:schemeClr val="bg1"/>
                </a:solidFill>
              </a:rPr>
              <a:t>Console.WriteLine</a:t>
            </a:r>
            <a:r>
              <a:rPr lang="cs-CZ" sz="2000">
                <a:solidFill>
                  <a:schemeClr val="bg1"/>
                </a:solidFill>
              </a:rPr>
              <a:t>("--------------------------------- \n\t\t\t {0:f}",paragon</a:t>
            </a:r>
            <a:r>
              <a:rPr lang="cs-CZ" sz="2000" smtClean="0">
                <a:solidFill>
                  <a:schemeClr val="bg1"/>
                </a:solidFill>
              </a:rPr>
              <a:t>);</a:t>
            </a:r>
            <a:endParaRPr lang="cs-CZ" sz="200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196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polymorfismus</a:t>
            </a:r>
            <a:r>
              <a:rPr lang="cs-CZ" smtClean="0">
                <a:solidFill>
                  <a:prstClr val="white"/>
                </a:solidFill>
              </a:rPr>
              <a:t>, pole potomka a rodiče.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836712"/>
            <a:ext cx="74361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Pomocí cyklu for nakupte náhodný počet všech druhů. Počet bude z intervalu 1-6. Vypočítejte a vypište celkovou cenu nákupu.</a:t>
            </a:r>
            <a:endParaRPr lang="cs-CZ" sz="1400" dirty="0" smtClean="0">
              <a:solidFill>
                <a:schemeClr val="bg1"/>
              </a:solidFill>
            </a:endParaRPr>
          </a:p>
        </p:txBody>
      </p:sp>
      <p:sp>
        <p:nvSpPr>
          <p:cNvPr id="18" name="Šipka doleva 17"/>
          <p:cNvSpPr/>
          <p:nvPr/>
        </p:nvSpPr>
        <p:spPr>
          <a:xfrm>
            <a:off x="3779912" y="3212976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1988840"/>
            <a:ext cx="7436170" cy="707886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 cyklu for  procházíme celé pole a nemusíme se starat o jeho velikost. Nemůžeme jím měnit hodnotu prvků pole !!</a:t>
            </a: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2214" y="1484784"/>
            <a:ext cx="743617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Totéž udělejte pomocí cyklu foreach</a:t>
            </a:r>
            <a:r>
              <a:rPr lang="cs-CZ" sz="1400" smtClean="0">
                <a:solidFill>
                  <a:schemeClr val="bg1"/>
                </a:solidFill>
              </a:rPr>
              <a:t>.</a:t>
            </a:r>
            <a:endParaRPr lang="cs-CZ" sz="14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3089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  <p:bldP spid="7" grpId="0" build="p"/>
      <p:bldP spid="18" grpId="0" animBg="1"/>
      <p:bldP spid="12" grpId="0" build="p"/>
      <p:bldP spid="1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611560" y="2492896"/>
            <a:ext cx="601735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n-NO" sz="2000">
                <a:solidFill>
                  <a:schemeClr val="bg1"/>
                </a:solidFill>
              </a:rPr>
              <a:t>Slane preclik = new Slane("Preclik", 6.40, "sůl");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Sladke </a:t>
            </a:r>
            <a:r>
              <a:rPr lang="cs-CZ" sz="2000">
                <a:solidFill>
                  <a:schemeClr val="bg1"/>
                </a:solidFill>
              </a:rPr>
              <a:t>kolacMak = new Sladke("koláč",12.40,"maková");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Pecivo</a:t>
            </a:r>
            <a:r>
              <a:rPr lang="cs-CZ" sz="2000">
                <a:solidFill>
                  <a:schemeClr val="bg1"/>
                </a:solidFill>
              </a:rPr>
              <a:t>[] kosik = new Pecivo[7</a:t>
            </a:r>
            <a:r>
              <a:rPr lang="cs-CZ" sz="2000" smtClean="0">
                <a:solidFill>
                  <a:schemeClr val="bg1"/>
                </a:solidFill>
              </a:rPr>
              <a:t>];</a:t>
            </a:r>
            <a:endParaRPr lang="cs-CZ" sz="200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196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polymorfismus</a:t>
            </a:r>
            <a:r>
              <a:rPr lang="cs-CZ" smtClean="0">
                <a:solidFill>
                  <a:prstClr val="white"/>
                </a:solidFill>
              </a:rPr>
              <a:t>, pole potomka a rodiče.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80728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Vytvořte další  instance tříd Sladke a  Slane, přidejte je do košíku a znovu vypište.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8" name="Šipka doleva 17"/>
          <p:cNvSpPr/>
          <p:nvPr/>
        </p:nvSpPr>
        <p:spPr>
          <a:xfrm>
            <a:off x="4067944" y="3212976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1785010"/>
            <a:ext cx="7436170" cy="4001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 vytvoření nových instancí musíme zvětšit velikost pole.</a:t>
            </a: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4509120"/>
            <a:ext cx="22993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>
                <a:solidFill>
                  <a:schemeClr val="bg1"/>
                </a:solidFill>
              </a:rPr>
              <a:t>kosik[5] = preclik;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kosik[6</a:t>
            </a:r>
            <a:r>
              <a:rPr lang="cs-CZ" sz="2000">
                <a:solidFill>
                  <a:schemeClr val="bg1"/>
                </a:solidFill>
              </a:rPr>
              <a:t>] = kolacMak</a:t>
            </a:r>
            <a:r>
              <a:rPr lang="cs-CZ" sz="2000" smtClean="0">
                <a:solidFill>
                  <a:schemeClr val="bg1"/>
                </a:solidFill>
              </a:rPr>
              <a:t>;</a:t>
            </a:r>
            <a:endParaRPr lang="cs-CZ" sz="2000">
              <a:solidFill>
                <a:schemeClr val="bg1"/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 rot="18663811" flipV="1">
            <a:off x="2709675" y="4420619"/>
            <a:ext cx="1080120" cy="242788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15" name="TextovéPole 14"/>
          <p:cNvSpPr txBox="1"/>
          <p:nvPr/>
        </p:nvSpPr>
        <p:spPr>
          <a:xfrm>
            <a:off x="592214" y="3789040"/>
            <a:ext cx="3718085" cy="4001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Obě instance přidáme do pole. </a:t>
            </a: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37891" y="5445224"/>
            <a:ext cx="3718085" cy="10156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Oba cykly jsou nastaveny tak, že  vypisují celé pole bez ohledu na jeho měnící se velikost. </a:t>
            </a: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440114" y="6156012"/>
            <a:ext cx="28042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foreach (Pecivo kus in kosik)</a:t>
            </a:r>
          </a:p>
        </p:txBody>
      </p:sp>
      <p:sp>
        <p:nvSpPr>
          <p:cNvPr id="3" name="Obdélník 2"/>
          <p:cNvSpPr/>
          <p:nvPr/>
        </p:nvSpPr>
        <p:spPr>
          <a:xfrm>
            <a:off x="5456088" y="5301208"/>
            <a:ext cx="32923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for (int i = 0; i &lt; kosik.Length; i++)</a:t>
            </a:r>
          </a:p>
        </p:txBody>
      </p:sp>
      <p:sp>
        <p:nvSpPr>
          <p:cNvPr id="17" name="Šipka doleva 16"/>
          <p:cNvSpPr/>
          <p:nvPr/>
        </p:nvSpPr>
        <p:spPr>
          <a:xfrm rot="12309277">
            <a:off x="4257237" y="6002059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19" name="Šipka doleva 18"/>
          <p:cNvSpPr/>
          <p:nvPr/>
        </p:nvSpPr>
        <p:spPr>
          <a:xfrm rot="9521211">
            <a:off x="4281911" y="5562946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1659252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  <p:bldP spid="7" grpId="0" build="p"/>
      <p:bldP spid="18" grpId="0" animBg="1"/>
      <p:bldP spid="12" grpId="0" build="p"/>
      <p:bldP spid="10" grpId="0" build="p"/>
      <p:bldP spid="11" grpId="0" animBg="1"/>
      <p:bldP spid="15" grpId="0" build="p"/>
      <p:bldP spid="16" grpId="0" build="p"/>
      <p:bldP spid="2" grpId="0"/>
      <p:bldP spid="3" grpId="0"/>
      <p:bldP spid="17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3442" y="2894457"/>
            <a:ext cx="7436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33413"/>
            <a:r>
              <a:rPr lang="cs-CZ" b="1" dirty="0" err="1" smtClean="0">
                <a:solidFill>
                  <a:prstClr val="white"/>
                </a:solidFill>
              </a:rPr>
              <a:t>Anotance</a:t>
            </a:r>
            <a:r>
              <a:rPr lang="cs-CZ" dirty="0" smtClean="0">
                <a:solidFill>
                  <a:prstClr val="white"/>
                </a:solidFill>
              </a:rPr>
              <a:t>: pole instancí rodiče i </a:t>
            </a:r>
            <a:r>
              <a:rPr lang="cs-CZ" smtClean="0">
                <a:solidFill>
                  <a:prstClr val="white"/>
                </a:solidFill>
              </a:rPr>
              <a:t>potomka – polymorfismus</a:t>
            </a:r>
            <a:r>
              <a:rPr lang="cs-CZ" dirty="0" smtClean="0">
                <a:solidFill>
                  <a:prstClr val="white"/>
                </a:solidFill>
              </a:rPr>
              <a:t>.  Porovnání cyklu </a:t>
            </a:r>
            <a:r>
              <a:rPr lang="cs-CZ" dirty="0" err="1" smtClean="0">
                <a:solidFill>
                  <a:prstClr val="white"/>
                </a:solidFill>
              </a:rPr>
              <a:t>for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a foreach v měnící se velikosti procházeného pole. </a:t>
            </a:r>
            <a:endParaRPr lang="cs-CZ" dirty="0" smtClean="0">
              <a:solidFill>
                <a:prstClr val="white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99270"/>
            <a:ext cx="2933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prstClr val="white"/>
                </a:solidFill>
              </a:rPr>
              <a:t>Předpokládaný čas: </a:t>
            </a:r>
            <a:r>
              <a:rPr lang="cs-CZ" smtClean="0">
                <a:solidFill>
                  <a:prstClr val="white"/>
                </a:solidFill>
              </a:rPr>
              <a:t>30 </a:t>
            </a:r>
            <a:r>
              <a:rPr lang="cs-CZ" dirty="0" smtClean="0">
                <a:solidFill>
                  <a:prstClr val="white"/>
                </a:solidFill>
              </a:rPr>
              <a:t>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666643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280550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</a:t>
            </a:r>
            <a:r>
              <a:rPr lang="cs-CZ" b="1">
                <a:solidFill>
                  <a:prstClr val="white"/>
                </a:solidFill>
              </a:rPr>
              <a:t>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2013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785363"/>
            <a:ext cx="6272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(výstup</a:t>
            </a:r>
            <a:r>
              <a:rPr lang="cs-CZ" b="1">
                <a:solidFill>
                  <a:prstClr val="white"/>
                </a:solidFill>
              </a:rPr>
              <a:t>):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použití metod rodiče a potomka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86684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260648"/>
            <a:ext cx="4196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polymorfismus</a:t>
            </a:r>
            <a:r>
              <a:rPr lang="cs-CZ" smtClean="0">
                <a:solidFill>
                  <a:prstClr val="white"/>
                </a:solidFill>
              </a:rPr>
              <a:t>, pole potomka a rodiče.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79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785</TotalTime>
  <Words>954</Words>
  <Application>Microsoft Office PowerPoint</Application>
  <PresentationFormat>Předvádění na obrazovce (4:3)</PresentationFormat>
  <Paragraphs>99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 Tomalová</cp:lastModifiedBy>
  <cp:revision>57</cp:revision>
  <dcterms:created xsi:type="dcterms:W3CDTF">2012-10-27T19:00:43Z</dcterms:created>
  <dcterms:modified xsi:type="dcterms:W3CDTF">2013-07-01T06:17:32Z</dcterms:modified>
</cp:coreProperties>
</file>