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258" r:id="rId2"/>
    <p:sldId id="261" r:id="rId3"/>
    <p:sldId id="262" r:id="rId4"/>
    <p:sldId id="263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0776" autoAdjust="0"/>
    <p:restoredTop sz="74622" autoAdjust="0"/>
  </p:normalViewPr>
  <p:slideViewPr>
    <p:cSldViewPr>
      <p:cViewPr varScale="1">
        <p:scale>
          <a:sx n="81" d="100"/>
          <a:sy n="81" d="100"/>
        </p:scale>
        <p:origin x="-34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1400" baseline="0" dirty="0" smtClean="0"/>
            <a:t>Podpora výuky v technických oborech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400" dirty="0" smtClean="0"/>
            <a:t>Střední odborná škola Net Office, spol. s r.o., Orlová-Lutyně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1400" dirty="0" smtClean="0"/>
            <a:t>Ing. Adéla </a:t>
          </a:r>
          <a:r>
            <a:rPr lang="cs-CZ" sz="1400" dirty="0" err="1" smtClean="0"/>
            <a:t>Tomalová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1400" dirty="0" smtClean="0"/>
            <a:t>Objektově orientované programování v C#</a:t>
          </a:r>
          <a:endParaRPr lang="cs-CZ" sz="1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</a:t>
          </a:r>
          <a:r>
            <a:rPr lang="cs-CZ" sz="1400" dirty="0" smtClean="0"/>
            <a:t>CZ.1.07/1.5.00/34.0458</a:t>
          </a:r>
          <a:r>
            <a:rPr lang="cs-CZ" sz="2000" dirty="0" smtClean="0"/>
            <a:t>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4FEF812-25E0-4885-A14E-E5EF514706CB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70379A2-D292-4E18-8F49-B02F1E2AC474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E0F4D5B-EDD3-4BD9-B4D0-92F9C055E075}" type="presOf" srcId="{D8197B8C-B260-4A16-BDF4-0947B075E274}" destId="{5A5FFA88-C948-4069-8E93-59FA12366E83}" srcOrd="1" destOrd="0" presId="urn:microsoft.com/office/officeart/2005/8/layout/target3"/>
    <dgm:cxn modelId="{E9E7C696-E6F1-4E67-9CCE-5CADCD546BA0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721441C-C626-4825-BC38-E7BDFD044BE4}" type="presOf" srcId="{D1B46980-6531-4606-95E6-44980827E919}" destId="{2BE915AB-18AA-4053-B92C-3BFC9ED204BB}" srcOrd="1" destOrd="0" presId="urn:microsoft.com/office/officeart/2005/8/layout/target3"/>
    <dgm:cxn modelId="{35BB3109-DBF4-42BA-8DE9-E27115DEC968}" type="presOf" srcId="{757F3AB3-0718-4624-B441-E567A8F0AB56}" destId="{333A1088-737F-45CB-B68E-254E46348037}" srcOrd="0" destOrd="0" presId="urn:microsoft.com/office/officeart/2005/8/layout/target3"/>
    <dgm:cxn modelId="{1F9E30CF-8563-4A15-BD12-6AEF0E9C8453}" type="presOf" srcId="{D8197B8C-B260-4A16-BDF4-0947B075E274}" destId="{25B08C86-7E15-44DC-BE7F-FFB55DD49D12}" srcOrd="0" destOrd="0" presId="urn:microsoft.com/office/officeart/2005/8/layout/target3"/>
    <dgm:cxn modelId="{822F2609-D2A7-466C-A5D0-66F00DA17DF9}" type="presOf" srcId="{D1D4F407-5343-4D3F-B5B9-D407B03CAEB4}" destId="{D005CE8C-CC26-4C3E-AC11-E15060ECD759}" srcOrd="0" destOrd="0" presId="urn:microsoft.com/office/officeart/2005/8/layout/target3"/>
    <dgm:cxn modelId="{D265F373-3A67-47A6-8465-F39F73CA93F8}" type="presOf" srcId="{4C35D32F-0EAB-4CD7-82EE-45574DC2A586}" destId="{8BEBB6EC-1DAA-4CAC-8A25-BC0FCBD5DBD5}" srcOrd="0" destOrd="0" presId="urn:microsoft.com/office/officeart/2005/8/layout/target3"/>
    <dgm:cxn modelId="{F7F72D23-665A-418D-A308-5D3EAB74FC03}" type="presOf" srcId="{4C35D32F-0EAB-4CD7-82EE-45574DC2A586}" destId="{890E4F0B-2866-4A3F-A3C7-2A14B1797930}" srcOrd="1" destOrd="0" presId="urn:microsoft.com/office/officeart/2005/8/layout/target3"/>
    <dgm:cxn modelId="{787866A1-6074-46D6-8B27-59DBBA1239C7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181121E-53A1-4A29-A0DF-E0552248295A}" type="presParOf" srcId="{333A1088-737F-45CB-B68E-254E46348037}" destId="{F5ABB229-8D3B-4694-996A-96F23CF14429}" srcOrd="0" destOrd="0" presId="urn:microsoft.com/office/officeart/2005/8/layout/target3"/>
    <dgm:cxn modelId="{C16C59DF-817A-4387-A1C8-03191314E564}" type="presParOf" srcId="{333A1088-737F-45CB-B68E-254E46348037}" destId="{F41139FD-01EE-4571-8B17-4FB00FC51163}" srcOrd="1" destOrd="0" presId="urn:microsoft.com/office/officeart/2005/8/layout/target3"/>
    <dgm:cxn modelId="{C7455A6A-94BC-4C27-8B3F-9120010A3CBC}" type="presParOf" srcId="{333A1088-737F-45CB-B68E-254E46348037}" destId="{D005CE8C-CC26-4C3E-AC11-E15060ECD759}" srcOrd="2" destOrd="0" presId="urn:microsoft.com/office/officeart/2005/8/layout/target3"/>
    <dgm:cxn modelId="{F1228B20-3FC3-4431-A9FF-B2C9B8B0A584}" type="presParOf" srcId="{333A1088-737F-45CB-B68E-254E46348037}" destId="{2C702D82-9B77-49B7-9568-BB8EB47C3372}" srcOrd="3" destOrd="0" presId="urn:microsoft.com/office/officeart/2005/8/layout/target3"/>
    <dgm:cxn modelId="{74837E02-C8C6-4327-869A-D7C8AE0849E9}" type="presParOf" srcId="{333A1088-737F-45CB-B68E-254E46348037}" destId="{A52A0455-90FF-4808-ABD0-F02540D31D5A}" srcOrd="4" destOrd="0" presId="urn:microsoft.com/office/officeart/2005/8/layout/target3"/>
    <dgm:cxn modelId="{64ED6B19-70CD-42B4-B070-120749D0CA0E}" type="presParOf" srcId="{333A1088-737F-45CB-B68E-254E46348037}" destId="{6140AFEC-043D-4C43-A2F9-D0F5331DF3A3}" srcOrd="5" destOrd="0" presId="urn:microsoft.com/office/officeart/2005/8/layout/target3"/>
    <dgm:cxn modelId="{C2D930A1-B9B8-4019-B0FA-B00F6928B8AA}" type="presParOf" srcId="{333A1088-737F-45CB-B68E-254E46348037}" destId="{9358AC05-5D7D-4327-9F80-1AD486AEA664}" srcOrd="6" destOrd="0" presId="urn:microsoft.com/office/officeart/2005/8/layout/target3"/>
    <dgm:cxn modelId="{60E01785-250F-4FCA-AC51-09155B606C69}" type="presParOf" srcId="{333A1088-737F-45CB-B68E-254E46348037}" destId="{313FC574-E1CD-4FB4-B054-0B805CE0447D}" srcOrd="7" destOrd="0" presId="urn:microsoft.com/office/officeart/2005/8/layout/target3"/>
    <dgm:cxn modelId="{5D0DB976-A3B6-4A07-A451-C9D697B5DF3E}" type="presParOf" srcId="{333A1088-737F-45CB-B68E-254E46348037}" destId="{619D679B-A015-4ECF-8348-D1034C574F40}" srcOrd="8" destOrd="0" presId="urn:microsoft.com/office/officeart/2005/8/layout/target3"/>
    <dgm:cxn modelId="{145995F4-BE87-4921-856B-4AA003F761A8}" type="presParOf" srcId="{333A1088-737F-45CB-B68E-254E46348037}" destId="{322283A8-4A27-4CDA-BAE3-F381106A9174}" srcOrd="9" destOrd="0" presId="urn:microsoft.com/office/officeart/2005/8/layout/target3"/>
    <dgm:cxn modelId="{F3B932F9-46FA-48FD-993E-CFD1CFF1C08C}" type="presParOf" srcId="{333A1088-737F-45CB-B68E-254E46348037}" destId="{FFC9F71D-1B4F-4AD9-A4A6-86ADEFC8AF5C}" srcOrd="10" destOrd="0" presId="urn:microsoft.com/office/officeart/2005/8/layout/target3"/>
    <dgm:cxn modelId="{4606678F-8640-442C-B7A4-22F916EC28E9}" type="presParOf" srcId="{333A1088-737F-45CB-B68E-254E46348037}" destId="{25B08C86-7E15-44DC-BE7F-FFB55DD49D12}" srcOrd="11" destOrd="0" presId="urn:microsoft.com/office/officeart/2005/8/layout/target3"/>
    <dgm:cxn modelId="{E58D1ECB-8D79-446C-9B35-02FFEBF56707}" type="presParOf" srcId="{333A1088-737F-45CB-B68E-254E46348037}" destId="{76644BE8-9D7C-4C09-B250-3D10AF48CBB7}" srcOrd="12" destOrd="0" presId="urn:microsoft.com/office/officeart/2005/8/layout/target3"/>
    <dgm:cxn modelId="{80233A76-23C5-470E-9791-17B7BB9C1431}" type="presParOf" srcId="{333A1088-737F-45CB-B68E-254E46348037}" destId="{EE85B701-7295-41C0-BA7A-34D3756A2AE6}" srcOrd="13" destOrd="0" presId="urn:microsoft.com/office/officeart/2005/8/layout/target3"/>
    <dgm:cxn modelId="{99795B5B-6B85-4ED9-B2F2-8FF46E710FA0}" type="presParOf" srcId="{333A1088-737F-45CB-B68E-254E46348037}" destId="{8BEBB6EC-1DAA-4CAC-8A25-BC0FCBD5DBD5}" srcOrd="14" destOrd="0" presId="urn:microsoft.com/office/officeart/2005/8/layout/target3"/>
    <dgm:cxn modelId="{C7AB7F81-39DA-4088-B557-167BEB0F9F61}" type="presParOf" srcId="{333A1088-737F-45CB-B68E-254E46348037}" destId="{AED2198E-93D5-4001-81B4-73124B309672}" srcOrd="15" destOrd="0" presId="urn:microsoft.com/office/officeart/2005/8/layout/target3"/>
    <dgm:cxn modelId="{76E99CD2-B3E6-4EBD-94AA-845ADEEFFFC9}" type="presParOf" srcId="{333A1088-737F-45CB-B68E-254E46348037}" destId="{2BE915AB-18AA-4053-B92C-3BFC9ED204BB}" srcOrd="16" destOrd="0" presId="urn:microsoft.com/office/officeart/2005/8/layout/target3"/>
    <dgm:cxn modelId="{0D3D7164-9B29-44BF-872D-B75C2C50F307}" type="presParOf" srcId="{333A1088-737F-45CB-B68E-254E46348037}" destId="{6BB5E863-4638-4E1D-BFDE-399D028AC4ED}" srcOrd="17" destOrd="0" presId="urn:microsoft.com/office/officeart/2005/8/layout/target3"/>
    <dgm:cxn modelId="{6D89BEF1-797A-478C-A886-AB43D0E9028F}" type="presParOf" srcId="{333A1088-737F-45CB-B68E-254E46348037}" destId="{5A5FFA88-C948-4069-8E93-59FA12366E83}" srcOrd="18" destOrd="0" presId="urn:microsoft.com/office/officeart/2005/8/layout/target3"/>
    <dgm:cxn modelId="{2198FCC6-B392-4B7E-A595-150D130AA19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400" kern="1200" dirty="0" smtClean="0"/>
            <a:t>Střední odborná škola Net Office, spol. s r.o., Orlová-Lutyně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1400" kern="1200" dirty="0" smtClean="0"/>
            <a:t>Ing. Adéla </a:t>
          </a:r>
          <a:r>
            <a:rPr lang="cs-CZ" sz="1400" kern="1200" dirty="0" err="1" smtClean="0"/>
            <a:t>Tomalová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1400" kern="1200" baseline="0" dirty="0" smtClean="0"/>
            <a:t>Podpora výuky v technických oborech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1400" kern="1200" dirty="0" smtClean="0"/>
            <a:t>Objektově orientované programování v C#</a:t>
          </a:r>
          <a:endParaRPr lang="cs-CZ" sz="14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</a:t>
          </a:r>
          <a:r>
            <a:rPr lang="cs-CZ" sz="1400" kern="1200" dirty="0" smtClean="0"/>
            <a:t>CZ.1.07/1.5.00/34.0458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18DFC2F-1D09-457B-870B-1EFCD1C047CC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3589409-7E71-4249-9BBD-0235491D2B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81546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z="9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z="9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3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z="9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4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z="9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5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19026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1713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91457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26637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1443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97609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99110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06206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90899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51948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33948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22249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4206646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2320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"/>
    </mc:Choice>
    <mc:Fallback xmlns="">
      <p:transition spd="slow" advClick="0" advTm="2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39101" y="260648"/>
            <a:ext cx="13179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cs-CZ" sz="2000" b="1" smtClean="0">
                <a:solidFill>
                  <a:srgbClr val="FF0000"/>
                </a:solidFill>
              </a:rPr>
              <a:t>24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83768" y="260648"/>
            <a:ext cx="21803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white"/>
                </a:solidFill>
              </a:rPr>
              <a:t>C</a:t>
            </a:r>
            <a:r>
              <a:rPr lang="cs-CZ">
                <a:solidFill>
                  <a:prstClr val="white"/>
                </a:solidFill>
              </a:rPr>
              <a:t>#  </a:t>
            </a:r>
            <a:r>
              <a:rPr lang="cs-CZ" smtClean="0">
                <a:solidFill>
                  <a:prstClr val="white"/>
                </a:solidFill>
              </a:rPr>
              <a:t>vlastnosti - setter.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92214" y="908720"/>
            <a:ext cx="743617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bg1">
                    <a:lumMod val="95000"/>
                  </a:schemeClr>
                </a:solidFill>
              </a:rPr>
              <a:t>Program řeší výpočet hrubé mzdy z vyrobených kusů a výdělku za 1 kus.</a:t>
            </a:r>
          </a:p>
          <a:p>
            <a:r>
              <a:rPr lang="cs-CZ" sz="1600" smtClean="0">
                <a:solidFill>
                  <a:schemeClr val="bg1">
                    <a:lumMod val="95000"/>
                  </a:schemeClr>
                </a:solidFill>
              </a:rPr>
              <a:t>Je zřejmé, že se bude měnit i používat  jak částka výdělku za kus , tak počet vyrobených kusů.Obě proměnné tedy potřebují getter i setter.</a:t>
            </a:r>
            <a:endParaRPr lang="cs-CZ" sz="1600" dirty="0" smtClean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4" name="Šipka doleva 13"/>
          <p:cNvSpPr/>
          <p:nvPr/>
        </p:nvSpPr>
        <p:spPr>
          <a:xfrm flipH="1">
            <a:off x="194280" y="2877037"/>
            <a:ext cx="720000" cy="191923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leva 14"/>
          <p:cNvSpPr/>
          <p:nvPr/>
        </p:nvSpPr>
        <p:spPr>
          <a:xfrm>
            <a:off x="2464327" y="4389205"/>
            <a:ext cx="1080120" cy="191923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683568" y="1916832"/>
            <a:ext cx="3024336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class Pracovnik</a:t>
            </a:r>
          </a:p>
          <a:p>
            <a:r>
              <a:rPr lang="cs-CZ" smtClean="0">
                <a:solidFill>
                  <a:schemeClr val="bg1"/>
                </a:solidFill>
              </a:rPr>
              <a:t>{</a:t>
            </a:r>
            <a:endParaRPr lang="cs-CZ">
              <a:solidFill>
                <a:schemeClr val="bg1"/>
              </a:solidFill>
            </a:endParaRPr>
          </a:p>
          <a:p>
            <a:pPr indent="361950"/>
            <a:r>
              <a:rPr lang="cs-CZ" smtClean="0">
                <a:solidFill>
                  <a:schemeClr val="bg1"/>
                </a:solidFill>
              </a:rPr>
              <a:t>string </a:t>
            </a:r>
            <a:r>
              <a:rPr lang="cs-CZ">
                <a:solidFill>
                  <a:schemeClr val="bg1"/>
                </a:solidFill>
              </a:rPr>
              <a:t>pracCislo, prijmeni;</a:t>
            </a:r>
          </a:p>
          <a:p>
            <a:pPr indent="361950"/>
            <a:r>
              <a:rPr lang="cs-CZ" smtClean="0">
                <a:solidFill>
                  <a:srgbClr val="C00000"/>
                </a:solidFill>
              </a:rPr>
              <a:t>int</a:t>
            </a:r>
            <a:r>
              <a:rPr lang="cs-CZ" smtClean="0">
                <a:solidFill>
                  <a:schemeClr val="bg1"/>
                </a:solidFill>
              </a:rPr>
              <a:t> </a:t>
            </a:r>
            <a:r>
              <a:rPr lang="cs-CZ">
                <a:solidFill>
                  <a:srgbClr val="FFC000"/>
                </a:solidFill>
              </a:rPr>
              <a:t>kusy</a:t>
            </a:r>
            <a:r>
              <a:rPr lang="cs-CZ">
                <a:solidFill>
                  <a:schemeClr val="bg1"/>
                </a:solidFill>
              </a:rPr>
              <a:t>;</a:t>
            </a:r>
          </a:p>
          <a:p>
            <a:pPr indent="361950"/>
            <a:r>
              <a:rPr lang="cs-CZ" smtClean="0">
                <a:solidFill>
                  <a:schemeClr val="bg1"/>
                </a:solidFill>
              </a:rPr>
              <a:t>double </a:t>
            </a:r>
            <a:r>
              <a:rPr lang="cs-CZ">
                <a:solidFill>
                  <a:schemeClr val="bg1"/>
                </a:solidFill>
              </a:rPr>
              <a:t>platbaKus</a:t>
            </a:r>
            <a:r>
              <a:rPr lang="cs-CZ" smtClean="0">
                <a:solidFill>
                  <a:schemeClr val="bg1"/>
                </a:solidFill>
              </a:rPr>
              <a:t>;</a:t>
            </a:r>
          </a:p>
          <a:p>
            <a:pPr indent="361950"/>
            <a:endParaRPr lang="cs-CZ">
              <a:solidFill>
                <a:schemeClr val="bg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067944" y="1916832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>
                <a:solidFill>
                  <a:schemeClr val="tx2">
                    <a:lumMod val="60000"/>
                    <a:lumOff val="40000"/>
                  </a:schemeClr>
                </a:solidFill>
              </a:rPr>
              <a:t>public Pracovnik(string cislo, string kdo)</a:t>
            </a:r>
          </a:p>
          <a:p>
            <a:r>
              <a:rPr lang="cs-CZ">
                <a:solidFill>
                  <a:schemeClr val="bg1"/>
                </a:solidFill>
              </a:rPr>
              <a:t>{</a:t>
            </a:r>
          </a:p>
          <a:p>
            <a:pPr indent="265113"/>
            <a:r>
              <a:rPr lang="cs-CZ">
                <a:solidFill>
                  <a:schemeClr val="bg1"/>
                </a:solidFill>
              </a:rPr>
              <a:t>pracCislo = cislo;</a:t>
            </a:r>
          </a:p>
          <a:p>
            <a:pPr indent="265113"/>
            <a:r>
              <a:rPr lang="cs-CZ">
                <a:solidFill>
                  <a:schemeClr val="bg1"/>
                </a:solidFill>
              </a:rPr>
              <a:t>prijmeni = kdo;</a:t>
            </a:r>
          </a:p>
          <a:p>
            <a:r>
              <a:rPr lang="cs-CZ">
                <a:solidFill>
                  <a:schemeClr val="bg1"/>
                </a:solidFill>
              </a:rPr>
              <a:t>}</a:t>
            </a:r>
          </a:p>
        </p:txBody>
      </p:sp>
      <p:sp>
        <p:nvSpPr>
          <p:cNvPr id="8" name="Obdélník 7"/>
          <p:cNvSpPr/>
          <p:nvPr/>
        </p:nvSpPr>
        <p:spPr>
          <a:xfrm>
            <a:off x="817310" y="4293096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public </a:t>
            </a:r>
            <a:r>
              <a:rPr lang="cs-CZ">
                <a:solidFill>
                  <a:srgbClr val="FF0000"/>
                </a:solidFill>
              </a:rPr>
              <a:t>int</a:t>
            </a:r>
            <a:r>
              <a:rPr lang="cs-CZ">
                <a:solidFill>
                  <a:schemeClr val="bg1"/>
                </a:solidFill>
              </a:rPr>
              <a:t> </a:t>
            </a:r>
            <a:r>
              <a:rPr lang="cs-CZ">
                <a:solidFill>
                  <a:srgbClr val="FFC000"/>
                </a:solidFill>
              </a:rPr>
              <a:t>Kusy</a:t>
            </a:r>
          </a:p>
          <a:p>
            <a:r>
              <a:rPr lang="cs-CZ" smtClean="0">
                <a:solidFill>
                  <a:schemeClr val="bg1"/>
                </a:solidFill>
              </a:rPr>
              <a:t>{</a:t>
            </a:r>
            <a:endParaRPr lang="cs-CZ">
              <a:solidFill>
                <a:schemeClr val="bg1"/>
              </a:solidFill>
            </a:endParaRPr>
          </a:p>
          <a:p>
            <a:r>
              <a:rPr lang="cs-CZ" smtClean="0">
                <a:solidFill>
                  <a:schemeClr val="bg1"/>
                </a:solidFill>
              </a:rPr>
              <a:t>set </a:t>
            </a:r>
            <a:r>
              <a:rPr lang="cs-CZ">
                <a:solidFill>
                  <a:schemeClr val="bg1"/>
                </a:solidFill>
              </a:rPr>
              <a:t>{ kusy = value; }</a:t>
            </a:r>
          </a:p>
          <a:p>
            <a:r>
              <a:rPr lang="cs-CZ" smtClean="0">
                <a:solidFill>
                  <a:schemeClr val="bg1"/>
                </a:solidFill>
              </a:rPr>
              <a:t>get </a:t>
            </a:r>
            <a:r>
              <a:rPr lang="cs-CZ">
                <a:solidFill>
                  <a:schemeClr val="bg1"/>
                </a:solidFill>
              </a:rPr>
              <a:t>{ return kusy; }</a:t>
            </a:r>
          </a:p>
          <a:p>
            <a:r>
              <a:rPr lang="cs-CZ" smtClean="0">
                <a:solidFill>
                  <a:schemeClr val="bg1"/>
                </a:solidFill>
              </a:rPr>
              <a:t>}</a:t>
            </a:r>
            <a:endParaRPr lang="cs-CZ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63175" y="3645024"/>
            <a:ext cx="3747124" cy="338554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Getter i setter můžeme spoji ve vlastnosti</a:t>
            </a:r>
            <a:endParaRPr lang="cs-CZ" sz="16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480382" y="3706806"/>
            <a:ext cx="3747124" cy="830997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Vlastnost je veřejná. Má stejný datový typ jako proměnná. Stejný název jen s velkým písmenem.</a:t>
            </a:r>
            <a:endParaRPr lang="cs-CZ" sz="16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480382" y="4862483"/>
            <a:ext cx="3747124" cy="338554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 části set musí být klíčové slovo value</a:t>
            </a:r>
            <a:endParaRPr lang="cs-CZ" sz="16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480382" y="5451768"/>
            <a:ext cx="3747124" cy="338554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 části getmusí být klíčové slovo return</a:t>
            </a:r>
            <a:endParaRPr lang="cs-CZ" sz="16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99232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2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7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14" grpId="0" animBg="1"/>
      <p:bldP spid="15" grpId="0" animBg="1"/>
      <p:bldP spid="2" grpId="0" build="p"/>
      <p:bldP spid="3" grpId="0" build="p"/>
      <p:bldP spid="8" grpId="0" build="p"/>
      <p:bldP spid="12" grpId="0" build="p"/>
      <p:bldP spid="13" grpId="0" build="p"/>
      <p:bldP spid="16" grpId="0" build="p"/>
      <p:bldP spid="17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94064" y="1636484"/>
            <a:ext cx="8242432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public double PlatbaKus</a:t>
            </a:r>
          </a:p>
          <a:p>
            <a:r>
              <a:rPr lang="cs-CZ" smtClean="0">
                <a:solidFill>
                  <a:schemeClr val="bg1"/>
                </a:solidFill>
              </a:rPr>
              <a:t>{</a:t>
            </a:r>
            <a:endParaRPr lang="cs-CZ">
              <a:solidFill>
                <a:schemeClr val="bg1"/>
              </a:solidFill>
            </a:endParaRPr>
          </a:p>
          <a:p>
            <a:pPr indent="182563"/>
            <a:r>
              <a:rPr lang="cs-CZ" smtClean="0">
                <a:solidFill>
                  <a:srgbClr val="FF0000"/>
                </a:solidFill>
              </a:rPr>
              <a:t>set</a:t>
            </a:r>
            <a:endParaRPr lang="cs-CZ">
              <a:solidFill>
                <a:srgbClr val="FF0000"/>
              </a:solidFill>
            </a:endParaRPr>
          </a:p>
          <a:p>
            <a:pPr indent="182563"/>
            <a:r>
              <a:rPr lang="cs-CZ" smtClean="0">
                <a:solidFill>
                  <a:schemeClr val="bg1"/>
                </a:solidFill>
              </a:rPr>
              <a:t>{</a:t>
            </a:r>
            <a:endParaRPr lang="cs-CZ">
              <a:solidFill>
                <a:schemeClr val="bg1"/>
              </a:solidFill>
            </a:endParaRPr>
          </a:p>
          <a:p>
            <a:pPr indent="444500"/>
            <a:r>
              <a:rPr lang="cs-CZ" smtClean="0">
                <a:solidFill>
                  <a:schemeClr val="bg1"/>
                </a:solidFill>
              </a:rPr>
              <a:t>if </a:t>
            </a:r>
            <a:r>
              <a:rPr lang="cs-CZ">
                <a:solidFill>
                  <a:schemeClr val="bg1"/>
                </a:solidFill>
              </a:rPr>
              <a:t>(</a:t>
            </a:r>
            <a:r>
              <a:rPr lang="cs-CZ">
                <a:solidFill>
                  <a:srgbClr val="FF0000"/>
                </a:solidFill>
              </a:rPr>
              <a:t>value</a:t>
            </a:r>
            <a:r>
              <a:rPr lang="cs-CZ">
                <a:solidFill>
                  <a:schemeClr val="bg1"/>
                </a:solidFill>
              </a:rPr>
              <a:t> &lt; 12.50)</a:t>
            </a:r>
          </a:p>
          <a:p>
            <a:pPr indent="444500"/>
            <a:r>
              <a:rPr lang="cs-CZ" smtClean="0">
                <a:solidFill>
                  <a:schemeClr val="bg1"/>
                </a:solidFill>
              </a:rPr>
              <a:t>{</a:t>
            </a:r>
            <a:endParaRPr lang="cs-CZ">
              <a:solidFill>
                <a:schemeClr val="bg1"/>
              </a:solidFill>
            </a:endParaRPr>
          </a:p>
          <a:p>
            <a:pPr indent="901700"/>
            <a:r>
              <a:rPr lang="cs-CZ" smtClean="0">
                <a:solidFill>
                  <a:schemeClr val="bg1"/>
                </a:solidFill>
              </a:rPr>
              <a:t>Console.WriteLine</a:t>
            </a:r>
            <a:r>
              <a:rPr lang="cs-CZ">
                <a:solidFill>
                  <a:schemeClr val="bg1"/>
                </a:solidFill>
              </a:rPr>
              <a:t>("Hodnota {0} je příliž malá. Zadejte jinou: ", value);</a:t>
            </a:r>
          </a:p>
          <a:p>
            <a:pPr indent="901700"/>
            <a:r>
              <a:rPr lang="cs-CZ" smtClean="0">
                <a:solidFill>
                  <a:schemeClr val="bg1"/>
                </a:solidFill>
              </a:rPr>
              <a:t>platbaKus </a:t>
            </a:r>
            <a:r>
              <a:rPr lang="cs-CZ">
                <a:solidFill>
                  <a:schemeClr val="bg1"/>
                </a:solidFill>
              </a:rPr>
              <a:t>= double.Parse(Console.ReadLine());</a:t>
            </a:r>
          </a:p>
          <a:p>
            <a:pPr indent="444500"/>
            <a:r>
              <a:rPr lang="cs-CZ" smtClean="0">
                <a:solidFill>
                  <a:schemeClr val="bg1"/>
                </a:solidFill>
              </a:rPr>
              <a:t>}</a:t>
            </a:r>
            <a:endParaRPr lang="cs-CZ">
              <a:solidFill>
                <a:schemeClr val="bg1"/>
              </a:solidFill>
            </a:endParaRPr>
          </a:p>
          <a:p>
            <a:pPr indent="182563"/>
            <a:r>
              <a:rPr lang="cs-CZ" smtClean="0">
                <a:solidFill>
                  <a:schemeClr val="bg1"/>
                </a:solidFill>
              </a:rPr>
              <a:t>}</a:t>
            </a:r>
            <a:endParaRPr lang="cs-CZ">
              <a:solidFill>
                <a:schemeClr val="bg1"/>
              </a:solidFill>
            </a:endParaRPr>
          </a:p>
          <a:p>
            <a:pPr indent="182563"/>
            <a:r>
              <a:rPr lang="cs-CZ" smtClean="0">
                <a:solidFill>
                  <a:schemeClr val="bg1"/>
                </a:solidFill>
              </a:rPr>
              <a:t>get </a:t>
            </a:r>
            <a:r>
              <a:rPr lang="cs-CZ">
                <a:solidFill>
                  <a:schemeClr val="bg1"/>
                </a:solidFill>
              </a:rPr>
              <a:t>{ return platbaKus; }</a:t>
            </a:r>
          </a:p>
          <a:p>
            <a:r>
              <a:rPr lang="cs-CZ" smtClean="0">
                <a:solidFill>
                  <a:schemeClr val="bg1"/>
                </a:solidFill>
              </a:rPr>
              <a:t>}</a:t>
            </a:r>
            <a:endParaRPr lang="cs-CZ">
              <a:solidFill>
                <a:schemeClr val="bg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39101" y="260648"/>
            <a:ext cx="13179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cs-CZ" sz="2000" b="1" smtClean="0">
                <a:solidFill>
                  <a:srgbClr val="FF0000"/>
                </a:solidFill>
              </a:rPr>
              <a:t>24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83768" y="260648"/>
            <a:ext cx="21803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white"/>
                </a:solidFill>
              </a:rPr>
              <a:t>C</a:t>
            </a:r>
            <a:r>
              <a:rPr lang="cs-CZ">
                <a:solidFill>
                  <a:prstClr val="white"/>
                </a:solidFill>
              </a:rPr>
              <a:t>#  </a:t>
            </a:r>
            <a:r>
              <a:rPr lang="cs-CZ" smtClean="0">
                <a:solidFill>
                  <a:prstClr val="white"/>
                </a:solidFill>
              </a:rPr>
              <a:t>vlastnosti - setter.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92214" y="908720"/>
            <a:ext cx="74361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bg1">
                    <a:lumMod val="95000"/>
                  </a:schemeClr>
                </a:solidFill>
              </a:rPr>
              <a:t>Stejně jako u metod set, můžeme ve vlastnosti ošetřit hodnotu, kterou prostřdnictvím vlastnosti předáváme parametru instance.</a:t>
            </a:r>
            <a:endParaRPr lang="cs-CZ" sz="1600" dirty="0" smtClean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4" name="Šipka doleva 13"/>
          <p:cNvSpPr/>
          <p:nvPr/>
        </p:nvSpPr>
        <p:spPr>
          <a:xfrm flipH="1">
            <a:off x="1039101" y="3645024"/>
            <a:ext cx="720000" cy="191923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leva 14"/>
          <p:cNvSpPr/>
          <p:nvPr/>
        </p:nvSpPr>
        <p:spPr>
          <a:xfrm>
            <a:off x="3059872" y="2852936"/>
            <a:ext cx="720000" cy="191923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551972" y="5157192"/>
            <a:ext cx="8073542" cy="830997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Při volání vlastnosti na levé straně rovnítka, se tato bere jako settter a  hodnota napsaná na pravé straně rovnítka se přes klíčové slovo </a:t>
            </a:r>
            <a:r>
              <a:rPr lang="cs-CZ" sz="1600" b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value </a:t>
            </a:r>
            <a:r>
              <a:rPr lang="cs-CZ" sz="160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přenáší do kódu setteru. Tam může být kontrolováno a upravováno.</a:t>
            </a:r>
            <a:endParaRPr lang="cs-CZ" sz="16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995936" y="2764231"/>
            <a:ext cx="236705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>
                <a:solidFill>
                  <a:srgbClr val="FFFF00"/>
                </a:solidFill>
              </a:rPr>
              <a:t>jana.PlatbaKus = 12.40;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602914" y="6084585"/>
            <a:ext cx="7857518" cy="584775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Při zadání náhradní hodnoty můžeme tuto zapisovat jiz do parametru instance, který je svázán s vlastností</a:t>
            </a:r>
            <a:endParaRPr lang="cs-CZ" sz="16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0017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8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7" grpId="0" build="p"/>
      <p:bldP spid="14" grpId="0" animBg="1"/>
      <p:bldP spid="15" grpId="0" animBg="1"/>
      <p:bldP spid="12" grpId="0" build="p"/>
      <p:bldP spid="9" grpId="0"/>
      <p:bldP spid="18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1718806"/>
            <a:ext cx="8784976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>
                <a:solidFill>
                  <a:schemeClr val="tx2">
                    <a:lumMod val="60000"/>
                    <a:lumOff val="40000"/>
                  </a:schemeClr>
                </a:solidFill>
              </a:rPr>
              <a:t>public double getMzda()</a:t>
            </a:r>
          </a:p>
          <a:p>
            <a:r>
              <a:rPr lang="cs-CZ" smtClean="0">
                <a:solidFill>
                  <a:schemeClr val="bg1"/>
                </a:solidFill>
              </a:rPr>
              <a:t>{</a:t>
            </a:r>
            <a:endParaRPr lang="cs-CZ">
              <a:solidFill>
                <a:schemeClr val="bg1"/>
              </a:solidFill>
            </a:endParaRPr>
          </a:p>
          <a:p>
            <a:pPr indent="274638"/>
            <a:r>
              <a:rPr lang="cs-CZ" smtClean="0">
                <a:solidFill>
                  <a:schemeClr val="bg1"/>
                </a:solidFill>
              </a:rPr>
              <a:t>return </a:t>
            </a:r>
            <a:r>
              <a:rPr lang="cs-CZ">
                <a:solidFill>
                  <a:schemeClr val="bg1"/>
                </a:solidFill>
              </a:rPr>
              <a:t>kusy * platbaKus;</a:t>
            </a:r>
          </a:p>
          <a:p>
            <a:r>
              <a:rPr lang="cs-CZ" smtClean="0">
                <a:solidFill>
                  <a:schemeClr val="bg1"/>
                </a:solidFill>
              </a:rPr>
              <a:t>}</a:t>
            </a:r>
            <a:endParaRPr lang="cs-CZ">
              <a:solidFill>
                <a:schemeClr val="bg1"/>
              </a:solidFill>
            </a:endParaRPr>
          </a:p>
          <a:p>
            <a:r>
              <a:rPr lang="cs-CZ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public </a:t>
            </a:r>
            <a:r>
              <a:rPr lang="cs-CZ">
                <a:solidFill>
                  <a:schemeClr val="tx2">
                    <a:lumMod val="60000"/>
                    <a:lumOff val="40000"/>
                  </a:schemeClr>
                </a:solidFill>
              </a:rPr>
              <a:t>void info()</a:t>
            </a:r>
          </a:p>
          <a:p>
            <a:r>
              <a:rPr lang="cs-CZ" smtClean="0">
                <a:solidFill>
                  <a:schemeClr val="bg1"/>
                </a:solidFill>
              </a:rPr>
              <a:t>{</a:t>
            </a:r>
            <a:endParaRPr lang="cs-CZ">
              <a:solidFill>
                <a:schemeClr val="bg1"/>
              </a:solidFill>
            </a:endParaRPr>
          </a:p>
          <a:p>
            <a:pPr indent="352425"/>
            <a:r>
              <a:rPr lang="cs-CZ" smtClean="0">
                <a:solidFill>
                  <a:schemeClr val="bg1"/>
                </a:solidFill>
              </a:rPr>
              <a:t>Console.WriteLine</a:t>
            </a:r>
            <a:r>
              <a:rPr lang="cs-CZ">
                <a:solidFill>
                  <a:schemeClr val="bg1"/>
                </a:solidFill>
              </a:rPr>
              <a:t>("\n pracovník {0} - {1}", pracCislo, prijmeni);</a:t>
            </a:r>
          </a:p>
          <a:p>
            <a:pPr indent="352425"/>
            <a:r>
              <a:rPr lang="cs-CZ" smtClean="0">
                <a:solidFill>
                  <a:schemeClr val="bg1"/>
                </a:solidFill>
              </a:rPr>
              <a:t>Console.WriteLine</a:t>
            </a:r>
            <a:r>
              <a:rPr lang="cs-CZ">
                <a:solidFill>
                  <a:schemeClr val="bg1"/>
                </a:solidFill>
              </a:rPr>
              <a:t>("vyrobil {0} kusů, výdělek je {1} korun za kus", kusy, platbaKus);</a:t>
            </a:r>
          </a:p>
          <a:p>
            <a:pPr indent="352425"/>
            <a:r>
              <a:rPr lang="cs-CZ" smtClean="0">
                <a:solidFill>
                  <a:schemeClr val="bg1"/>
                </a:solidFill>
              </a:rPr>
              <a:t>Console.WriteLine</a:t>
            </a:r>
            <a:r>
              <a:rPr lang="cs-CZ">
                <a:solidFill>
                  <a:schemeClr val="bg1"/>
                </a:solidFill>
              </a:rPr>
              <a:t>("celková mzda je {0:f} korun.", getMzda());</a:t>
            </a:r>
          </a:p>
          <a:p>
            <a:r>
              <a:rPr lang="cs-CZ" smtClean="0">
                <a:solidFill>
                  <a:schemeClr val="bg1"/>
                </a:solidFill>
              </a:rPr>
              <a:t>}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39101" y="260648"/>
            <a:ext cx="13179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cs-CZ" sz="2000" b="1" smtClean="0">
                <a:solidFill>
                  <a:srgbClr val="FF0000"/>
                </a:solidFill>
              </a:rPr>
              <a:t>24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83768" y="260648"/>
            <a:ext cx="21803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white"/>
                </a:solidFill>
              </a:rPr>
              <a:t>C</a:t>
            </a:r>
            <a:r>
              <a:rPr lang="cs-CZ">
                <a:solidFill>
                  <a:prstClr val="white"/>
                </a:solidFill>
              </a:rPr>
              <a:t>#  </a:t>
            </a:r>
            <a:r>
              <a:rPr lang="cs-CZ" smtClean="0">
                <a:solidFill>
                  <a:prstClr val="white"/>
                </a:solidFill>
              </a:rPr>
              <a:t>vlastnosti - setter.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2792" y="4725144"/>
            <a:ext cx="743617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bg1">
                    <a:lumMod val="95000"/>
                  </a:schemeClr>
                </a:solidFill>
              </a:rPr>
              <a:t>Volání metod v hlavním programu:</a:t>
            </a:r>
            <a:endParaRPr lang="cs-CZ" sz="1600" dirty="0" smtClean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24704" y="980728"/>
            <a:ext cx="74361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bg1">
                    <a:lumMod val="95000"/>
                  </a:schemeClr>
                </a:solidFill>
              </a:rPr>
              <a:t>V programu pak  můžeme dopočítat hrubou mzdu pracovníka a napsat celkovou informaci.</a:t>
            </a:r>
            <a:endParaRPr lang="cs-CZ" sz="1600" dirty="0" smtClean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899592" y="5192032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jana.PlatbaKus = 12.40;</a:t>
            </a:r>
          </a:p>
          <a:p>
            <a:r>
              <a:rPr lang="cs-CZ" smtClean="0">
                <a:solidFill>
                  <a:schemeClr val="bg1"/>
                </a:solidFill>
              </a:rPr>
              <a:t>dana.PlatbaKus </a:t>
            </a:r>
            <a:r>
              <a:rPr lang="cs-CZ">
                <a:solidFill>
                  <a:schemeClr val="bg1"/>
                </a:solidFill>
              </a:rPr>
              <a:t>= 13.10;</a:t>
            </a:r>
          </a:p>
          <a:p>
            <a:r>
              <a:rPr lang="cs-CZ" smtClean="0">
                <a:solidFill>
                  <a:schemeClr val="bg1"/>
                </a:solidFill>
              </a:rPr>
              <a:t>jana.info</a:t>
            </a:r>
            <a:r>
              <a:rPr lang="cs-CZ">
                <a:solidFill>
                  <a:schemeClr val="bg1"/>
                </a:solidFill>
              </a:rPr>
              <a:t>();</a:t>
            </a:r>
          </a:p>
          <a:p>
            <a:r>
              <a:rPr lang="cs-CZ" smtClean="0">
                <a:solidFill>
                  <a:schemeClr val="bg1"/>
                </a:solidFill>
              </a:rPr>
              <a:t>dana.info</a:t>
            </a:r>
            <a:r>
              <a:rPr lang="cs-CZ">
                <a:solidFill>
                  <a:schemeClr val="bg1"/>
                </a:solidFill>
              </a:rPr>
              <a:t>();</a:t>
            </a:r>
          </a:p>
        </p:txBody>
      </p:sp>
    </p:spTree>
    <p:extLst>
      <p:ext uri="{BB962C8B-B14F-4D97-AF65-F5344CB8AC3E}">
        <p14:creationId xmlns:p14="http://schemas.microsoft.com/office/powerpoint/2010/main" val="27771757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7" grpId="0" build="p"/>
      <p:bldP spid="13" grpId="0" build="p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33442" y="3032955"/>
            <a:ext cx="74361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633413"/>
            <a:r>
              <a:rPr lang="cs-CZ" b="1" dirty="0" err="1" smtClean="0">
                <a:solidFill>
                  <a:prstClr val="white"/>
                </a:solidFill>
              </a:rPr>
              <a:t>Anotance</a:t>
            </a:r>
            <a:r>
              <a:rPr lang="cs-CZ" smtClean="0">
                <a:solidFill>
                  <a:prstClr val="white"/>
                </a:solidFill>
              </a:rPr>
              <a:t>: vytvoření vlastnosti instance  a ošetření vstupních dat. </a:t>
            </a:r>
            <a:endParaRPr lang="cs-CZ" dirty="0" smtClean="0">
              <a:solidFill>
                <a:prstClr val="white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33442" y="4353101"/>
            <a:ext cx="29321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prstClr val="white"/>
                </a:solidFill>
              </a:rPr>
              <a:t>Předpokládaný čas</a:t>
            </a:r>
            <a:r>
              <a:rPr lang="cs-CZ" smtClean="0">
                <a:solidFill>
                  <a:prstClr val="white"/>
                </a:solidFill>
              </a:rPr>
              <a:t>: 20 </a:t>
            </a:r>
            <a:r>
              <a:rPr lang="cs-CZ" dirty="0" smtClean="0">
                <a:solidFill>
                  <a:prstClr val="white"/>
                </a:solidFill>
              </a:rPr>
              <a:t>minut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33442" y="1052736"/>
            <a:ext cx="31863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prstClr val="white"/>
                </a:solidFill>
              </a:rPr>
              <a:t>Zpracovala: </a:t>
            </a:r>
            <a:r>
              <a:rPr lang="cs-CZ" dirty="0" smtClean="0">
                <a:solidFill>
                  <a:prstClr val="white"/>
                </a:solidFill>
              </a:rPr>
              <a:t>Ing. Adéla Tomalová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33442" y="1712809"/>
            <a:ext cx="22369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white"/>
                </a:solidFill>
              </a:rPr>
              <a:t>Cílová skupina: </a:t>
            </a:r>
            <a:r>
              <a:rPr lang="cs-CZ" dirty="0">
                <a:solidFill>
                  <a:prstClr val="white"/>
                </a:solidFill>
              </a:rPr>
              <a:t>žák </a:t>
            </a:r>
            <a:r>
              <a:rPr lang="cs-CZ" dirty="0" smtClean="0">
                <a:solidFill>
                  <a:prstClr val="white"/>
                </a:solidFill>
              </a:rPr>
              <a:t>SŠ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33442" y="2372882"/>
            <a:ext cx="21408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white"/>
                </a:solidFill>
              </a:rPr>
              <a:t>Rok vytvoření</a:t>
            </a:r>
            <a:r>
              <a:rPr lang="cs-CZ" b="1">
                <a:solidFill>
                  <a:prstClr val="white"/>
                </a:solidFill>
              </a:rPr>
              <a:t>: </a:t>
            </a:r>
            <a:r>
              <a:rPr lang="cs-CZ">
                <a:solidFill>
                  <a:prstClr val="white"/>
                </a:solidFill>
              </a:rPr>
              <a:t> </a:t>
            </a:r>
            <a:r>
              <a:rPr lang="cs-CZ" smtClean="0">
                <a:solidFill>
                  <a:prstClr val="white"/>
                </a:solidFill>
              </a:rPr>
              <a:t>2013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33442" y="3693028"/>
            <a:ext cx="69046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white"/>
                </a:solidFill>
              </a:rPr>
              <a:t>Předpokládaný přínos (výstup</a:t>
            </a:r>
            <a:r>
              <a:rPr lang="cs-CZ" b="1">
                <a:solidFill>
                  <a:prstClr val="white"/>
                </a:solidFill>
              </a:rPr>
              <a:t>): </a:t>
            </a:r>
            <a:r>
              <a:rPr lang="cs-CZ">
                <a:solidFill>
                  <a:prstClr val="white"/>
                </a:solidFill>
              </a:rPr>
              <a:t> </a:t>
            </a:r>
            <a:r>
              <a:rPr lang="cs-CZ" smtClean="0">
                <a:solidFill>
                  <a:prstClr val="white"/>
                </a:solidFill>
              </a:rPr>
              <a:t>jiný způsob nastavení a použití setteru.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33442" y="5013176"/>
            <a:ext cx="45467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white"/>
                </a:solidFill>
              </a:rPr>
              <a:t>V textu nebyly použity materiály jiných autorů.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086684" y="260648"/>
            <a:ext cx="13179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cs-CZ" sz="2000" b="1" smtClean="0">
                <a:solidFill>
                  <a:srgbClr val="FF0000"/>
                </a:solidFill>
              </a:rPr>
              <a:t>24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483768" y="260648"/>
            <a:ext cx="3240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prstClr val="white"/>
                </a:solidFill>
              </a:rPr>
              <a:t>C</a:t>
            </a:r>
            <a:r>
              <a:rPr lang="cs-CZ">
                <a:solidFill>
                  <a:prstClr val="white"/>
                </a:solidFill>
              </a:rPr>
              <a:t>#  </a:t>
            </a:r>
            <a:r>
              <a:rPr lang="cs-CZ" smtClean="0">
                <a:solidFill>
                  <a:prstClr val="white"/>
                </a:solidFill>
              </a:rPr>
              <a:t>Vlastnosti  - setter</a:t>
            </a:r>
            <a:endParaRPr lang="cs-CZ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3797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om-52-03-0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Tom-52-03-0</Template>
  <TotalTime>806</TotalTime>
  <Words>468</Words>
  <Application>Microsoft Office PowerPoint</Application>
  <PresentationFormat>Předvádění na obrazovce (4:3)</PresentationFormat>
  <Paragraphs>78</Paragraphs>
  <Slides>5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Tom-52-03-0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Tom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Adéla</dc:creator>
  <cp:lastModifiedBy>Adéla Tomalová</cp:lastModifiedBy>
  <cp:revision>55</cp:revision>
  <dcterms:created xsi:type="dcterms:W3CDTF">2012-10-27T19:00:43Z</dcterms:created>
  <dcterms:modified xsi:type="dcterms:W3CDTF">2013-07-01T06:16:11Z</dcterms:modified>
</cp:coreProperties>
</file>