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8" r:id="rId2"/>
    <p:sldId id="261" r:id="rId3"/>
    <p:sldId id="262" r:id="rId4"/>
    <p:sldId id="263" r:id="rId5"/>
    <p:sldId id="264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76" autoAdjust="0"/>
    <p:restoredTop sz="71013" autoAdjust="0"/>
  </p:normalViewPr>
  <p:slideViewPr>
    <p:cSldViewPr>
      <p:cViewPr varScale="1">
        <p:scale>
          <a:sx n="76" d="100"/>
          <a:sy n="76" d="100"/>
        </p:scale>
        <p:origin x="-49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Střední odborná škola Net Office, spol. s r.o., Orlová-Lutyně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Adéla </a:t>
          </a:r>
          <a:r>
            <a:rPr lang="cs-CZ" sz="1400" dirty="0" err="1" smtClean="0"/>
            <a:t>Tomalová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Objektově orientované programování v C#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FEF812-25E0-4885-A14E-E5EF514706CB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70379A2-D292-4E18-8F49-B02F1E2AC474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E0F4D5B-EDD3-4BD9-B4D0-92F9C055E075}" type="presOf" srcId="{D8197B8C-B260-4A16-BDF4-0947B075E274}" destId="{5A5FFA88-C948-4069-8E93-59FA12366E83}" srcOrd="1" destOrd="0" presId="urn:microsoft.com/office/officeart/2005/8/layout/target3"/>
    <dgm:cxn modelId="{E9E7C696-E6F1-4E67-9CCE-5CADCD546BA0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721441C-C626-4825-BC38-E7BDFD044BE4}" type="presOf" srcId="{D1B46980-6531-4606-95E6-44980827E919}" destId="{2BE915AB-18AA-4053-B92C-3BFC9ED204BB}" srcOrd="1" destOrd="0" presId="urn:microsoft.com/office/officeart/2005/8/layout/target3"/>
    <dgm:cxn modelId="{35BB3109-DBF4-42BA-8DE9-E27115DEC968}" type="presOf" srcId="{757F3AB3-0718-4624-B441-E567A8F0AB56}" destId="{333A1088-737F-45CB-B68E-254E46348037}" srcOrd="0" destOrd="0" presId="urn:microsoft.com/office/officeart/2005/8/layout/target3"/>
    <dgm:cxn modelId="{1F9E30CF-8563-4A15-BD12-6AEF0E9C8453}" type="presOf" srcId="{D8197B8C-B260-4A16-BDF4-0947B075E274}" destId="{25B08C86-7E15-44DC-BE7F-FFB55DD49D12}" srcOrd="0" destOrd="0" presId="urn:microsoft.com/office/officeart/2005/8/layout/target3"/>
    <dgm:cxn modelId="{822F2609-D2A7-466C-A5D0-66F00DA17DF9}" type="presOf" srcId="{D1D4F407-5343-4D3F-B5B9-D407B03CAEB4}" destId="{D005CE8C-CC26-4C3E-AC11-E15060ECD759}" srcOrd="0" destOrd="0" presId="urn:microsoft.com/office/officeart/2005/8/layout/target3"/>
    <dgm:cxn modelId="{D265F373-3A67-47A6-8465-F39F73CA93F8}" type="presOf" srcId="{4C35D32F-0EAB-4CD7-82EE-45574DC2A586}" destId="{8BEBB6EC-1DAA-4CAC-8A25-BC0FCBD5DBD5}" srcOrd="0" destOrd="0" presId="urn:microsoft.com/office/officeart/2005/8/layout/target3"/>
    <dgm:cxn modelId="{F7F72D23-665A-418D-A308-5D3EAB74FC03}" type="presOf" srcId="{4C35D32F-0EAB-4CD7-82EE-45574DC2A586}" destId="{890E4F0B-2866-4A3F-A3C7-2A14B1797930}" srcOrd="1" destOrd="0" presId="urn:microsoft.com/office/officeart/2005/8/layout/target3"/>
    <dgm:cxn modelId="{787866A1-6074-46D6-8B27-59DBBA1239C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181121E-53A1-4A29-A0DF-E0552248295A}" type="presParOf" srcId="{333A1088-737F-45CB-B68E-254E46348037}" destId="{F5ABB229-8D3B-4694-996A-96F23CF14429}" srcOrd="0" destOrd="0" presId="urn:microsoft.com/office/officeart/2005/8/layout/target3"/>
    <dgm:cxn modelId="{C16C59DF-817A-4387-A1C8-03191314E564}" type="presParOf" srcId="{333A1088-737F-45CB-B68E-254E46348037}" destId="{F41139FD-01EE-4571-8B17-4FB00FC51163}" srcOrd="1" destOrd="0" presId="urn:microsoft.com/office/officeart/2005/8/layout/target3"/>
    <dgm:cxn modelId="{C7455A6A-94BC-4C27-8B3F-9120010A3CBC}" type="presParOf" srcId="{333A1088-737F-45CB-B68E-254E46348037}" destId="{D005CE8C-CC26-4C3E-AC11-E15060ECD759}" srcOrd="2" destOrd="0" presId="urn:microsoft.com/office/officeart/2005/8/layout/target3"/>
    <dgm:cxn modelId="{F1228B20-3FC3-4431-A9FF-B2C9B8B0A584}" type="presParOf" srcId="{333A1088-737F-45CB-B68E-254E46348037}" destId="{2C702D82-9B77-49B7-9568-BB8EB47C3372}" srcOrd="3" destOrd="0" presId="urn:microsoft.com/office/officeart/2005/8/layout/target3"/>
    <dgm:cxn modelId="{74837E02-C8C6-4327-869A-D7C8AE0849E9}" type="presParOf" srcId="{333A1088-737F-45CB-B68E-254E46348037}" destId="{A52A0455-90FF-4808-ABD0-F02540D31D5A}" srcOrd="4" destOrd="0" presId="urn:microsoft.com/office/officeart/2005/8/layout/target3"/>
    <dgm:cxn modelId="{64ED6B19-70CD-42B4-B070-120749D0CA0E}" type="presParOf" srcId="{333A1088-737F-45CB-B68E-254E46348037}" destId="{6140AFEC-043D-4C43-A2F9-D0F5331DF3A3}" srcOrd="5" destOrd="0" presId="urn:microsoft.com/office/officeart/2005/8/layout/target3"/>
    <dgm:cxn modelId="{C2D930A1-B9B8-4019-B0FA-B00F6928B8AA}" type="presParOf" srcId="{333A1088-737F-45CB-B68E-254E46348037}" destId="{9358AC05-5D7D-4327-9F80-1AD486AEA664}" srcOrd="6" destOrd="0" presId="urn:microsoft.com/office/officeart/2005/8/layout/target3"/>
    <dgm:cxn modelId="{60E01785-250F-4FCA-AC51-09155B606C69}" type="presParOf" srcId="{333A1088-737F-45CB-B68E-254E46348037}" destId="{313FC574-E1CD-4FB4-B054-0B805CE0447D}" srcOrd="7" destOrd="0" presId="urn:microsoft.com/office/officeart/2005/8/layout/target3"/>
    <dgm:cxn modelId="{5D0DB976-A3B6-4A07-A451-C9D697B5DF3E}" type="presParOf" srcId="{333A1088-737F-45CB-B68E-254E46348037}" destId="{619D679B-A015-4ECF-8348-D1034C574F40}" srcOrd="8" destOrd="0" presId="urn:microsoft.com/office/officeart/2005/8/layout/target3"/>
    <dgm:cxn modelId="{145995F4-BE87-4921-856B-4AA003F761A8}" type="presParOf" srcId="{333A1088-737F-45CB-B68E-254E46348037}" destId="{322283A8-4A27-4CDA-BAE3-F381106A9174}" srcOrd="9" destOrd="0" presId="urn:microsoft.com/office/officeart/2005/8/layout/target3"/>
    <dgm:cxn modelId="{F3B932F9-46FA-48FD-993E-CFD1CFF1C08C}" type="presParOf" srcId="{333A1088-737F-45CB-B68E-254E46348037}" destId="{FFC9F71D-1B4F-4AD9-A4A6-86ADEFC8AF5C}" srcOrd="10" destOrd="0" presId="urn:microsoft.com/office/officeart/2005/8/layout/target3"/>
    <dgm:cxn modelId="{4606678F-8640-442C-B7A4-22F916EC28E9}" type="presParOf" srcId="{333A1088-737F-45CB-B68E-254E46348037}" destId="{25B08C86-7E15-44DC-BE7F-FFB55DD49D12}" srcOrd="11" destOrd="0" presId="urn:microsoft.com/office/officeart/2005/8/layout/target3"/>
    <dgm:cxn modelId="{E58D1ECB-8D79-446C-9B35-02FFEBF56707}" type="presParOf" srcId="{333A1088-737F-45CB-B68E-254E46348037}" destId="{76644BE8-9D7C-4C09-B250-3D10AF48CBB7}" srcOrd="12" destOrd="0" presId="urn:microsoft.com/office/officeart/2005/8/layout/target3"/>
    <dgm:cxn modelId="{80233A76-23C5-470E-9791-17B7BB9C1431}" type="presParOf" srcId="{333A1088-737F-45CB-B68E-254E46348037}" destId="{EE85B701-7295-41C0-BA7A-34D3756A2AE6}" srcOrd="13" destOrd="0" presId="urn:microsoft.com/office/officeart/2005/8/layout/target3"/>
    <dgm:cxn modelId="{99795B5B-6B85-4ED9-B2F2-8FF46E710FA0}" type="presParOf" srcId="{333A1088-737F-45CB-B68E-254E46348037}" destId="{8BEBB6EC-1DAA-4CAC-8A25-BC0FCBD5DBD5}" srcOrd="14" destOrd="0" presId="urn:microsoft.com/office/officeart/2005/8/layout/target3"/>
    <dgm:cxn modelId="{C7AB7F81-39DA-4088-B557-167BEB0F9F61}" type="presParOf" srcId="{333A1088-737F-45CB-B68E-254E46348037}" destId="{AED2198E-93D5-4001-81B4-73124B309672}" srcOrd="15" destOrd="0" presId="urn:microsoft.com/office/officeart/2005/8/layout/target3"/>
    <dgm:cxn modelId="{76E99CD2-B3E6-4EBD-94AA-845ADEEFFFC9}" type="presParOf" srcId="{333A1088-737F-45CB-B68E-254E46348037}" destId="{2BE915AB-18AA-4053-B92C-3BFC9ED204BB}" srcOrd="16" destOrd="0" presId="urn:microsoft.com/office/officeart/2005/8/layout/target3"/>
    <dgm:cxn modelId="{0D3D7164-9B29-44BF-872D-B75C2C50F307}" type="presParOf" srcId="{333A1088-737F-45CB-B68E-254E46348037}" destId="{6BB5E863-4638-4E1D-BFDE-399D028AC4ED}" srcOrd="17" destOrd="0" presId="urn:microsoft.com/office/officeart/2005/8/layout/target3"/>
    <dgm:cxn modelId="{6D89BEF1-797A-478C-A886-AB43D0E9028F}" type="presParOf" srcId="{333A1088-737F-45CB-B68E-254E46348037}" destId="{5A5FFA88-C948-4069-8E93-59FA12366E83}" srcOrd="18" destOrd="0" presId="urn:microsoft.com/office/officeart/2005/8/layout/target3"/>
    <dgm:cxn modelId="{2198FCC6-B392-4B7E-A595-150D130AA19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Střední odborná škola Net Office, spol. s r.o., Orlová-Lutyně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Adéla </a:t>
          </a:r>
          <a:r>
            <a:rPr lang="cs-CZ" sz="1400" kern="1200" dirty="0" err="1" smtClean="0"/>
            <a:t>Tomalová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Objektově orientované programování v C#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DFC2F-1D09-457B-870B-1EFCD1C047C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589409-7E71-4249-9BBD-0235491D2B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154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902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71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145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66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443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760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11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620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08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19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39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24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4206646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2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395536" y="3391832"/>
            <a:ext cx="813838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public void info()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182563"/>
            <a:r>
              <a:rPr lang="cs-CZ" smtClean="0">
                <a:solidFill>
                  <a:schemeClr val="bg1"/>
                </a:solidFill>
              </a:rPr>
              <a:t>Console.WriteLine</a:t>
            </a:r>
            <a:r>
              <a:rPr lang="cs-CZ">
                <a:solidFill>
                  <a:schemeClr val="bg1"/>
                </a:solidFill>
              </a:rPr>
              <a:t>("Školák {0} {1}, věk: {2} let", jmeno, prijmeni,2013-rokNarozeni);</a:t>
            </a: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  <a:p>
            <a:pPr indent="265113"/>
            <a:endParaRPr lang="cs-CZ" smtClean="0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25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2035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Vlastnosti + výjimky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7962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Vytvořte třídu Skolak, která bude mít parametry instance jméno, příjmení a rok narození. 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63502" y="1340768"/>
            <a:ext cx="25843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class Skolak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string </a:t>
            </a:r>
            <a:r>
              <a:rPr lang="cs-CZ">
                <a:solidFill>
                  <a:schemeClr val="bg1"/>
                </a:solidFill>
              </a:rPr>
              <a:t>jmeno, prijmeni;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int </a:t>
            </a:r>
            <a:r>
              <a:rPr lang="cs-CZ">
                <a:solidFill>
                  <a:schemeClr val="bg1"/>
                </a:solidFill>
              </a:rPr>
              <a:t>rokNarozeni</a:t>
            </a:r>
            <a:r>
              <a:rPr lang="cs-CZ" smtClean="0">
                <a:solidFill>
                  <a:schemeClr val="bg1"/>
                </a:solidFill>
              </a:rPr>
              <a:t>;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923928" y="1196752"/>
            <a:ext cx="418954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public </a:t>
            </a:r>
            <a:r>
              <a:rPr lang="cs-CZ">
                <a:solidFill>
                  <a:schemeClr val="tx2">
                    <a:lumMod val="40000"/>
                    <a:lumOff val="60000"/>
                  </a:schemeClr>
                </a:solidFill>
              </a:rPr>
              <a:t>Skolak(string jmeno, string prijmeni)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180975"/>
            <a:r>
              <a:rPr lang="cs-CZ" smtClean="0">
                <a:solidFill>
                  <a:schemeClr val="bg1"/>
                </a:solidFill>
              </a:rPr>
              <a:t>this.jmeno </a:t>
            </a:r>
            <a:r>
              <a:rPr lang="cs-CZ">
                <a:solidFill>
                  <a:schemeClr val="bg1"/>
                </a:solidFill>
              </a:rPr>
              <a:t>= jmeno;</a:t>
            </a:r>
          </a:p>
          <a:p>
            <a:pPr indent="180975"/>
            <a:r>
              <a:rPr lang="cs-CZ" smtClean="0">
                <a:solidFill>
                  <a:schemeClr val="bg1"/>
                </a:solidFill>
              </a:rPr>
              <a:t>this.prijmeni </a:t>
            </a:r>
            <a:r>
              <a:rPr lang="cs-CZ">
                <a:solidFill>
                  <a:schemeClr val="bg1"/>
                </a:solidFill>
              </a:rPr>
              <a:t>= prijmeni;</a:t>
            </a: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32761" y="2708920"/>
            <a:ext cx="7436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Metoda info bude obsahovat jméno, příjmení a věk.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93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7" grpId="0" build="p"/>
      <p:bldP spid="10" grpId="0" build="p"/>
      <p:bldP spid="12" grpId="0" build="p"/>
      <p:bldP spid="1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190098" y="1340768"/>
            <a:ext cx="832086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>
                <a:solidFill>
                  <a:schemeClr val="bg1"/>
                </a:solidFill>
              </a:rPr>
              <a:t>public int RokNarozeni</a:t>
            </a:r>
          </a:p>
          <a:p>
            <a:r>
              <a:rPr lang="cs-CZ" sz="1600" smtClean="0">
                <a:solidFill>
                  <a:schemeClr val="bg1"/>
                </a:solidFill>
              </a:rPr>
              <a:t>{</a:t>
            </a:r>
            <a:endParaRPr lang="cs-CZ" sz="1600">
              <a:solidFill>
                <a:schemeClr val="bg1"/>
              </a:solidFill>
            </a:endParaRPr>
          </a:p>
          <a:p>
            <a:pPr indent="180975"/>
            <a:r>
              <a:rPr lang="cs-CZ" sz="1600" smtClean="0">
                <a:solidFill>
                  <a:schemeClr val="bg1"/>
                </a:solidFill>
              </a:rPr>
              <a:t>set{</a:t>
            </a:r>
            <a:endParaRPr lang="cs-CZ" sz="1600">
              <a:solidFill>
                <a:schemeClr val="bg1"/>
              </a:solidFill>
            </a:endParaRPr>
          </a:p>
          <a:p>
            <a:pPr indent="361950"/>
            <a:r>
              <a:rPr lang="cs-CZ" sz="1600" smtClean="0">
                <a:solidFill>
                  <a:schemeClr val="bg1"/>
                </a:solidFill>
              </a:rPr>
              <a:t>while </a:t>
            </a:r>
            <a:r>
              <a:rPr lang="cs-CZ" sz="1600">
                <a:solidFill>
                  <a:schemeClr val="bg1"/>
                </a:solidFill>
              </a:rPr>
              <a:t>(value&lt;1998 || value&gt;2007)</a:t>
            </a:r>
          </a:p>
          <a:p>
            <a:pPr indent="361950"/>
            <a:r>
              <a:rPr lang="cs-CZ" sz="1600" smtClean="0">
                <a:solidFill>
                  <a:schemeClr val="bg1"/>
                </a:solidFill>
              </a:rPr>
              <a:t>{</a:t>
            </a:r>
            <a:endParaRPr lang="cs-CZ" sz="1600">
              <a:solidFill>
                <a:schemeClr val="bg1"/>
              </a:solidFill>
            </a:endParaRP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Console.WriteLine</a:t>
            </a:r>
            <a:r>
              <a:rPr lang="cs-CZ" sz="1600">
                <a:solidFill>
                  <a:schemeClr val="bg1"/>
                </a:solidFill>
              </a:rPr>
              <a:t>("Rok narození musí být z intervalu 1998-2007. Zadejte novou hodnotu");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try</a:t>
            </a:r>
            <a:endParaRPr lang="cs-CZ" sz="1600">
              <a:solidFill>
                <a:schemeClr val="bg1"/>
              </a:solidFill>
            </a:endParaRP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{</a:t>
            </a:r>
            <a:endParaRPr lang="cs-CZ" sz="1600">
              <a:solidFill>
                <a:schemeClr val="bg1"/>
              </a:solidFill>
            </a:endParaRPr>
          </a:p>
          <a:p>
            <a:pPr indent="712788"/>
            <a:r>
              <a:rPr lang="cs-CZ" sz="1600" smtClean="0">
                <a:solidFill>
                  <a:schemeClr val="bg1"/>
                </a:solidFill>
              </a:rPr>
              <a:t>value </a:t>
            </a:r>
            <a:r>
              <a:rPr lang="cs-CZ" sz="1600">
                <a:solidFill>
                  <a:schemeClr val="bg1"/>
                </a:solidFill>
              </a:rPr>
              <a:t>= int.Parse(Console.ReadLine());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}</a:t>
            </a:r>
            <a:endParaRPr lang="cs-CZ" sz="1600">
              <a:solidFill>
                <a:schemeClr val="bg1"/>
              </a:solidFill>
            </a:endParaRP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catch </a:t>
            </a:r>
            <a:r>
              <a:rPr lang="cs-CZ" sz="1600">
                <a:solidFill>
                  <a:schemeClr val="bg1"/>
                </a:solidFill>
              </a:rPr>
              <a:t>(FormatException ex)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{</a:t>
            </a:r>
            <a:endParaRPr lang="cs-CZ" sz="1600">
              <a:solidFill>
                <a:schemeClr val="bg1"/>
              </a:solidFill>
            </a:endParaRP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   </a:t>
            </a:r>
            <a:r>
              <a:rPr lang="cs-CZ" sz="1600">
                <a:solidFill>
                  <a:schemeClr val="bg1"/>
                </a:solidFill>
              </a:rPr>
              <a:t>Console.WriteLine(ex.Message);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   </a:t>
            </a:r>
            <a:r>
              <a:rPr lang="cs-CZ" sz="1600">
                <a:solidFill>
                  <a:schemeClr val="bg1"/>
                </a:solidFill>
              </a:rPr>
              <a:t>Console.WriteLine("Zadaná hodnota není číslo ");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}</a:t>
            </a:r>
            <a:endParaRPr lang="cs-CZ" sz="1600">
              <a:solidFill>
                <a:schemeClr val="bg1"/>
              </a:solidFill>
            </a:endParaRPr>
          </a:p>
          <a:p>
            <a:pPr indent="361950"/>
            <a:r>
              <a:rPr lang="cs-CZ" sz="1600" smtClean="0">
                <a:solidFill>
                  <a:schemeClr val="bg1"/>
                </a:solidFill>
              </a:rPr>
              <a:t>}</a:t>
            </a:r>
            <a:endParaRPr lang="cs-CZ" sz="1600">
              <a:solidFill>
                <a:schemeClr val="bg1"/>
              </a:solidFill>
            </a:endParaRPr>
          </a:p>
          <a:p>
            <a:pPr indent="361950"/>
            <a:r>
              <a:rPr lang="cs-CZ" sz="1600" smtClean="0">
                <a:solidFill>
                  <a:schemeClr val="bg1"/>
                </a:solidFill>
              </a:rPr>
              <a:t>rokNarozeni </a:t>
            </a:r>
            <a:r>
              <a:rPr lang="cs-CZ" sz="1600">
                <a:solidFill>
                  <a:schemeClr val="bg1"/>
                </a:solidFill>
              </a:rPr>
              <a:t>= value;</a:t>
            </a:r>
          </a:p>
          <a:p>
            <a:pPr indent="180975"/>
            <a:r>
              <a:rPr lang="cs-CZ" sz="1600" smtClean="0">
                <a:solidFill>
                  <a:schemeClr val="bg1"/>
                </a:solidFill>
              </a:rPr>
              <a:t>}</a:t>
            </a:r>
            <a:endParaRPr lang="cs-CZ" sz="1600">
              <a:solidFill>
                <a:schemeClr val="bg1"/>
              </a:solidFill>
            </a:endParaRPr>
          </a:p>
          <a:p>
            <a:pPr indent="180975"/>
            <a:r>
              <a:rPr lang="cs-CZ" sz="1600" smtClean="0">
                <a:solidFill>
                  <a:schemeClr val="bg1"/>
                </a:solidFill>
              </a:rPr>
              <a:t>get </a:t>
            </a:r>
            <a:r>
              <a:rPr lang="cs-CZ" sz="1600">
                <a:solidFill>
                  <a:schemeClr val="bg1"/>
                </a:solidFill>
              </a:rPr>
              <a:t>{ return rokNarozeni; }</a:t>
            </a:r>
          </a:p>
          <a:p>
            <a:r>
              <a:rPr lang="cs-CZ" sz="1600" smtClean="0">
                <a:solidFill>
                  <a:schemeClr val="bg1"/>
                </a:solidFill>
              </a:rPr>
              <a:t>}</a:t>
            </a:r>
            <a:endParaRPr lang="cs-CZ" sz="1600">
              <a:solidFill>
                <a:schemeClr val="bg1"/>
              </a:solidFill>
            </a:endParaRPr>
          </a:p>
          <a:p>
            <a:pPr indent="265113"/>
            <a:endParaRPr lang="cs-CZ" sz="1600" smtClean="0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25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2035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Vlastnosti + výjimky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" name="Šipka doleva 13"/>
          <p:cNvSpPr/>
          <p:nvPr/>
        </p:nvSpPr>
        <p:spPr>
          <a:xfrm flipH="1">
            <a:off x="0" y="2878148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432761" y="980728"/>
            <a:ext cx="3827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Požaduje se, aby rok narození  1998-2007. 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 flipH="1">
            <a:off x="-46192" y="3876295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37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1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1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1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14" grpId="0" animBg="1"/>
      <p:bldP spid="16" grpId="0" build="p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1043608" y="2878148"/>
            <a:ext cx="494988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542925"/>
            <a:r>
              <a:rPr lang="cs-CZ" sz="1600" smtClean="0">
                <a:solidFill>
                  <a:schemeClr val="bg1"/>
                </a:solidFill>
              </a:rPr>
              <a:t>try</a:t>
            </a:r>
            <a:endParaRPr lang="cs-CZ" sz="1600">
              <a:solidFill>
                <a:schemeClr val="bg1"/>
              </a:solidFill>
            </a:endParaRP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{</a:t>
            </a:r>
            <a:endParaRPr lang="cs-CZ" sz="1600">
              <a:solidFill>
                <a:schemeClr val="bg1"/>
              </a:solidFill>
            </a:endParaRPr>
          </a:p>
          <a:p>
            <a:pPr indent="712788"/>
            <a:r>
              <a:rPr lang="cs-CZ" sz="1600" smtClean="0">
                <a:solidFill>
                  <a:schemeClr val="bg1"/>
                </a:solidFill>
              </a:rPr>
              <a:t>value </a:t>
            </a:r>
            <a:r>
              <a:rPr lang="cs-CZ" sz="1600">
                <a:solidFill>
                  <a:schemeClr val="bg1"/>
                </a:solidFill>
              </a:rPr>
              <a:t>= int.Parse(Console.ReadLine());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}</a:t>
            </a:r>
            <a:endParaRPr lang="cs-CZ" sz="1600">
              <a:solidFill>
                <a:schemeClr val="bg1"/>
              </a:solidFill>
            </a:endParaRP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catch </a:t>
            </a:r>
            <a:r>
              <a:rPr lang="cs-CZ" sz="1600">
                <a:solidFill>
                  <a:schemeClr val="bg1"/>
                </a:solidFill>
              </a:rPr>
              <a:t>(FormatException ex)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{</a:t>
            </a:r>
            <a:endParaRPr lang="cs-CZ" sz="1600">
              <a:solidFill>
                <a:schemeClr val="bg1"/>
              </a:solidFill>
            </a:endParaRP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   </a:t>
            </a:r>
            <a:r>
              <a:rPr lang="cs-CZ" sz="1600">
                <a:solidFill>
                  <a:schemeClr val="bg1"/>
                </a:solidFill>
              </a:rPr>
              <a:t>Console.WriteLine(ex.Message);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   </a:t>
            </a:r>
            <a:r>
              <a:rPr lang="cs-CZ" sz="1600">
                <a:solidFill>
                  <a:schemeClr val="bg1"/>
                </a:solidFill>
              </a:rPr>
              <a:t>Console.WriteLine("Zadaná hodnota není číslo ");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}</a:t>
            </a:r>
            <a:endParaRPr lang="cs-CZ" sz="1600">
              <a:solidFill>
                <a:schemeClr val="bg1"/>
              </a:solidFill>
            </a:endParaRPr>
          </a:p>
          <a:p>
            <a:pPr indent="361950"/>
            <a:r>
              <a:rPr lang="cs-CZ" sz="1600" smtClean="0">
                <a:solidFill>
                  <a:schemeClr val="bg1"/>
                </a:solidFill>
              </a:rPr>
              <a:t>}</a:t>
            </a:r>
            <a:endParaRPr lang="cs-CZ" sz="1600">
              <a:solidFill>
                <a:schemeClr val="bg1"/>
              </a:solidFill>
            </a:endParaRPr>
          </a:p>
          <a:p>
            <a:pPr indent="361950"/>
            <a:r>
              <a:rPr lang="cs-CZ" sz="1600" smtClean="0">
                <a:solidFill>
                  <a:schemeClr val="bg1"/>
                </a:solidFill>
              </a:rPr>
              <a:t>rokNarozeni </a:t>
            </a:r>
            <a:r>
              <a:rPr lang="cs-CZ" sz="1600">
                <a:solidFill>
                  <a:schemeClr val="bg1"/>
                </a:solidFill>
              </a:rPr>
              <a:t>= value;</a:t>
            </a:r>
          </a:p>
          <a:p>
            <a:pPr indent="265113"/>
            <a:endParaRPr lang="cs-CZ" sz="1600" smtClean="0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25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2035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Vlastnosti + výjimky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" name="Šipka doleva 13"/>
          <p:cNvSpPr/>
          <p:nvPr/>
        </p:nvSpPr>
        <p:spPr>
          <a:xfrm flipH="1">
            <a:off x="-99369" y="1439891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432761" y="980728"/>
            <a:ext cx="8171687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smtClean="0"/>
              <a:t>Nejprve se kontroluje, jestli je hodnota uvnitř zadaného intervalu</a:t>
            </a:r>
            <a:endParaRPr lang="cs-CZ" sz="1600" dirty="0" smtClean="0"/>
          </a:p>
        </p:txBody>
      </p:sp>
      <p:sp>
        <p:nvSpPr>
          <p:cNvPr id="15" name="Šipka doleva 14"/>
          <p:cNvSpPr/>
          <p:nvPr/>
        </p:nvSpPr>
        <p:spPr>
          <a:xfrm flipH="1">
            <a:off x="848002" y="3972256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35063" y="1319282"/>
            <a:ext cx="83208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361950"/>
            <a:r>
              <a:rPr lang="cs-CZ" sz="1600" smtClean="0">
                <a:solidFill>
                  <a:schemeClr val="bg1"/>
                </a:solidFill>
              </a:rPr>
              <a:t>while </a:t>
            </a:r>
            <a:r>
              <a:rPr lang="cs-CZ" sz="1600">
                <a:solidFill>
                  <a:schemeClr val="bg1"/>
                </a:solidFill>
              </a:rPr>
              <a:t>(value&lt;1998 || value&gt;2007)</a:t>
            </a:r>
          </a:p>
          <a:p>
            <a:pPr indent="361950"/>
            <a:r>
              <a:rPr lang="cs-CZ" sz="1600" smtClean="0">
                <a:solidFill>
                  <a:schemeClr val="bg1"/>
                </a:solidFill>
              </a:rPr>
              <a:t>{</a:t>
            </a:r>
            <a:endParaRPr lang="cs-CZ" sz="1600">
              <a:solidFill>
                <a:schemeClr val="bg1"/>
              </a:solidFill>
            </a:endParaRP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Console.WriteLine</a:t>
            </a:r>
            <a:r>
              <a:rPr lang="cs-CZ" sz="1600">
                <a:solidFill>
                  <a:schemeClr val="bg1"/>
                </a:solidFill>
              </a:rPr>
              <a:t>("Rok narození musí být z intervalu 1998-2007. Zadejte novou hodnotu</a:t>
            </a:r>
            <a:r>
              <a:rPr lang="cs-CZ" sz="1600" smtClean="0">
                <a:solidFill>
                  <a:schemeClr val="bg1"/>
                </a:solidFill>
              </a:rPr>
              <a:t>");</a:t>
            </a:r>
            <a:endParaRPr lang="cs-CZ" sz="160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6777" y="2163275"/>
            <a:ext cx="8171687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smtClean="0"/>
              <a:t>Následuje ošetření stavu, kdy uživatel zadá hodnotu nepřevoditelnou na celé číslo.</a:t>
            </a:r>
            <a:endParaRPr lang="cs-CZ" sz="1600" dirty="0" smtClean="0"/>
          </a:p>
        </p:txBody>
      </p:sp>
      <p:sp>
        <p:nvSpPr>
          <p:cNvPr id="11" name="Šipka doleva 10"/>
          <p:cNvSpPr/>
          <p:nvPr/>
        </p:nvSpPr>
        <p:spPr>
          <a:xfrm flipH="1">
            <a:off x="807426" y="2996952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40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14" grpId="0" animBg="1"/>
      <p:bldP spid="16" grpId="0" build="p" animBg="1"/>
      <p:bldP spid="15" grpId="0" animBg="1"/>
      <p:bldP spid="9" grpId="0" uiExpand="1" build="p"/>
      <p:bldP spid="10" grpId="0" uiExpand="1" build="p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794064" y="1473458"/>
            <a:ext cx="494988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542925"/>
            <a:r>
              <a:rPr lang="cs-CZ" sz="1600" smtClean="0">
                <a:solidFill>
                  <a:schemeClr val="bg1"/>
                </a:solidFill>
              </a:rPr>
              <a:t>try</a:t>
            </a:r>
            <a:endParaRPr lang="cs-CZ" sz="1600">
              <a:solidFill>
                <a:schemeClr val="bg1"/>
              </a:solidFill>
            </a:endParaRP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{</a:t>
            </a:r>
            <a:endParaRPr lang="cs-CZ" sz="1600">
              <a:solidFill>
                <a:schemeClr val="bg1"/>
              </a:solidFill>
            </a:endParaRPr>
          </a:p>
          <a:p>
            <a:pPr indent="712788"/>
            <a:r>
              <a:rPr lang="cs-CZ" sz="1600" smtClean="0">
                <a:solidFill>
                  <a:schemeClr val="bg1"/>
                </a:solidFill>
              </a:rPr>
              <a:t>value </a:t>
            </a:r>
            <a:r>
              <a:rPr lang="cs-CZ" sz="1600">
                <a:solidFill>
                  <a:schemeClr val="bg1"/>
                </a:solidFill>
              </a:rPr>
              <a:t>= int.Parse(Console.ReadLine());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}</a:t>
            </a:r>
            <a:endParaRPr lang="cs-CZ" sz="1600">
              <a:solidFill>
                <a:schemeClr val="bg1"/>
              </a:solidFill>
            </a:endParaRP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catch </a:t>
            </a:r>
            <a:r>
              <a:rPr lang="cs-CZ" sz="1600">
                <a:solidFill>
                  <a:schemeClr val="bg1"/>
                </a:solidFill>
              </a:rPr>
              <a:t>(FormatException ex)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{</a:t>
            </a:r>
            <a:endParaRPr lang="cs-CZ" sz="1600">
              <a:solidFill>
                <a:schemeClr val="bg1"/>
              </a:solidFill>
            </a:endParaRP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   </a:t>
            </a:r>
            <a:r>
              <a:rPr lang="cs-CZ" sz="1600">
                <a:solidFill>
                  <a:schemeClr val="bg1"/>
                </a:solidFill>
              </a:rPr>
              <a:t>Console.WriteLine(ex.Message);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   </a:t>
            </a:r>
            <a:r>
              <a:rPr lang="cs-CZ" sz="1600">
                <a:solidFill>
                  <a:schemeClr val="bg1"/>
                </a:solidFill>
              </a:rPr>
              <a:t>Console.WriteLine("Zadaná hodnota není číslo ");</a:t>
            </a:r>
          </a:p>
          <a:p>
            <a:pPr indent="542925"/>
            <a:r>
              <a:rPr lang="cs-CZ" sz="1600" smtClean="0">
                <a:solidFill>
                  <a:schemeClr val="bg1"/>
                </a:solidFill>
              </a:rPr>
              <a:t>}</a:t>
            </a:r>
            <a:endParaRPr lang="cs-CZ" sz="1600">
              <a:solidFill>
                <a:schemeClr val="bg1"/>
              </a:solidFill>
            </a:endParaRPr>
          </a:p>
          <a:p>
            <a:pPr indent="361950"/>
            <a:r>
              <a:rPr lang="cs-CZ" sz="1600" smtClean="0">
                <a:solidFill>
                  <a:schemeClr val="bg1"/>
                </a:solidFill>
              </a:rPr>
              <a:t>}</a:t>
            </a:r>
            <a:endParaRPr lang="cs-CZ" sz="1600">
              <a:solidFill>
                <a:schemeClr val="bg1"/>
              </a:solidFill>
            </a:endParaRPr>
          </a:p>
          <a:p>
            <a:pPr indent="361950"/>
            <a:r>
              <a:rPr lang="cs-CZ" sz="1600" smtClean="0">
                <a:solidFill>
                  <a:schemeClr val="bg1"/>
                </a:solidFill>
              </a:rPr>
              <a:t>rokNarozeni </a:t>
            </a:r>
            <a:r>
              <a:rPr lang="cs-CZ" sz="1600">
                <a:solidFill>
                  <a:schemeClr val="bg1"/>
                </a:solidFill>
              </a:rPr>
              <a:t>= value;</a:t>
            </a:r>
          </a:p>
          <a:p>
            <a:pPr indent="265113"/>
            <a:endParaRPr lang="cs-CZ" sz="1600" smtClean="0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25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2035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Vlastnosti + výjimky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 flipH="1">
            <a:off x="546906" y="2564904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765991" y="1032913"/>
            <a:ext cx="4887473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smtClean="0"/>
              <a:t>Výjimka je stav, který programátor očekává a zachytává.</a:t>
            </a:r>
            <a:endParaRPr lang="cs-CZ" sz="1600" dirty="0" smtClean="0"/>
          </a:p>
        </p:txBody>
      </p:sp>
      <p:sp>
        <p:nvSpPr>
          <p:cNvPr id="11" name="Šipka doleva 10"/>
          <p:cNvSpPr/>
          <p:nvPr/>
        </p:nvSpPr>
        <p:spPr>
          <a:xfrm flipH="1">
            <a:off x="540687" y="1556792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65990" y="4533376"/>
            <a:ext cx="7478418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smtClean="0"/>
              <a:t>Skládá se z části try – zkus, kam se umísťuje kód, kde se očekává problém.</a:t>
            </a:r>
            <a:endParaRPr lang="cs-CZ" sz="1600" dirty="0" smtClean="0"/>
          </a:p>
        </p:txBody>
      </p:sp>
      <p:sp>
        <p:nvSpPr>
          <p:cNvPr id="17" name="TextovéPole 16"/>
          <p:cNvSpPr txBox="1"/>
          <p:nvPr/>
        </p:nvSpPr>
        <p:spPr>
          <a:xfrm>
            <a:off x="765990" y="5085184"/>
            <a:ext cx="7478418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smtClean="0"/>
              <a:t>Následuje část catch – chyť, kam se umístí kód, který se provede, když výjimečná situace nastane.</a:t>
            </a:r>
            <a:endParaRPr lang="cs-CZ" sz="1600" dirty="0" smtClean="0"/>
          </a:p>
        </p:txBody>
      </p:sp>
      <p:sp>
        <p:nvSpPr>
          <p:cNvPr id="2" name="Obdélník 1"/>
          <p:cNvSpPr/>
          <p:nvPr/>
        </p:nvSpPr>
        <p:spPr>
          <a:xfrm>
            <a:off x="251520" y="5807005"/>
            <a:ext cx="39078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/>
            <a:r>
              <a:rPr lang="cs-CZ" smtClean="0">
                <a:solidFill>
                  <a:schemeClr val="bg1"/>
                </a:solidFill>
              </a:rPr>
              <a:t>catch (FormatException </a:t>
            </a:r>
            <a:r>
              <a:rPr lang="cs-CZ">
                <a:solidFill>
                  <a:schemeClr val="bg1"/>
                </a:solidFill>
              </a:rPr>
              <a:t>ex</a:t>
            </a:r>
            <a:r>
              <a:rPr lang="cs-CZ" smtClean="0">
                <a:solidFill>
                  <a:schemeClr val="bg1"/>
                </a:solidFill>
              </a:rPr>
              <a:t>) {</a:t>
            </a:r>
            <a:endParaRPr lang="cs-CZ">
              <a:solidFill>
                <a:schemeClr val="bg1"/>
              </a:solidFill>
            </a:endParaRPr>
          </a:p>
          <a:p>
            <a:pPr indent="542925"/>
            <a:r>
              <a:rPr lang="cs-CZ">
                <a:solidFill>
                  <a:schemeClr val="bg1"/>
                </a:solidFill>
              </a:rPr>
              <a:t>   Console.WriteLine(ex.Message);</a:t>
            </a:r>
          </a:p>
        </p:txBody>
      </p:sp>
      <p:sp>
        <p:nvSpPr>
          <p:cNvPr id="18" name="Šipka doleva 17"/>
          <p:cNvSpPr/>
          <p:nvPr/>
        </p:nvSpPr>
        <p:spPr>
          <a:xfrm>
            <a:off x="4159325" y="5846758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932040" y="5805264"/>
            <a:ext cx="3546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schemeClr val="bg1"/>
                </a:solidFill>
              </a:rPr>
              <a:t>ex je instance třídy formatException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19" name="Šipka doleva 18"/>
          <p:cNvSpPr/>
          <p:nvPr/>
        </p:nvSpPr>
        <p:spPr>
          <a:xfrm>
            <a:off x="4154903" y="6238080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4927618" y="6196586"/>
            <a:ext cx="326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schemeClr val="bg1"/>
                </a:solidFill>
              </a:rPr>
              <a:t>ex.message  je  chybové hlášení</a:t>
            </a:r>
            <a:endParaRPr lang="cs-CZ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2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15" grpId="0" animBg="1"/>
      <p:bldP spid="10" grpId="0" build="p" animBg="1"/>
      <p:bldP spid="11" grpId="0" animBg="1"/>
      <p:bldP spid="12" grpId="0" build="p" animBg="1"/>
      <p:bldP spid="17" grpId="0" build="p" animBg="1"/>
      <p:bldP spid="2" grpId="0"/>
      <p:bldP spid="18" grpId="0" animBg="1"/>
      <p:bldP spid="3" grpId="0"/>
      <p:bldP spid="19" grpId="0" animBg="1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33442" y="2894457"/>
            <a:ext cx="7436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33413"/>
            <a:r>
              <a:rPr lang="cs-CZ" b="1" dirty="0" err="1" smtClean="0">
                <a:solidFill>
                  <a:prstClr val="white"/>
                </a:solidFill>
              </a:rPr>
              <a:t>Anotance</a:t>
            </a:r>
            <a:r>
              <a:rPr lang="cs-CZ" smtClean="0">
                <a:solidFill>
                  <a:prstClr val="white"/>
                </a:solidFill>
              </a:rPr>
              <a:t>: ošetření chybně zadané hodnoty pomocí výjimky. </a:t>
            </a:r>
            <a:endParaRPr lang="cs-CZ" dirty="0" smtClean="0">
              <a:solidFill>
                <a:prstClr val="white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3442" y="4399270"/>
            <a:ext cx="2932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white"/>
                </a:solidFill>
              </a:rPr>
              <a:t>Předpokládaný čas</a:t>
            </a:r>
            <a:r>
              <a:rPr lang="cs-CZ" smtClean="0">
                <a:solidFill>
                  <a:prstClr val="white"/>
                </a:solidFill>
              </a:rPr>
              <a:t>: 20 </a:t>
            </a:r>
            <a:r>
              <a:rPr lang="cs-CZ" dirty="0" smtClean="0">
                <a:solidFill>
                  <a:prstClr val="white"/>
                </a:solidFill>
              </a:rPr>
              <a:t>minut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3442" y="1052736"/>
            <a:ext cx="3186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white"/>
                </a:solidFill>
              </a:rPr>
              <a:t>Zpracovala: </a:t>
            </a:r>
            <a:r>
              <a:rPr lang="cs-CZ" dirty="0" smtClean="0">
                <a:solidFill>
                  <a:prstClr val="white"/>
                </a:solidFill>
              </a:rPr>
              <a:t>Ing. Adéla Tomalová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3442" y="1666643"/>
            <a:ext cx="2236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Cílová skupina: </a:t>
            </a:r>
            <a:r>
              <a:rPr lang="cs-CZ" dirty="0">
                <a:solidFill>
                  <a:prstClr val="white"/>
                </a:solidFill>
              </a:rPr>
              <a:t>žák </a:t>
            </a:r>
            <a:r>
              <a:rPr lang="cs-CZ" dirty="0" smtClean="0">
                <a:solidFill>
                  <a:prstClr val="white"/>
                </a:solidFill>
              </a:rPr>
              <a:t>SŠ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3442" y="2280550"/>
            <a:ext cx="2140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Rok vytvoření</a:t>
            </a:r>
            <a:r>
              <a:rPr lang="cs-CZ" b="1">
                <a:solidFill>
                  <a:prstClr val="white"/>
                </a:solidFill>
              </a:rPr>
              <a:t>: </a:t>
            </a:r>
            <a:r>
              <a:rPr lang="cs-CZ">
                <a:solidFill>
                  <a:prstClr val="white"/>
                </a:solidFill>
              </a:rPr>
              <a:t> </a:t>
            </a:r>
            <a:r>
              <a:rPr lang="cs-CZ" smtClean="0">
                <a:solidFill>
                  <a:prstClr val="white"/>
                </a:solidFill>
              </a:rPr>
              <a:t>2013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3442" y="3785363"/>
            <a:ext cx="55690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Předpokládaný přínos (výstup</a:t>
            </a:r>
            <a:r>
              <a:rPr lang="cs-CZ" b="1">
                <a:solidFill>
                  <a:prstClr val="white"/>
                </a:solidFill>
              </a:rPr>
              <a:t>): </a:t>
            </a:r>
            <a:r>
              <a:rPr lang="cs-CZ">
                <a:solidFill>
                  <a:prstClr val="white"/>
                </a:solidFill>
              </a:rPr>
              <a:t> </a:t>
            </a:r>
            <a:r>
              <a:rPr lang="cs-CZ" smtClean="0">
                <a:solidFill>
                  <a:prstClr val="white"/>
                </a:solidFill>
              </a:rPr>
              <a:t>seznámení se s výjimkou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3442" y="5013176"/>
            <a:ext cx="4546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V textu nebyly použity materiály jiných autorů.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86684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25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260648"/>
            <a:ext cx="2035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Vlastnosti + výjimky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79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m-52-03-0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Tom-52-03-0</Template>
  <TotalTime>868</TotalTime>
  <Words>438</Words>
  <Application>Microsoft Office PowerPoint</Application>
  <PresentationFormat>Předvádění na obrazovce (4:3)</PresentationFormat>
  <Paragraphs>98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Tom-52-03-0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Tom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Adéla</dc:creator>
  <cp:lastModifiedBy>Adéla Tomalová</cp:lastModifiedBy>
  <cp:revision>50</cp:revision>
  <dcterms:created xsi:type="dcterms:W3CDTF">2012-10-27T19:00:43Z</dcterms:created>
  <dcterms:modified xsi:type="dcterms:W3CDTF">2013-07-01T06:15:48Z</dcterms:modified>
</cp:coreProperties>
</file>