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8"/>
  </p:notesMasterIdLst>
  <p:sldIdLst>
    <p:sldId id="258" r:id="rId2"/>
    <p:sldId id="259" r:id="rId3"/>
    <p:sldId id="261" r:id="rId4"/>
    <p:sldId id="262" r:id="rId5"/>
    <p:sldId id="263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0776" autoAdjust="0"/>
    <p:restoredTop sz="75437" autoAdjust="0"/>
  </p:normalViewPr>
  <p:slideViewPr>
    <p:cSldViewPr>
      <p:cViewPr varScale="1">
        <p:scale>
          <a:sx n="82" d="100"/>
          <a:sy n="82" d="100"/>
        </p:scale>
        <p:origin x="-31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4" d="100"/>
          <a:sy n="84" d="100"/>
        </p:scale>
        <p:origin x="-1218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</a:t>
          </a:r>
          <a:r>
            <a:rPr lang="cs-CZ" sz="1400" baseline="0" dirty="0" smtClean="0"/>
            <a:t>Podpora výuky v technických oborech</a:t>
          </a:r>
          <a:endParaRPr lang="cs-CZ" sz="14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400" dirty="0" smtClean="0"/>
            <a:t>Střední odborná škola Net Office, spol. s r.o., Orlová-Lutyně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1400" dirty="0" smtClean="0"/>
            <a:t>Ing. Adéla </a:t>
          </a:r>
          <a:r>
            <a:rPr lang="cs-CZ" sz="1400" dirty="0" err="1" smtClean="0"/>
            <a:t>Tomalová</a:t>
          </a:r>
          <a:endParaRPr lang="cs-CZ" sz="14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1400" dirty="0" smtClean="0"/>
            <a:t>Objektově orientované programování v C#</a:t>
          </a:r>
          <a:endParaRPr lang="cs-CZ" sz="14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</a:t>
          </a:r>
          <a:r>
            <a:rPr lang="cs-CZ" sz="1400" dirty="0" smtClean="0"/>
            <a:t>CZ.1.07/1.5.00/34.0458</a:t>
          </a:r>
          <a:r>
            <a:rPr lang="cs-CZ" sz="2000" dirty="0" smtClean="0"/>
            <a:t>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4FEF812-25E0-4885-A14E-E5EF514706CB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470379A2-D292-4E18-8F49-B02F1E2AC474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0E0F4D5B-EDD3-4BD9-B4D0-92F9C055E075}" type="presOf" srcId="{D8197B8C-B260-4A16-BDF4-0947B075E274}" destId="{5A5FFA88-C948-4069-8E93-59FA12366E83}" srcOrd="1" destOrd="0" presId="urn:microsoft.com/office/officeart/2005/8/layout/target3"/>
    <dgm:cxn modelId="{E9E7C696-E6F1-4E67-9CCE-5CADCD546BA0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9721441C-C626-4825-BC38-E7BDFD044BE4}" type="presOf" srcId="{D1B46980-6531-4606-95E6-44980827E919}" destId="{2BE915AB-18AA-4053-B92C-3BFC9ED204BB}" srcOrd="1" destOrd="0" presId="urn:microsoft.com/office/officeart/2005/8/layout/target3"/>
    <dgm:cxn modelId="{35BB3109-DBF4-42BA-8DE9-E27115DEC968}" type="presOf" srcId="{757F3AB3-0718-4624-B441-E567A8F0AB56}" destId="{333A1088-737F-45CB-B68E-254E46348037}" srcOrd="0" destOrd="0" presId="urn:microsoft.com/office/officeart/2005/8/layout/target3"/>
    <dgm:cxn modelId="{1F9E30CF-8563-4A15-BD12-6AEF0E9C8453}" type="presOf" srcId="{D8197B8C-B260-4A16-BDF4-0947B075E274}" destId="{25B08C86-7E15-44DC-BE7F-FFB55DD49D12}" srcOrd="0" destOrd="0" presId="urn:microsoft.com/office/officeart/2005/8/layout/target3"/>
    <dgm:cxn modelId="{822F2609-D2A7-466C-A5D0-66F00DA17DF9}" type="presOf" srcId="{D1D4F407-5343-4D3F-B5B9-D407B03CAEB4}" destId="{D005CE8C-CC26-4C3E-AC11-E15060ECD759}" srcOrd="0" destOrd="0" presId="urn:microsoft.com/office/officeart/2005/8/layout/target3"/>
    <dgm:cxn modelId="{D265F373-3A67-47A6-8465-F39F73CA93F8}" type="presOf" srcId="{4C35D32F-0EAB-4CD7-82EE-45574DC2A586}" destId="{8BEBB6EC-1DAA-4CAC-8A25-BC0FCBD5DBD5}" srcOrd="0" destOrd="0" presId="urn:microsoft.com/office/officeart/2005/8/layout/target3"/>
    <dgm:cxn modelId="{F7F72D23-665A-418D-A308-5D3EAB74FC03}" type="presOf" srcId="{4C35D32F-0EAB-4CD7-82EE-45574DC2A586}" destId="{890E4F0B-2866-4A3F-A3C7-2A14B1797930}" srcOrd="1" destOrd="0" presId="urn:microsoft.com/office/officeart/2005/8/layout/target3"/>
    <dgm:cxn modelId="{787866A1-6074-46D6-8B27-59DBBA1239C7}" type="presOf" srcId="{D1D4F407-5343-4D3F-B5B9-D407B03CAEB4}" destId="{AED2198E-93D5-4001-81B4-73124B309672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8181121E-53A1-4A29-A0DF-E0552248295A}" type="presParOf" srcId="{333A1088-737F-45CB-B68E-254E46348037}" destId="{F5ABB229-8D3B-4694-996A-96F23CF14429}" srcOrd="0" destOrd="0" presId="urn:microsoft.com/office/officeart/2005/8/layout/target3"/>
    <dgm:cxn modelId="{C16C59DF-817A-4387-A1C8-03191314E564}" type="presParOf" srcId="{333A1088-737F-45CB-B68E-254E46348037}" destId="{F41139FD-01EE-4571-8B17-4FB00FC51163}" srcOrd="1" destOrd="0" presId="urn:microsoft.com/office/officeart/2005/8/layout/target3"/>
    <dgm:cxn modelId="{C7455A6A-94BC-4C27-8B3F-9120010A3CBC}" type="presParOf" srcId="{333A1088-737F-45CB-B68E-254E46348037}" destId="{D005CE8C-CC26-4C3E-AC11-E15060ECD759}" srcOrd="2" destOrd="0" presId="urn:microsoft.com/office/officeart/2005/8/layout/target3"/>
    <dgm:cxn modelId="{F1228B20-3FC3-4431-A9FF-B2C9B8B0A584}" type="presParOf" srcId="{333A1088-737F-45CB-B68E-254E46348037}" destId="{2C702D82-9B77-49B7-9568-BB8EB47C3372}" srcOrd="3" destOrd="0" presId="urn:microsoft.com/office/officeart/2005/8/layout/target3"/>
    <dgm:cxn modelId="{74837E02-C8C6-4327-869A-D7C8AE0849E9}" type="presParOf" srcId="{333A1088-737F-45CB-B68E-254E46348037}" destId="{A52A0455-90FF-4808-ABD0-F02540D31D5A}" srcOrd="4" destOrd="0" presId="urn:microsoft.com/office/officeart/2005/8/layout/target3"/>
    <dgm:cxn modelId="{64ED6B19-70CD-42B4-B070-120749D0CA0E}" type="presParOf" srcId="{333A1088-737F-45CB-B68E-254E46348037}" destId="{6140AFEC-043D-4C43-A2F9-D0F5331DF3A3}" srcOrd="5" destOrd="0" presId="urn:microsoft.com/office/officeart/2005/8/layout/target3"/>
    <dgm:cxn modelId="{C2D930A1-B9B8-4019-B0FA-B00F6928B8AA}" type="presParOf" srcId="{333A1088-737F-45CB-B68E-254E46348037}" destId="{9358AC05-5D7D-4327-9F80-1AD486AEA664}" srcOrd="6" destOrd="0" presId="urn:microsoft.com/office/officeart/2005/8/layout/target3"/>
    <dgm:cxn modelId="{60E01785-250F-4FCA-AC51-09155B606C69}" type="presParOf" srcId="{333A1088-737F-45CB-B68E-254E46348037}" destId="{313FC574-E1CD-4FB4-B054-0B805CE0447D}" srcOrd="7" destOrd="0" presId="urn:microsoft.com/office/officeart/2005/8/layout/target3"/>
    <dgm:cxn modelId="{5D0DB976-A3B6-4A07-A451-C9D697B5DF3E}" type="presParOf" srcId="{333A1088-737F-45CB-B68E-254E46348037}" destId="{619D679B-A015-4ECF-8348-D1034C574F40}" srcOrd="8" destOrd="0" presId="urn:microsoft.com/office/officeart/2005/8/layout/target3"/>
    <dgm:cxn modelId="{145995F4-BE87-4921-856B-4AA003F761A8}" type="presParOf" srcId="{333A1088-737F-45CB-B68E-254E46348037}" destId="{322283A8-4A27-4CDA-BAE3-F381106A9174}" srcOrd="9" destOrd="0" presId="urn:microsoft.com/office/officeart/2005/8/layout/target3"/>
    <dgm:cxn modelId="{F3B932F9-46FA-48FD-993E-CFD1CFF1C08C}" type="presParOf" srcId="{333A1088-737F-45CB-B68E-254E46348037}" destId="{FFC9F71D-1B4F-4AD9-A4A6-86ADEFC8AF5C}" srcOrd="10" destOrd="0" presId="urn:microsoft.com/office/officeart/2005/8/layout/target3"/>
    <dgm:cxn modelId="{4606678F-8640-442C-B7A4-22F916EC28E9}" type="presParOf" srcId="{333A1088-737F-45CB-B68E-254E46348037}" destId="{25B08C86-7E15-44DC-BE7F-FFB55DD49D12}" srcOrd="11" destOrd="0" presId="urn:microsoft.com/office/officeart/2005/8/layout/target3"/>
    <dgm:cxn modelId="{E58D1ECB-8D79-446C-9B35-02FFEBF56707}" type="presParOf" srcId="{333A1088-737F-45CB-B68E-254E46348037}" destId="{76644BE8-9D7C-4C09-B250-3D10AF48CBB7}" srcOrd="12" destOrd="0" presId="urn:microsoft.com/office/officeart/2005/8/layout/target3"/>
    <dgm:cxn modelId="{80233A76-23C5-470E-9791-17B7BB9C1431}" type="presParOf" srcId="{333A1088-737F-45CB-B68E-254E46348037}" destId="{EE85B701-7295-41C0-BA7A-34D3756A2AE6}" srcOrd="13" destOrd="0" presId="urn:microsoft.com/office/officeart/2005/8/layout/target3"/>
    <dgm:cxn modelId="{99795B5B-6B85-4ED9-B2F2-8FF46E710FA0}" type="presParOf" srcId="{333A1088-737F-45CB-B68E-254E46348037}" destId="{8BEBB6EC-1DAA-4CAC-8A25-BC0FCBD5DBD5}" srcOrd="14" destOrd="0" presId="urn:microsoft.com/office/officeart/2005/8/layout/target3"/>
    <dgm:cxn modelId="{C7AB7F81-39DA-4088-B557-167BEB0F9F61}" type="presParOf" srcId="{333A1088-737F-45CB-B68E-254E46348037}" destId="{AED2198E-93D5-4001-81B4-73124B309672}" srcOrd="15" destOrd="0" presId="urn:microsoft.com/office/officeart/2005/8/layout/target3"/>
    <dgm:cxn modelId="{76E99CD2-B3E6-4EBD-94AA-845ADEEFFFC9}" type="presParOf" srcId="{333A1088-737F-45CB-B68E-254E46348037}" destId="{2BE915AB-18AA-4053-B92C-3BFC9ED204BB}" srcOrd="16" destOrd="0" presId="urn:microsoft.com/office/officeart/2005/8/layout/target3"/>
    <dgm:cxn modelId="{0D3D7164-9B29-44BF-872D-B75C2C50F307}" type="presParOf" srcId="{333A1088-737F-45CB-B68E-254E46348037}" destId="{6BB5E863-4638-4E1D-BFDE-399D028AC4ED}" srcOrd="17" destOrd="0" presId="urn:microsoft.com/office/officeart/2005/8/layout/target3"/>
    <dgm:cxn modelId="{6D89BEF1-797A-478C-A886-AB43D0E9028F}" type="presParOf" srcId="{333A1088-737F-45CB-B68E-254E46348037}" destId="{5A5FFA88-C948-4069-8E93-59FA12366E83}" srcOrd="18" destOrd="0" presId="urn:microsoft.com/office/officeart/2005/8/layout/target3"/>
    <dgm:cxn modelId="{2198FCC6-B392-4B7E-A595-150D130AA190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400" kern="1200" dirty="0" smtClean="0"/>
            <a:t>Střední odborná škola Net Office, spol. s r.o., Orlová-Lutyně</a:t>
          </a:r>
          <a:endParaRPr lang="cs-CZ" sz="14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1400" kern="1200" dirty="0" smtClean="0"/>
            <a:t>Ing. Adéla </a:t>
          </a:r>
          <a:r>
            <a:rPr lang="cs-CZ" sz="1400" kern="1200" dirty="0" err="1" smtClean="0"/>
            <a:t>Tomalová</a:t>
          </a:r>
          <a:endParaRPr lang="cs-CZ" sz="14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</a:t>
          </a:r>
          <a:r>
            <a:rPr lang="cs-CZ" sz="1400" kern="1200" baseline="0" dirty="0" smtClean="0"/>
            <a:t>Podpora výuky v technických oborech</a:t>
          </a:r>
          <a:endParaRPr lang="cs-CZ" sz="14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1400" kern="1200" dirty="0" smtClean="0"/>
            <a:t>Objektově orientované programování v C#</a:t>
          </a:r>
          <a:endParaRPr lang="cs-CZ" sz="14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</a:t>
          </a:r>
          <a:r>
            <a:rPr lang="cs-CZ" sz="1400" kern="1200" dirty="0" smtClean="0"/>
            <a:t>CZ.1.07/1.5.00/34.0458</a:t>
          </a:r>
          <a:r>
            <a:rPr lang="cs-CZ" sz="2000" kern="1200" dirty="0" smtClean="0"/>
            <a:t>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18DFC2F-1D09-457B-870B-1EFCD1C047CC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3589409-7E71-4249-9BBD-0235491D2B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81546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sz="9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A94F84-342F-4B28-B6B5-93A9CB6C9291}" type="slidenum">
              <a:rPr lang="cs-CZ" smtClean="0">
                <a:solidFill>
                  <a:prstClr val="black"/>
                </a:solidFill>
              </a:rPr>
              <a:pPr/>
              <a:t>2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164749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A94F84-342F-4B28-B6B5-93A9CB6C9291}" type="slidenum">
              <a:rPr lang="cs-CZ" smtClean="0">
                <a:solidFill>
                  <a:prstClr val="black"/>
                </a:solidFill>
              </a:rPr>
              <a:pPr/>
              <a:t>3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164749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sz="9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A94F84-342F-4B28-B6B5-93A9CB6C9291}" type="slidenum">
              <a:rPr lang="cs-CZ" smtClean="0">
                <a:solidFill>
                  <a:prstClr val="black"/>
                </a:solidFill>
              </a:rPr>
              <a:pPr/>
              <a:t>4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164749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A94F84-342F-4B28-B6B5-93A9CB6C9291}" type="slidenum">
              <a:rPr lang="cs-CZ" smtClean="0">
                <a:solidFill>
                  <a:prstClr val="black"/>
                </a:solidFill>
              </a:rPr>
              <a:pPr/>
              <a:t>5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164749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sz="9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A94F84-342F-4B28-B6B5-93A9CB6C9291}" type="slidenum">
              <a:rPr lang="cs-CZ" smtClean="0">
                <a:solidFill>
                  <a:prstClr val="black"/>
                </a:solidFill>
              </a:rPr>
              <a:pPr/>
              <a:t>6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164749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19026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41713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991457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626637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914432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097609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199110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306206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290899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151948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633948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222249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142066466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23208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2000"/>
    </mc:Choice>
    <mc:Fallback xmlns="">
      <p:transition spd="slow" advClick="0" advTm="2000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0648"/>
            <a:ext cx="542544" cy="481584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039101" y="260648"/>
            <a:ext cx="131799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>
                <a:solidFill>
                  <a:srgbClr val="FF0000"/>
                </a:solidFill>
              </a:rPr>
              <a:t>Cvičení  </a:t>
            </a:r>
            <a:r>
              <a:rPr lang="cs-CZ" sz="2000" b="1" smtClean="0">
                <a:solidFill>
                  <a:srgbClr val="FF0000"/>
                </a:solidFill>
              </a:rPr>
              <a:t>30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483768" y="260648"/>
            <a:ext cx="27998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mtClean="0">
                <a:solidFill>
                  <a:prstClr val="white"/>
                </a:solidFill>
              </a:rPr>
              <a:t>C# Základní metody objektu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92214" y="908720"/>
            <a:ext cx="743617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smtClean="0">
                <a:solidFill>
                  <a:schemeClr val="bg1">
                    <a:lumMod val="95000"/>
                  </a:schemeClr>
                </a:solidFill>
              </a:rPr>
              <a:t>Základní třída našeho programu je Zak s parametry jméno, příjmení a počet roků dokončené základní školní docházky.</a:t>
            </a:r>
            <a:endParaRPr lang="cs-CZ" sz="1600" dirty="0" smtClean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15" name="Šipka doleva 14"/>
          <p:cNvSpPr/>
          <p:nvPr/>
        </p:nvSpPr>
        <p:spPr>
          <a:xfrm>
            <a:off x="7452400" y="2115519"/>
            <a:ext cx="720000" cy="191923"/>
          </a:xfrm>
          <a:prstGeom prst="leftArrow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179512" y="1484784"/>
            <a:ext cx="4280092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>
                <a:solidFill>
                  <a:schemeClr val="bg1"/>
                </a:solidFill>
              </a:rPr>
              <a:t>class Zak</a:t>
            </a:r>
          </a:p>
          <a:p>
            <a:r>
              <a:rPr lang="cs-CZ" smtClean="0">
                <a:solidFill>
                  <a:schemeClr val="bg1"/>
                </a:solidFill>
              </a:rPr>
              <a:t> {</a:t>
            </a:r>
            <a:endParaRPr lang="cs-CZ">
              <a:solidFill>
                <a:schemeClr val="bg1"/>
              </a:solidFill>
            </a:endParaRPr>
          </a:p>
          <a:p>
            <a:pPr indent="265113"/>
            <a:r>
              <a:rPr lang="cs-CZ" smtClean="0">
                <a:solidFill>
                  <a:schemeClr val="bg1"/>
                </a:solidFill>
              </a:rPr>
              <a:t>  string </a:t>
            </a:r>
            <a:r>
              <a:rPr lang="cs-CZ">
                <a:solidFill>
                  <a:schemeClr val="bg1"/>
                </a:solidFill>
              </a:rPr>
              <a:t>jmeno, prijmeni;</a:t>
            </a:r>
          </a:p>
          <a:p>
            <a:pPr indent="265113"/>
            <a:r>
              <a:rPr lang="cs-CZ" smtClean="0">
                <a:solidFill>
                  <a:schemeClr val="bg1"/>
                </a:solidFill>
              </a:rPr>
              <a:t>  int </a:t>
            </a:r>
            <a:r>
              <a:rPr lang="cs-CZ">
                <a:solidFill>
                  <a:schemeClr val="bg1"/>
                </a:solidFill>
              </a:rPr>
              <a:t>dokonceno;</a:t>
            </a:r>
          </a:p>
          <a:p>
            <a:pPr indent="265113"/>
            <a:r>
              <a:rPr lang="cs-CZ" smtClean="0">
                <a:solidFill>
                  <a:schemeClr val="bg1"/>
                </a:solidFill>
              </a:rPr>
              <a:t>  </a:t>
            </a:r>
          </a:p>
          <a:p>
            <a:pPr indent="265113"/>
            <a:r>
              <a:rPr lang="cs-CZ">
                <a:solidFill>
                  <a:schemeClr val="bg1"/>
                </a:solidFill>
              </a:rPr>
              <a:t> </a:t>
            </a:r>
            <a:r>
              <a:rPr lang="cs-CZ" smtClean="0">
                <a:solidFill>
                  <a:schemeClr val="bg1"/>
                </a:solidFill>
              </a:rPr>
              <a:t> </a:t>
            </a:r>
            <a:r>
              <a:rPr lang="cs-CZ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public </a:t>
            </a:r>
            <a:r>
              <a:rPr lang="cs-CZ">
                <a:solidFill>
                  <a:schemeClr val="tx2">
                    <a:lumMod val="60000"/>
                    <a:lumOff val="40000"/>
                  </a:schemeClr>
                </a:solidFill>
              </a:rPr>
              <a:t>Zak(string jm, string pr)</a:t>
            </a:r>
          </a:p>
          <a:p>
            <a:pPr indent="265113"/>
            <a:r>
              <a:rPr lang="cs-CZ" smtClean="0">
                <a:solidFill>
                  <a:schemeClr val="bg1"/>
                </a:solidFill>
              </a:rPr>
              <a:t>  {</a:t>
            </a:r>
            <a:endParaRPr lang="cs-CZ">
              <a:solidFill>
                <a:schemeClr val="bg1"/>
              </a:solidFill>
            </a:endParaRPr>
          </a:p>
          <a:p>
            <a:pPr indent="542925"/>
            <a:r>
              <a:rPr lang="cs-CZ" smtClean="0">
                <a:solidFill>
                  <a:schemeClr val="bg1"/>
                </a:solidFill>
              </a:rPr>
              <a:t>   jmeno </a:t>
            </a:r>
            <a:r>
              <a:rPr lang="cs-CZ">
                <a:solidFill>
                  <a:schemeClr val="bg1"/>
                </a:solidFill>
              </a:rPr>
              <a:t>= jm; prijmeni = pr;</a:t>
            </a:r>
          </a:p>
          <a:p>
            <a:pPr indent="265113"/>
            <a:r>
              <a:rPr lang="cs-CZ" smtClean="0">
                <a:solidFill>
                  <a:schemeClr val="bg1"/>
                </a:solidFill>
              </a:rPr>
              <a:t>  }</a:t>
            </a:r>
            <a:endParaRPr lang="cs-CZ">
              <a:solidFill>
                <a:schemeClr val="bg1"/>
              </a:solidFill>
            </a:endParaRPr>
          </a:p>
          <a:p>
            <a:pPr indent="265113"/>
            <a:r>
              <a:rPr lang="cs-CZ" smtClean="0">
                <a:solidFill>
                  <a:schemeClr val="bg1"/>
                </a:solidFill>
              </a:rPr>
              <a:t>  </a:t>
            </a:r>
          </a:p>
          <a:p>
            <a:pPr indent="265113"/>
            <a:r>
              <a:rPr lang="cs-CZ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public </a:t>
            </a:r>
            <a:r>
              <a:rPr lang="cs-CZ">
                <a:solidFill>
                  <a:schemeClr val="tx2">
                    <a:lumMod val="60000"/>
                    <a:lumOff val="40000"/>
                  </a:schemeClr>
                </a:solidFill>
              </a:rPr>
              <a:t>int Dokonceno </a:t>
            </a:r>
          </a:p>
          <a:p>
            <a:pPr indent="265113"/>
            <a:r>
              <a:rPr lang="cs-CZ" smtClean="0">
                <a:solidFill>
                  <a:schemeClr val="bg1"/>
                </a:solidFill>
              </a:rPr>
              <a:t>  {</a:t>
            </a:r>
            <a:endParaRPr lang="cs-CZ">
              <a:solidFill>
                <a:schemeClr val="bg1"/>
              </a:solidFill>
            </a:endParaRPr>
          </a:p>
          <a:p>
            <a:pPr indent="542925"/>
            <a:r>
              <a:rPr lang="cs-CZ" smtClean="0">
                <a:solidFill>
                  <a:schemeClr val="bg1"/>
                </a:solidFill>
              </a:rPr>
              <a:t>   set </a:t>
            </a:r>
            <a:r>
              <a:rPr lang="cs-CZ">
                <a:solidFill>
                  <a:schemeClr val="bg1"/>
                </a:solidFill>
              </a:rPr>
              <a:t>{ dokonceno = value; }</a:t>
            </a:r>
          </a:p>
          <a:p>
            <a:pPr indent="542925"/>
            <a:r>
              <a:rPr lang="cs-CZ" smtClean="0">
                <a:solidFill>
                  <a:schemeClr val="bg1"/>
                </a:solidFill>
              </a:rPr>
              <a:t>   get </a:t>
            </a:r>
            <a:r>
              <a:rPr lang="cs-CZ">
                <a:solidFill>
                  <a:schemeClr val="bg1"/>
                </a:solidFill>
              </a:rPr>
              <a:t>{ return dokonceno; }</a:t>
            </a:r>
          </a:p>
          <a:p>
            <a:pPr indent="265113"/>
            <a:r>
              <a:rPr lang="cs-CZ" smtClean="0">
                <a:solidFill>
                  <a:schemeClr val="bg1"/>
                </a:solidFill>
              </a:rPr>
              <a:t>  } </a:t>
            </a:r>
            <a:endParaRPr lang="cs-CZ">
              <a:solidFill>
                <a:schemeClr val="bg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883670" y="1412776"/>
            <a:ext cx="392869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l-PL">
                <a:solidFill>
                  <a:schemeClr val="bg1">
                    <a:lumMod val="95000"/>
                  </a:schemeClr>
                </a:solidFill>
              </a:rPr>
              <a:t>Zak adam = new Zak("Adam", "První");</a:t>
            </a:r>
          </a:p>
          <a:p>
            <a:r>
              <a:rPr lang="cs-CZ" smtClean="0">
                <a:solidFill>
                  <a:schemeClr val="bg1">
                    <a:lumMod val="95000"/>
                  </a:schemeClr>
                </a:solidFill>
              </a:rPr>
              <a:t>adam.Dokonceno </a:t>
            </a:r>
            <a:r>
              <a:rPr lang="cs-CZ">
                <a:solidFill>
                  <a:schemeClr val="bg1">
                    <a:lumMod val="95000"/>
                  </a:schemeClr>
                </a:solidFill>
              </a:rPr>
              <a:t>= 9;</a:t>
            </a:r>
          </a:p>
          <a:p>
            <a:r>
              <a:rPr lang="cs-CZ" smtClean="0">
                <a:solidFill>
                  <a:schemeClr val="bg1">
                    <a:lumMod val="95000"/>
                  </a:schemeClr>
                </a:solidFill>
              </a:rPr>
              <a:t>Console.WriteLine(adam.ToString());</a:t>
            </a:r>
            <a:endParaRPr lang="cs-CZ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310299" y="2667348"/>
            <a:ext cx="341246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smtClean="0">
                <a:solidFill>
                  <a:schemeClr val="bg1">
                    <a:lumMod val="95000"/>
                  </a:schemeClr>
                </a:solidFill>
              </a:rPr>
              <a:t>Program v tomto stavu vypíše na konzoli: Vzdelani.Zak.</a:t>
            </a:r>
          </a:p>
          <a:p>
            <a:r>
              <a:rPr lang="cs-CZ" sz="1600" smtClean="0">
                <a:solidFill>
                  <a:schemeClr val="bg1">
                    <a:lumMod val="95000"/>
                  </a:schemeClr>
                </a:solidFill>
              </a:rPr>
              <a:t>Jméno namespace + jméno třídy </a:t>
            </a:r>
            <a:endParaRPr lang="cs-CZ" sz="1600" dirty="0" smtClean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310298" y="4293096"/>
            <a:ext cx="3412467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smtClean="0">
                <a:solidFill>
                  <a:schemeClr val="bg1">
                    <a:lumMod val="95000"/>
                  </a:schemeClr>
                </a:solidFill>
              </a:rPr>
              <a:t>Je to proto, že každá třída je potomek základní systémové třídy Object a tá má vytvořenou virtuální metodu ToString(). </a:t>
            </a:r>
            <a:endParaRPr lang="cs-CZ" sz="1600" dirty="0" smtClean="0">
              <a:solidFill>
                <a:schemeClr val="bg1">
                  <a:lumMod val="9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147519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2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7" dur="50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7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  <p:bldP spid="15" grpId="0" animBg="1"/>
      <p:bldP spid="2" grpId="0" build="p"/>
      <p:bldP spid="11" grpId="0" build="p"/>
      <p:bldP spid="13" grpId="0" build="p"/>
      <p:bldP spid="14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522792" y="1749815"/>
            <a:ext cx="829768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>
                <a:solidFill>
                  <a:schemeClr val="bg1">
                    <a:lumMod val="95000"/>
                  </a:schemeClr>
                </a:solidFill>
              </a:rPr>
              <a:t> public </a:t>
            </a:r>
            <a:r>
              <a:rPr lang="cs-CZ">
                <a:solidFill>
                  <a:srgbClr val="FF0000"/>
                </a:solidFill>
              </a:rPr>
              <a:t>override</a:t>
            </a:r>
            <a:r>
              <a:rPr lang="cs-CZ">
                <a:solidFill>
                  <a:schemeClr val="bg1">
                    <a:lumMod val="95000"/>
                  </a:schemeClr>
                </a:solidFill>
              </a:rPr>
              <a:t> string ToString()</a:t>
            </a:r>
          </a:p>
          <a:p>
            <a:r>
              <a:rPr lang="cs-CZ" smtClean="0">
                <a:solidFill>
                  <a:schemeClr val="bg1">
                    <a:lumMod val="95000"/>
                  </a:schemeClr>
                </a:solidFill>
              </a:rPr>
              <a:t>  {</a:t>
            </a:r>
            <a:endParaRPr lang="cs-CZ">
              <a:solidFill>
                <a:schemeClr val="bg1">
                  <a:lumMod val="95000"/>
                </a:schemeClr>
              </a:solidFill>
            </a:endParaRPr>
          </a:p>
          <a:p>
            <a:r>
              <a:rPr lang="cs-CZ" smtClean="0">
                <a:solidFill>
                  <a:schemeClr val="bg1">
                    <a:lumMod val="95000"/>
                  </a:schemeClr>
                </a:solidFill>
              </a:rPr>
              <a:t>   return </a:t>
            </a:r>
            <a:r>
              <a:rPr lang="cs-CZ">
                <a:solidFill>
                  <a:schemeClr val="bg1">
                    <a:lumMod val="95000"/>
                  </a:schemeClr>
                </a:solidFill>
              </a:rPr>
              <a:t>"žák " + jmeno + " " + prijmeni + ", ukončeno: " + dokonceno + ".tříd";</a:t>
            </a:r>
          </a:p>
          <a:p>
            <a:r>
              <a:rPr lang="cs-CZ" smtClean="0">
                <a:solidFill>
                  <a:schemeClr val="bg1">
                    <a:lumMod val="95000"/>
                  </a:schemeClr>
                </a:solidFill>
              </a:rPr>
              <a:t>  }</a:t>
            </a:r>
            <a:endParaRPr lang="cs-CZ">
              <a:solidFill>
                <a:schemeClr val="bg1">
                  <a:lumMod val="95000"/>
                </a:schemeClr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0648"/>
            <a:ext cx="542544" cy="481584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039101" y="260648"/>
            <a:ext cx="131799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>
                <a:solidFill>
                  <a:srgbClr val="FF0000"/>
                </a:solidFill>
              </a:rPr>
              <a:t>Cvičení  </a:t>
            </a:r>
            <a:r>
              <a:rPr lang="cs-CZ" sz="2000" b="1" smtClean="0">
                <a:solidFill>
                  <a:srgbClr val="FF0000"/>
                </a:solidFill>
              </a:rPr>
              <a:t>30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483768" y="260648"/>
            <a:ext cx="27998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mtClean="0">
                <a:solidFill>
                  <a:prstClr val="white"/>
                </a:solidFill>
              </a:rPr>
              <a:t>C# Základní metody objektu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92214" y="908720"/>
            <a:ext cx="743617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smtClean="0">
                <a:solidFill>
                  <a:schemeClr val="bg1">
                    <a:lumMod val="95000"/>
                  </a:schemeClr>
                </a:solidFill>
              </a:rPr>
              <a:t>Změníme obsah základní metody ToString  ve třídě Zak tak, aby vypisovala základní informace o instanci.</a:t>
            </a:r>
            <a:endParaRPr lang="cs-CZ" sz="1600" dirty="0" smtClean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715318" y="3573016"/>
            <a:ext cx="392869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l-PL">
                <a:solidFill>
                  <a:schemeClr val="bg1">
                    <a:lumMod val="95000"/>
                  </a:schemeClr>
                </a:solidFill>
              </a:rPr>
              <a:t>Zak adam = new Zak("Adam", "První");</a:t>
            </a:r>
          </a:p>
          <a:p>
            <a:r>
              <a:rPr lang="cs-CZ" smtClean="0">
                <a:solidFill>
                  <a:schemeClr val="bg1">
                    <a:lumMod val="95000"/>
                  </a:schemeClr>
                </a:solidFill>
              </a:rPr>
              <a:t>adam.Dokonceno </a:t>
            </a:r>
            <a:r>
              <a:rPr lang="cs-CZ">
                <a:solidFill>
                  <a:schemeClr val="bg1">
                    <a:lumMod val="95000"/>
                  </a:schemeClr>
                </a:solidFill>
              </a:rPr>
              <a:t>= 9;</a:t>
            </a:r>
          </a:p>
          <a:p>
            <a:r>
              <a:rPr lang="cs-CZ" smtClean="0">
                <a:solidFill>
                  <a:schemeClr val="bg1">
                    <a:lumMod val="95000"/>
                  </a:schemeClr>
                </a:solidFill>
              </a:rPr>
              <a:t>Console.WriteLine(adam.ToString());</a:t>
            </a:r>
            <a:endParaRPr lang="cs-CZ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76190" y="3090446"/>
            <a:ext cx="743617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smtClean="0">
                <a:solidFill>
                  <a:schemeClr val="bg1">
                    <a:lumMod val="95000"/>
                  </a:schemeClr>
                </a:solidFill>
              </a:rPr>
              <a:t>Hlavní program neměmíne</a:t>
            </a:r>
            <a:endParaRPr lang="cs-CZ" sz="1600" dirty="0" smtClean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95536" y="5158933"/>
            <a:ext cx="4572000" cy="369332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txBody>
          <a:bodyPr>
            <a:spAutoFit/>
          </a:bodyPr>
          <a:lstStyle/>
          <a:p>
            <a:r>
              <a:rPr lang="cs-CZ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cs-CZ" smtClean="0">
                <a:solidFill>
                  <a:schemeClr val="bg1">
                    <a:lumMod val="95000"/>
                  </a:schemeClr>
                </a:solidFill>
              </a:rPr>
              <a:t>žák  Adam První , </a:t>
            </a:r>
            <a:r>
              <a:rPr lang="cs-CZ">
                <a:solidFill>
                  <a:schemeClr val="bg1">
                    <a:lumMod val="95000"/>
                  </a:schemeClr>
                </a:solidFill>
              </a:rPr>
              <a:t>ukončeno: </a:t>
            </a:r>
            <a:r>
              <a:rPr lang="cs-CZ" smtClean="0">
                <a:solidFill>
                  <a:schemeClr val="bg1">
                    <a:lumMod val="95000"/>
                  </a:schemeClr>
                </a:solidFill>
              </a:rPr>
              <a:t>9.tříd</a:t>
            </a:r>
            <a:endParaRPr lang="cs-CZ"/>
          </a:p>
        </p:txBody>
      </p:sp>
      <p:sp>
        <p:nvSpPr>
          <p:cNvPr id="17" name="TextovéPole 16"/>
          <p:cNvSpPr txBox="1"/>
          <p:nvPr/>
        </p:nvSpPr>
        <p:spPr>
          <a:xfrm>
            <a:off x="348319" y="4725144"/>
            <a:ext cx="743617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smtClean="0">
                <a:solidFill>
                  <a:schemeClr val="bg1">
                    <a:lumMod val="95000"/>
                  </a:schemeClr>
                </a:solidFill>
              </a:rPr>
              <a:t>Výpis na konzoli</a:t>
            </a:r>
            <a:endParaRPr lang="cs-CZ" sz="1600" dirty="0" smtClean="0">
              <a:solidFill>
                <a:schemeClr val="bg1">
                  <a:lumMod val="9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595039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2" dur="10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Abs val="500"/>
                                  </p:iterate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build="p"/>
      <p:bldP spid="7" grpId="0" build="p"/>
      <p:bldP spid="11" grpId="0" build="p"/>
      <p:bldP spid="16" grpId="0" build="p"/>
      <p:bldP spid="3" grpId="0" animBg="1"/>
      <p:bldP spid="17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1098856" y="1336700"/>
            <a:ext cx="5777400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>
                <a:solidFill>
                  <a:schemeClr val="bg1"/>
                </a:solidFill>
              </a:rPr>
              <a:t>class Stredoskolak:Zak</a:t>
            </a:r>
          </a:p>
          <a:p>
            <a:r>
              <a:rPr lang="cs-CZ" smtClean="0">
                <a:solidFill>
                  <a:schemeClr val="bg1"/>
                </a:solidFill>
              </a:rPr>
              <a:t> {</a:t>
            </a:r>
            <a:endParaRPr lang="cs-CZ">
              <a:solidFill>
                <a:schemeClr val="bg1"/>
              </a:solidFill>
            </a:endParaRPr>
          </a:p>
          <a:p>
            <a:pPr indent="274638"/>
            <a:r>
              <a:rPr lang="cs-CZ" smtClean="0">
                <a:solidFill>
                  <a:schemeClr val="bg1"/>
                </a:solidFill>
              </a:rPr>
              <a:t>  string </a:t>
            </a:r>
            <a:r>
              <a:rPr lang="cs-CZ">
                <a:solidFill>
                  <a:schemeClr val="bg1"/>
                </a:solidFill>
              </a:rPr>
              <a:t>druh;</a:t>
            </a:r>
          </a:p>
          <a:p>
            <a:pPr indent="274638"/>
            <a:r>
              <a:rPr lang="cs-CZ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 public </a:t>
            </a:r>
            <a:r>
              <a:rPr lang="cs-CZ">
                <a:solidFill>
                  <a:schemeClr val="tx2">
                    <a:lumMod val="60000"/>
                    <a:lumOff val="40000"/>
                  </a:schemeClr>
                </a:solidFill>
              </a:rPr>
              <a:t>Stredoskolak(string jm, string pr, string druh)</a:t>
            </a:r>
          </a:p>
          <a:p>
            <a:pPr indent="534988"/>
            <a:r>
              <a:rPr lang="cs-CZ" smtClean="0">
                <a:solidFill>
                  <a:schemeClr val="bg1"/>
                </a:solidFill>
              </a:rPr>
              <a:t>   : </a:t>
            </a:r>
            <a:r>
              <a:rPr lang="cs-CZ">
                <a:solidFill>
                  <a:schemeClr val="bg1"/>
                </a:solidFill>
              </a:rPr>
              <a:t>base(jm, pr)</a:t>
            </a:r>
          </a:p>
          <a:p>
            <a:pPr indent="274638"/>
            <a:r>
              <a:rPr lang="cs-CZ" smtClean="0">
                <a:solidFill>
                  <a:schemeClr val="bg1"/>
                </a:solidFill>
              </a:rPr>
              <a:t>  {</a:t>
            </a:r>
            <a:endParaRPr lang="cs-CZ">
              <a:solidFill>
                <a:schemeClr val="bg1"/>
              </a:solidFill>
            </a:endParaRPr>
          </a:p>
          <a:p>
            <a:pPr indent="534988"/>
            <a:r>
              <a:rPr lang="cs-CZ" smtClean="0">
                <a:solidFill>
                  <a:schemeClr val="bg1"/>
                </a:solidFill>
              </a:rPr>
              <a:t>   this.druh </a:t>
            </a:r>
            <a:r>
              <a:rPr lang="cs-CZ">
                <a:solidFill>
                  <a:schemeClr val="bg1"/>
                </a:solidFill>
              </a:rPr>
              <a:t>= druh;</a:t>
            </a:r>
          </a:p>
          <a:p>
            <a:pPr indent="274638"/>
            <a:r>
              <a:rPr lang="cs-CZ" smtClean="0">
                <a:solidFill>
                  <a:schemeClr val="bg1"/>
                </a:solidFill>
              </a:rPr>
              <a:t>  }</a:t>
            </a:r>
            <a:endParaRPr lang="cs-CZ">
              <a:solidFill>
                <a:schemeClr val="bg1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0648"/>
            <a:ext cx="542544" cy="481584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039101" y="260648"/>
            <a:ext cx="131799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>
                <a:solidFill>
                  <a:srgbClr val="FF0000"/>
                </a:solidFill>
              </a:rPr>
              <a:t>Cvičení  </a:t>
            </a:r>
            <a:r>
              <a:rPr lang="cs-CZ" sz="2000" b="1" smtClean="0">
                <a:solidFill>
                  <a:srgbClr val="FF0000"/>
                </a:solidFill>
              </a:rPr>
              <a:t>30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483768" y="260648"/>
            <a:ext cx="27998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mtClean="0">
                <a:solidFill>
                  <a:prstClr val="white"/>
                </a:solidFill>
              </a:rPr>
              <a:t>C# Základní metody objektu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92214" y="908720"/>
            <a:ext cx="743617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smtClean="0">
                <a:solidFill>
                  <a:schemeClr val="bg1">
                    <a:lumMod val="95000"/>
                  </a:schemeClr>
                </a:solidFill>
              </a:rPr>
              <a:t>Vytvoříme potomka třídy Zak – Stredoskolak. Přidáme vlastnost druh vzdělání</a:t>
            </a:r>
            <a:endParaRPr lang="cs-CZ" sz="1600" dirty="0" smtClean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23528" y="4293096"/>
            <a:ext cx="882047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>
                <a:solidFill>
                  <a:schemeClr val="bg1"/>
                </a:solidFill>
              </a:rPr>
              <a:t>public override string ToString()</a:t>
            </a:r>
          </a:p>
          <a:p>
            <a:r>
              <a:rPr lang="cs-CZ" smtClean="0">
                <a:solidFill>
                  <a:schemeClr val="bg1"/>
                </a:solidFill>
              </a:rPr>
              <a:t>{</a:t>
            </a:r>
            <a:endParaRPr lang="cs-CZ">
              <a:solidFill>
                <a:schemeClr val="bg1"/>
              </a:solidFill>
            </a:endParaRPr>
          </a:p>
          <a:p>
            <a:r>
              <a:rPr lang="cs-CZ" smtClean="0">
                <a:solidFill>
                  <a:schemeClr val="bg1"/>
                </a:solidFill>
              </a:rPr>
              <a:t>   return </a:t>
            </a:r>
            <a:r>
              <a:rPr lang="cs-CZ">
                <a:solidFill>
                  <a:schemeClr val="bg1"/>
                </a:solidFill>
              </a:rPr>
              <a:t>"Student " + jmeno + " " + prijmeni + ", dosažené vzdělání: středoškolské, " + druh;</a:t>
            </a:r>
          </a:p>
          <a:p>
            <a:r>
              <a:rPr lang="cs-CZ" smtClean="0">
                <a:solidFill>
                  <a:schemeClr val="bg1"/>
                </a:solidFill>
              </a:rPr>
              <a:t>}</a:t>
            </a:r>
            <a:endParaRPr lang="cs-CZ">
              <a:solidFill>
                <a:schemeClr val="bg1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20206" y="3789040"/>
            <a:ext cx="743617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smtClean="0">
                <a:solidFill>
                  <a:schemeClr val="bg1">
                    <a:lumMod val="95000"/>
                  </a:schemeClr>
                </a:solidFill>
              </a:rPr>
              <a:t>Přepíšeme metodu ToString pro potřeby nové třídy</a:t>
            </a:r>
            <a:endParaRPr lang="cs-CZ" sz="1600" dirty="0" smtClean="0">
              <a:solidFill>
                <a:schemeClr val="bg1">
                  <a:lumMod val="9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656536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2" dur="5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build="p"/>
      <p:bldP spid="7" grpId="0" build="p"/>
      <p:bldP spid="11" grpId="0" build="p"/>
      <p:bldP spid="16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683568" y="1375608"/>
            <a:ext cx="7073544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l-PL">
                <a:solidFill>
                  <a:schemeClr val="bg1"/>
                </a:solidFill>
              </a:rPr>
              <a:t>Zak adam = new Zak("Adam", "První");</a:t>
            </a:r>
          </a:p>
          <a:p>
            <a:r>
              <a:rPr lang="cs-CZ" smtClean="0">
                <a:solidFill>
                  <a:schemeClr val="bg1"/>
                </a:solidFill>
              </a:rPr>
              <a:t> adam.Dokonceno </a:t>
            </a:r>
            <a:r>
              <a:rPr lang="cs-CZ">
                <a:solidFill>
                  <a:schemeClr val="bg1"/>
                </a:solidFill>
              </a:rPr>
              <a:t>= 9;</a:t>
            </a:r>
          </a:p>
          <a:p>
            <a:r>
              <a:rPr lang="cs-CZ" smtClean="0">
                <a:solidFill>
                  <a:schemeClr val="bg1"/>
                </a:solidFill>
              </a:rPr>
              <a:t> Console.WriteLine(adam.ToString</a:t>
            </a:r>
            <a:r>
              <a:rPr lang="cs-CZ">
                <a:solidFill>
                  <a:schemeClr val="bg1"/>
                </a:solidFill>
              </a:rPr>
              <a:t>());</a:t>
            </a:r>
          </a:p>
          <a:p>
            <a:r>
              <a:rPr lang="cs-CZ" smtClean="0">
                <a:solidFill>
                  <a:schemeClr val="bg1"/>
                </a:solidFill>
              </a:rPr>
              <a:t> Stredoskolak </a:t>
            </a:r>
            <a:r>
              <a:rPr lang="cs-CZ">
                <a:solidFill>
                  <a:schemeClr val="bg1"/>
                </a:solidFill>
              </a:rPr>
              <a:t>eva = new Stredoskolak("Eva", "Hříšná", "odborná škola");</a:t>
            </a:r>
          </a:p>
          <a:p>
            <a:r>
              <a:rPr lang="cs-CZ" smtClean="0">
                <a:solidFill>
                  <a:schemeClr val="bg1"/>
                </a:solidFill>
              </a:rPr>
              <a:t> Console.WriteLine(eva);</a:t>
            </a:r>
            <a:endParaRPr lang="cs-CZ">
              <a:solidFill>
                <a:schemeClr val="bg1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0648"/>
            <a:ext cx="542544" cy="481584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039101" y="260648"/>
            <a:ext cx="131799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>
                <a:solidFill>
                  <a:srgbClr val="FF0000"/>
                </a:solidFill>
              </a:rPr>
              <a:t>Cvičení  </a:t>
            </a:r>
            <a:r>
              <a:rPr lang="cs-CZ" sz="2000" b="1" smtClean="0">
                <a:solidFill>
                  <a:srgbClr val="FF0000"/>
                </a:solidFill>
              </a:rPr>
              <a:t>30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483768" y="260648"/>
            <a:ext cx="27998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mtClean="0">
                <a:solidFill>
                  <a:prstClr val="white"/>
                </a:solidFill>
              </a:rPr>
              <a:t>C# Základní metody objektu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92214" y="908720"/>
            <a:ext cx="743617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smtClean="0">
                <a:solidFill>
                  <a:schemeClr val="bg1">
                    <a:lumMod val="95000"/>
                  </a:schemeClr>
                </a:solidFill>
              </a:rPr>
              <a:t>Vytvoříme intanci středoškoláka v hlavním programu.</a:t>
            </a:r>
            <a:endParaRPr lang="cs-CZ" sz="1600" dirty="0" smtClean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95536" y="3430741"/>
            <a:ext cx="8136904" cy="646331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txBody>
          <a:bodyPr wrap="square">
            <a:spAutoFit/>
          </a:bodyPr>
          <a:lstStyle/>
          <a:p>
            <a:r>
              <a:rPr lang="cs-CZ">
                <a:solidFill>
                  <a:schemeClr val="bg1"/>
                </a:solidFill>
              </a:rPr>
              <a:t> </a:t>
            </a:r>
            <a:r>
              <a:rPr lang="cs-CZ" smtClean="0">
                <a:solidFill>
                  <a:schemeClr val="bg1"/>
                </a:solidFill>
              </a:rPr>
              <a:t>žák  Adam První , </a:t>
            </a:r>
            <a:r>
              <a:rPr lang="cs-CZ">
                <a:solidFill>
                  <a:schemeClr val="bg1"/>
                </a:solidFill>
              </a:rPr>
              <a:t>ukončeno: </a:t>
            </a:r>
            <a:r>
              <a:rPr lang="cs-CZ" smtClean="0">
                <a:solidFill>
                  <a:schemeClr val="bg1"/>
                </a:solidFill>
              </a:rPr>
              <a:t>9.tříd</a:t>
            </a:r>
          </a:p>
          <a:p>
            <a:r>
              <a:rPr lang="cs-CZ">
                <a:solidFill>
                  <a:schemeClr val="bg1"/>
                </a:solidFill>
              </a:rPr>
              <a:t>Student Eva Hříšná, dosažené vzdělání: středoškolské, odborná </a:t>
            </a:r>
            <a:r>
              <a:rPr lang="cs-CZ" smtClean="0">
                <a:solidFill>
                  <a:schemeClr val="bg1"/>
                </a:solidFill>
              </a:rPr>
              <a:t>škola</a:t>
            </a:r>
            <a:endParaRPr lang="cs-CZ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48319" y="2996952"/>
            <a:ext cx="743617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smtClean="0">
                <a:solidFill>
                  <a:schemeClr val="bg1">
                    <a:lumMod val="95000"/>
                  </a:schemeClr>
                </a:solidFill>
              </a:rPr>
              <a:t>Výpis na konzoli</a:t>
            </a:r>
            <a:endParaRPr lang="cs-CZ" sz="1600" dirty="0" smtClean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21586" y="4437112"/>
            <a:ext cx="743617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smtClean="0">
                <a:solidFill>
                  <a:schemeClr val="bg1">
                    <a:lumMod val="95000"/>
                  </a:schemeClr>
                </a:solidFill>
              </a:rPr>
              <a:t>Všimněte si, že jsme instanci eva použili jako parametr typu string, bez volání metody ToString, která se volala default.</a:t>
            </a:r>
            <a:endParaRPr lang="cs-CZ" sz="1600" dirty="0" smtClean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14" name="Šipka doleva 13"/>
          <p:cNvSpPr/>
          <p:nvPr/>
        </p:nvSpPr>
        <p:spPr>
          <a:xfrm>
            <a:off x="3419872" y="2589005"/>
            <a:ext cx="720000" cy="191923"/>
          </a:xfrm>
          <a:prstGeom prst="leftArrow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Šipka doleva 14"/>
          <p:cNvSpPr/>
          <p:nvPr/>
        </p:nvSpPr>
        <p:spPr>
          <a:xfrm>
            <a:off x="6948264" y="3813141"/>
            <a:ext cx="720000" cy="191923"/>
          </a:xfrm>
          <a:prstGeom prst="leftArrow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32693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1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Abs val="500"/>
                                  </p:iterate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6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build="p"/>
      <p:bldP spid="7" grpId="0" build="p"/>
      <p:bldP spid="9" grpId="0" animBg="1"/>
      <p:bldP spid="10" grpId="0" build="p"/>
      <p:bldP spid="13" grpId="0" build="p"/>
      <p:bldP spid="14" grpId="0" animBg="1"/>
      <p:bldP spid="1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0648"/>
            <a:ext cx="542544" cy="481584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333442" y="3032955"/>
            <a:ext cx="81989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633413"/>
            <a:r>
              <a:rPr lang="cs-CZ" b="1" err="1" smtClean="0">
                <a:solidFill>
                  <a:prstClr val="white"/>
                </a:solidFill>
              </a:rPr>
              <a:t>Anotance</a:t>
            </a:r>
            <a:r>
              <a:rPr lang="cs-CZ" smtClean="0">
                <a:solidFill>
                  <a:prstClr val="white"/>
                </a:solidFill>
              </a:rPr>
              <a:t>:  override metody ToString() </a:t>
            </a:r>
            <a:endParaRPr lang="cs-CZ" dirty="0" smtClean="0">
              <a:solidFill>
                <a:prstClr val="white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33442" y="4353101"/>
            <a:ext cx="29321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prstClr val="white"/>
                </a:solidFill>
              </a:rPr>
              <a:t>Předpokládaný čas</a:t>
            </a:r>
            <a:r>
              <a:rPr lang="cs-CZ" smtClean="0">
                <a:solidFill>
                  <a:prstClr val="white"/>
                </a:solidFill>
              </a:rPr>
              <a:t>: 30 </a:t>
            </a:r>
            <a:r>
              <a:rPr lang="cs-CZ" dirty="0" smtClean="0">
                <a:solidFill>
                  <a:prstClr val="white"/>
                </a:solidFill>
              </a:rPr>
              <a:t>minut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33442" y="1052736"/>
            <a:ext cx="31863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prstClr val="white"/>
                </a:solidFill>
              </a:rPr>
              <a:t>Zpracovala: </a:t>
            </a:r>
            <a:r>
              <a:rPr lang="cs-CZ" dirty="0" smtClean="0">
                <a:solidFill>
                  <a:prstClr val="white"/>
                </a:solidFill>
              </a:rPr>
              <a:t>Ing. Adéla Tomalová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33442" y="1712809"/>
            <a:ext cx="22369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prstClr val="white"/>
                </a:solidFill>
              </a:rPr>
              <a:t>Cílová skupina: </a:t>
            </a:r>
            <a:r>
              <a:rPr lang="cs-CZ" dirty="0">
                <a:solidFill>
                  <a:prstClr val="white"/>
                </a:solidFill>
              </a:rPr>
              <a:t>žák </a:t>
            </a:r>
            <a:r>
              <a:rPr lang="cs-CZ" dirty="0" smtClean="0">
                <a:solidFill>
                  <a:prstClr val="white"/>
                </a:solidFill>
              </a:rPr>
              <a:t>SŠ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33442" y="2372882"/>
            <a:ext cx="21408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prstClr val="white"/>
                </a:solidFill>
              </a:rPr>
              <a:t>Rok vytvoření</a:t>
            </a:r>
            <a:r>
              <a:rPr lang="cs-CZ" b="1">
                <a:solidFill>
                  <a:prstClr val="white"/>
                </a:solidFill>
              </a:rPr>
              <a:t>: </a:t>
            </a:r>
            <a:r>
              <a:rPr lang="cs-CZ">
                <a:solidFill>
                  <a:prstClr val="white"/>
                </a:solidFill>
              </a:rPr>
              <a:t> </a:t>
            </a:r>
            <a:r>
              <a:rPr lang="cs-CZ" smtClean="0">
                <a:solidFill>
                  <a:prstClr val="white"/>
                </a:solidFill>
              </a:rPr>
              <a:t>2013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33442" y="3693028"/>
            <a:ext cx="70144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prstClr val="white"/>
                </a:solidFill>
              </a:rPr>
              <a:t>Předpokládaný přínos (</a:t>
            </a:r>
            <a:r>
              <a:rPr lang="cs-CZ" b="1">
                <a:solidFill>
                  <a:prstClr val="white"/>
                </a:solidFill>
              </a:rPr>
              <a:t>výstup</a:t>
            </a:r>
            <a:r>
              <a:rPr lang="cs-CZ" b="1" smtClean="0">
                <a:solidFill>
                  <a:prstClr val="white"/>
                </a:solidFill>
              </a:rPr>
              <a:t>): </a:t>
            </a:r>
            <a:r>
              <a:rPr lang="cs-CZ" smtClean="0">
                <a:solidFill>
                  <a:prstClr val="white"/>
                </a:solidFill>
              </a:rPr>
              <a:t>praktické použití ToString u vlastních tříd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33442" y="5013176"/>
            <a:ext cx="45467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white"/>
                </a:solidFill>
              </a:rPr>
              <a:t>V textu nebyly použity materiály jiných autorů.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086684" y="260648"/>
            <a:ext cx="131799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>
                <a:solidFill>
                  <a:srgbClr val="FF0000"/>
                </a:solidFill>
              </a:rPr>
              <a:t>Cvičení  </a:t>
            </a:r>
            <a:r>
              <a:rPr lang="cs-CZ" sz="2000" b="1" smtClean="0">
                <a:solidFill>
                  <a:srgbClr val="FF0000"/>
                </a:solidFill>
              </a:rPr>
              <a:t>30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483768" y="260648"/>
            <a:ext cx="2781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mtClean="0">
                <a:solidFill>
                  <a:prstClr val="white"/>
                </a:solidFill>
              </a:rPr>
              <a:t>C# základní metody objektu</a:t>
            </a:r>
            <a:endParaRPr lang="cs-CZ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737973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om-52-03-0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Tom-52-03-0</Template>
  <TotalTime>1022</TotalTime>
  <Words>508</Words>
  <Application>Microsoft Office PowerPoint</Application>
  <PresentationFormat>Předvádění na obrazovce (4:3)</PresentationFormat>
  <Paragraphs>85</Paragraphs>
  <Slides>6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Tom-52-03-0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Tom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Adéla</dc:creator>
  <cp:lastModifiedBy>Adéla Tomalová</cp:lastModifiedBy>
  <cp:revision>65</cp:revision>
  <dcterms:created xsi:type="dcterms:W3CDTF">2012-10-27T19:00:43Z</dcterms:created>
  <dcterms:modified xsi:type="dcterms:W3CDTF">2013-07-01T06:13:14Z</dcterms:modified>
</cp:coreProperties>
</file>