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8" r:id="rId2"/>
    <p:sldId id="262" r:id="rId3"/>
    <p:sldId id="265" r:id="rId4"/>
    <p:sldId id="263" r:id="rId5"/>
    <p:sldId id="266" r:id="rId6"/>
    <p:sldId id="264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776" autoAdjust="0"/>
    <p:restoredTop sz="91520" autoAdjust="0"/>
  </p:normalViewPr>
  <p:slideViewPr>
    <p:cSldViewPr>
      <p:cViewPr varScale="1">
        <p:scale>
          <a:sx n="73" d="100"/>
          <a:sy n="73" d="100"/>
        </p:scale>
        <p:origin x="-114" y="-7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1400" baseline="0" dirty="0" smtClean="0"/>
            <a:t>Podpora výuky v technických oborech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400" dirty="0" smtClean="0"/>
            <a:t>Střední odborná škola Net Office, spol. s r.o., Orlová-Lutyně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1400" dirty="0" smtClean="0"/>
            <a:t>Ing. Adéla </a:t>
          </a:r>
          <a:r>
            <a:rPr lang="cs-CZ" sz="1400" dirty="0" err="1" smtClean="0"/>
            <a:t>Tomalová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1400" dirty="0" smtClean="0"/>
            <a:t>Objektově orientované programování v C#</a:t>
          </a:r>
          <a:endParaRPr lang="cs-CZ" sz="14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</a:t>
          </a:r>
          <a:r>
            <a:rPr lang="cs-CZ" sz="1400" dirty="0" smtClean="0"/>
            <a:t>CZ.1.07/1.5.00/34.0458</a:t>
          </a:r>
          <a:r>
            <a:rPr lang="cs-CZ" sz="2000" dirty="0" smtClean="0"/>
            <a:t>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4FEF812-25E0-4885-A14E-E5EF514706CB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70379A2-D292-4E18-8F49-B02F1E2AC474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E0F4D5B-EDD3-4BD9-B4D0-92F9C055E075}" type="presOf" srcId="{D8197B8C-B260-4A16-BDF4-0947B075E274}" destId="{5A5FFA88-C948-4069-8E93-59FA12366E83}" srcOrd="1" destOrd="0" presId="urn:microsoft.com/office/officeart/2005/8/layout/target3"/>
    <dgm:cxn modelId="{E9E7C696-E6F1-4E67-9CCE-5CADCD546BA0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721441C-C626-4825-BC38-E7BDFD044BE4}" type="presOf" srcId="{D1B46980-6531-4606-95E6-44980827E919}" destId="{2BE915AB-18AA-4053-B92C-3BFC9ED204BB}" srcOrd="1" destOrd="0" presId="urn:microsoft.com/office/officeart/2005/8/layout/target3"/>
    <dgm:cxn modelId="{35BB3109-DBF4-42BA-8DE9-E27115DEC968}" type="presOf" srcId="{757F3AB3-0718-4624-B441-E567A8F0AB56}" destId="{333A1088-737F-45CB-B68E-254E46348037}" srcOrd="0" destOrd="0" presId="urn:microsoft.com/office/officeart/2005/8/layout/target3"/>
    <dgm:cxn modelId="{1F9E30CF-8563-4A15-BD12-6AEF0E9C8453}" type="presOf" srcId="{D8197B8C-B260-4A16-BDF4-0947B075E274}" destId="{25B08C86-7E15-44DC-BE7F-FFB55DD49D12}" srcOrd="0" destOrd="0" presId="urn:microsoft.com/office/officeart/2005/8/layout/target3"/>
    <dgm:cxn modelId="{822F2609-D2A7-466C-A5D0-66F00DA17DF9}" type="presOf" srcId="{D1D4F407-5343-4D3F-B5B9-D407B03CAEB4}" destId="{D005CE8C-CC26-4C3E-AC11-E15060ECD759}" srcOrd="0" destOrd="0" presId="urn:microsoft.com/office/officeart/2005/8/layout/target3"/>
    <dgm:cxn modelId="{D265F373-3A67-47A6-8465-F39F73CA93F8}" type="presOf" srcId="{4C35D32F-0EAB-4CD7-82EE-45574DC2A586}" destId="{8BEBB6EC-1DAA-4CAC-8A25-BC0FCBD5DBD5}" srcOrd="0" destOrd="0" presId="urn:microsoft.com/office/officeart/2005/8/layout/target3"/>
    <dgm:cxn modelId="{F7F72D23-665A-418D-A308-5D3EAB74FC03}" type="presOf" srcId="{4C35D32F-0EAB-4CD7-82EE-45574DC2A586}" destId="{890E4F0B-2866-4A3F-A3C7-2A14B1797930}" srcOrd="1" destOrd="0" presId="urn:microsoft.com/office/officeart/2005/8/layout/target3"/>
    <dgm:cxn modelId="{787866A1-6074-46D6-8B27-59DBBA1239C7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181121E-53A1-4A29-A0DF-E0552248295A}" type="presParOf" srcId="{333A1088-737F-45CB-B68E-254E46348037}" destId="{F5ABB229-8D3B-4694-996A-96F23CF14429}" srcOrd="0" destOrd="0" presId="urn:microsoft.com/office/officeart/2005/8/layout/target3"/>
    <dgm:cxn modelId="{C16C59DF-817A-4387-A1C8-03191314E564}" type="presParOf" srcId="{333A1088-737F-45CB-B68E-254E46348037}" destId="{F41139FD-01EE-4571-8B17-4FB00FC51163}" srcOrd="1" destOrd="0" presId="urn:microsoft.com/office/officeart/2005/8/layout/target3"/>
    <dgm:cxn modelId="{C7455A6A-94BC-4C27-8B3F-9120010A3CBC}" type="presParOf" srcId="{333A1088-737F-45CB-B68E-254E46348037}" destId="{D005CE8C-CC26-4C3E-AC11-E15060ECD759}" srcOrd="2" destOrd="0" presId="urn:microsoft.com/office/officeart/2005/8/layout/target3"/>
    <dgm:cxn modelId="{F1228B20-3FC3-4431-A9FF-B2C9B8B0A584}" type="presParOf" srcId="{333A1088-737F-45CB-B68E-254E46348037}" destId="{2C702D82-9B77-49B7-9568-BB8EB47C3372}" srcOrd="3" destOrd="0" presId="urn:microsoft.com/office/officeart/2005/8/layout/target3"/>
    <dgm:cxn modelId="{74837E02-C8C6-4327-869A-D7C8AE0849E9}" type="presParOf" srcId="{333A1088-737F-45CB-B68E-254E46348037}" destId="{A52A0455-90FF-4808-ABD0-F02540D31D5A}" srcOrd="4" destOrd="0" presId="urn:microsoft.com/office/officeart/2005/8/layout/target3"/>
    <dgm:cxn modelId="{64ED6B19-70CD-42B4-B070-120749D0CA0E}" type="presParOf" srcId="{333A1088-737F-45CB-B68E-254E46348037}" destId="{6140AFEC-043D-4C43-A2F9-D0F5331DF3A3}" srcOrd="5" destOrd="0" presId="urn:microsoft.com/office/officeart/2005/8/layout/target3"/>
    <dgm:cxn modelId="{C2D930A1-B9B8-4019-B0FA-B00F6928B8AA}" type="presParOf" srcId="{333A1088-737F-45CB-B68E-254E46348037}" destId="{9358AC05-5D7D-4327-9F80-1AD486AEA664}" srcOrd="6" destOrd="0" presId="urn:microsoft.com/office/officeart/2005/8/layout/target3"/>
    <dgm:cxn modelId="{60E01785-250F-4FCA-AC51-09155B606C69}" type="presParOf" srcId="{333A1088-737F-45CB-B68E-254E46348037}" destId="{313FC574-E1CD-4FB4-B054-0B805CE0447D}" srcOrd="7" destOrd="0" presId="urn:microsoft.com/office/officeart/2005/8/layout/target3"/>
    <dgm:cxn modelId="{5D0DB976-A3B6-4A07-A451-C9D697B5DF3E}" type="presParOf" srcId="{333A1088-737F-45CB-B68E-254E46348037}" destId="{619D679B-A015-4ECF-8348-D1034C574F40}" srcOrd="8" destOrd="0" presId="urn:microsoft.com/office/officeart/2005/8/layout/target3"/>
    <dgm:cxn modelId="{145995F4-BE87-4921-856B-4AA003F761A8}" type="presParOf" srcId="{333A1088-737F-45CB-B68E-254E46348037}" destId="{322283A8-4A27-4CDA-BAE3-F381106A9174}" srcOrd="9" destOrd="0" presId="urn:microsoft.com/office/officeart/2005/8/layout/target3"/>
    <dgm:cxn modelId="{F3B932F9-46FA-48FD-993E-CFD1CFF1C08C}" type="presParOf" srcId="{333A1088-737F-45CB-B68E-254E46348037}" destId="{FFC9F71D-1B4F-4AD9-A4A6-86ADEFC8AF5C}" srcOrd="10" destOrd="0" presId="urn:microsoft.com/office/officeart/2005/8/layout/target3"/>
    <dgm:cxn modelId="{4606678F-8640-442C-B7A4-22F916EC28E9}" type="presParOf" srcId="{333A1088-737F-45CB-B68E-254E46348037}" destId="{25B08C86-7E15-44DC-BE7F-FFB55DD49D12}" srcOrd="11" destOrd="0" presId="urn:microsoft.com/office/officeart/2005/8/layout/target3"/>
    <dgm:cxn modelId="{E58D1ECB-8D79-446C-9B35-02FFEBF56707}" type="presParOf" srcId="{333A1088-737F-45CB-B68E-254E46348037}" destId="{76644BE8-9D7C-4C09-B250-3D10AF48CBB7}" srcOrd="12" destOrd="0" presId="urn:microsoft.com/office/officeart/2005/8/layout/target3"/>
    <dgm:cxn modelId="{80233A76-23C5-470E-9791-17B7BB9C1431}" type="presParOf" srcId="{333A1088-737F-45CB-B68E-254E46348037}" destId="{EE85B701-7295-41C0-BA7A-34D3756A2AE6}" srcOrd="13" destOrd="0" presId="urn:microsoft.com/office/officeart/2005/8/layout/target3"/>
    <dgm:cxn modelId="{99795B5B-6B85-4ED9-B2F2-8FF46E710FA0}" type="presParOf" srcId="{333A1088-737F-45CB-B68E-254E46348037}" destId="{8BEBB6EC-1DAA-4CAC-8A25-BC0FCBD5DBD5}" srcOrd="14" destOrd="0" presId="urn:microsoft.com/office/officeart/2005/8/layout/target3"/>
    <dgm:cxn modelId="{C7AB7F81-39DA-4088-B557-167BEB0F9F61}" type="presParOf" srcId="{333A1088-737F-45CB-B68E-254E46348037}" destId="{AED2198E-93D5-4001-81B4-73124B309672}" srcOrd="15" destOrd="0" presId="urn:microsoft.com/office/officeart/2005/8/layout/target3"/>
    <dgm:cxn modelId="{76E99CD2-B3E6-4EBD-94AA-845ADEEFFFC9}" type="presParOf" srcId="{333A1088-737F-45CB-B68E-254E46348037}" destId="{2BE915AB-18AA-4053-B92C-3BFC9ED204BB}" srcOrd="16" destOrd="0" presId="urn:microsoft.com/office/officeart/2005/8/layout/target3"/>
    <dgm:cxn modelId="{0D3D7164-9B29-44BF-872D-B75C2C50F307}" type="presParOf" srcId="{333A1088-737F-45CB-B68E-254E46348037}" destId="{6BB5E863-4638-4E1D-BFDE-399D028AC4ED}" srcOrd="17" destOrd="0" presId="urn:microsoft.com/office/officeart/2005/8/layout/target3"/>
    <dgm:cxn modelId="{6D89BEF1-797A-478C-A886-AB43D0E9028F}" type="presParOf" srcId="{333A1088-737F-45CB-B68E-254E46348037}" destId="{5A5FFA88-C948-4069-8E93-59FA12366E83}" srcOrd="18" destOrd="0" presId="urn:microsoft.com/office/officeart/2005/8/layout/target3"/>
    <dgm:cxn modelId="{2198FCC6-B392-4B7E-A595-150D130AA19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400" kern="1200" dirty="0" smtClean="0"/>
            <a:t>Střední odborná škola Net Office, spol. s r.o., Orlová-Lutyně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1400" kern="1200" dirty="0" smtClean="0"/>
            <a:t>Ing. Adéla </a:t>
          </a:r>
          <a:r>
            <a:rPr lang="cs-CZ" sz="1400" kern="1200" dirty="0" err="1" smtClean="0"/>
            <a:t>Tomalová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1400" kern="1200" baseline="0" dirty="0" smtClean="0"/>
            <a:t>Podpora výuky v technických oborech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1400" kern="1200" dirty="0" smtClean="0"/>
            <a:t>Objektově orientované programování v C#</a:t>
          </a:r>
          <a:endParaRPr lang="cs-CZ" sz="14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</a:t>
          </a:r>
          <a:r>
            <a:rPr lang="cs-CZ" sz="1400" kern="1200" dirty="0" smtClean="0"/>
            <a:t>CZ.1.07/1.5.00/34.0458</a:t>
          </a:r>
          <a:r>
            <a:rPr lang="cs-CZ" sz="2000" kern="1200" dirty="0" smtClean="0"/>
            <a:t>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8DFC2F-1D09-457B-870B-1EFCD1C047CC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589409-7E71-4249-9BBD-0235491D2B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81546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9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9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3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4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5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6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9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7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902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71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145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663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1443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9760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9911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06206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9089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194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394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224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4206646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32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260648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32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260648"/>
            <a:ext cx="23626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solidFill>
                  <a:prstClr val="white"/>
                </a:solidFill>
              </a:rPr>
              <a:t>C# </a:t>
            </a:r>
            <a:r>
              <a:rPr lang="cs-CZ" smtClean="0">
                <a:solidFill>
                  <a:prstClr val="white"/>
                </a:solidFill>
              </a:rPr>
              <a:t>více tříd v programu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908720"/>
            <a:ext cx="83529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bg1">
                    <a:lumMod val="95000"/>
                  </a:schemeClr>
                </a:solidFill>
              </a:rPr>
              <a:t>Na vysoké škole se potkáváme s jejími zaměstnanci – třída Clovek a studenty – třída Student. </a:t>
            </a:r>
            <a:endParaRPr lang="cs-CZ" sz="160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5" name="Šipka doleva 14"/>
          <p:cNvSpPr/>
          <p:nvPr/>
        </p:nvSpPr>
        <p:spPr>
          <a:xfrm>
            <a:off x="5580922" y="2468902"/>
            <a:ext cx="720000" cy="191923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50287" y="1268760"/>
            <a:ext cx="655801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>
                <a:solidFill>
                  <a:schemeClr val="bg1"/>
                </a:solidFill>
              </a:rPr>
              <a:t>class Clovek</a:t>
            </a:r>
          </a:p>
          <a:p>
            <a:r>
              <a:rPr lang="cs-CZ" smtClean="0">
                <a:solidFill>
                  <a:schemeClr val="bg1"/>
                </a:solidFill>
              </a:rPr>
              <a:t>{</a:t>
            </a:r>
            <a:endParaRPr lang="cs-CZ">
              <a:solidFill>
                <a:schemeClr val="bg1"/>
              </a:solidFill>
            </a:endParaRPr>
          </a:p>
          <a:p>
            <a:pPr indent="265113"/>
            <a:r>
              <a:rPr lang="cs-CZ" smtClean="0">
                <a:solidFill>
                  <a:schemeClr val="bg1"/>
                </a:solidFill>
              </a:rPr>
              <a:t>public </a:t>
            </a:r>
            <a:r>
              <a:rPr lang="cs-CZ">
                <a:solidFill>
                  <a:schemeClr val="bg1"/>
                </a:solidFill>
              </a:rPr>
              <a:t>string jmeno, prijmeni;</a:t>
            </a:r>
          </a:p>
          <a:p>
            <a:pPr indent="265113"/>
            <a:r>
              <a:rPr lang="cs-CZ" smtClean="0">
                <a:solidFill>
                  <a:schemeClr val="bg1"/>
                </a:solidFill>
              </a:rPr>
              <a:t>int </a:t>
            </a:r>
            <a:r>
              <a:rPr lang="cs-CZ">
                <a:solidFill>
                  <a:schemeClr val="bg1"/>
                </a:solidFill>
              </a:rPr>
              <a:t>roknar, vek=0;</a:t>
            </a:r>
          </a:p>
          <a:p>
            <a:pPr indent="265113"/>
            <a:endParaRPr lang="cs-CZ">
              <a:solidFill>
                <a:schemeClr val="bg1"/>
              </a:solidFill>
            </a:endParaRPr>
          </a:p>
          <a:p>
            <a:pPr indent="265113"/>
            <a:r>
              <a:rPr lang="en-US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public </a:t>
            </a:r>
            <a:r>
              <a:rPr lang="en-US">
                <a:solidFill>
                  <a:schemeClr val="tx2">
                    <a:lumMod val="60000"/>
                    <a:lumOff val="40000"/>
                  </a:schemeClr>
                </a:solidFill>
              </a:rPr>
              <a:t>Clovek(string jmeno, string prijmeni) </a:t>
            </a:r>
          </a:p>
          <a:p>
            <a:pPr indent="265113"/>
            <a:r>
              <a:rPr lang="cs-CZ" smtClean="0">
                <a:solidFill>
                  <a:schemeClr val="bg1"/>
                </a:solidFill>
              </a:rPr>
              <a:t>{</a:t>
            </a:r>
            <a:endParaRPr lang="cs-CZ">
              <a:solidFill>
                <a:schemeClr val="bg1"/>
              </a:solidFill>
            </a:endParaRPr>
          </a:p>
          <a:p>
            <a:pPr indent="542925"/>
            <a:r>
              <a:rPr lang="cs-CZ" smtClean="0">
                <a:solidFill>
                  <a:schemeClr val="bg1"/>
                </a:solidFill>
              </a:rPr>
              <a:t>this.jmeno </a:t>
            </a:r>
            <a:r>
              <a:rPr lang="cs-CZ">
                <a:solidFill>
                  <a:schemeClr val="bg1"/>
                </a:solidFill>
              </a:rPr>
              <a:t>= jmeno;</a:t>
            </a:r>
          </a:p>
          <a:p>
            <a:pPr indent="542925"/>
            <a:r>
              <a:rPr lang="cs-CZ" smtClean="0">
                <a:solidFill>
                  <a:schemeClr val="bg1"/>
                </a:solidFill>
              </a:rPr>
              <a:t>this.prijmeni </a:t>
            </a:r>
            <a:r>
              <a:rPr lang="cs-CZ">
                <a:solidFill>
                  <a:schemeClr val="bg1"/>
                </a:solidFill>
              </a:rPr>
              <a:t>= prijmeni;</a:t>
            </a:r>
          </a:p>
          <a:p>
            <a:pPr indent="265113"/>
            <a:r>
              <a:rPr lang="cs-CZ" smtClean="0">
                <a:solidFill>
                  <a:schemeClr val="bg1"/>
                </a:solidFill>
              </a:rPr>
              <a:t>}</a:t>
            </a:r>
            <a:endParaRPr lang="cs-CZ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298017" y="2195531"/>
            <a:ext cx="13196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solidFill>
                  <a:srgbClr val="FF0000"/>
                </a:solidFill>
              </a:rPr>
              <a:t>Třída </a:t>
            </a:r>
            <a:r>
              <a:rPr lang="cs-CZ" smtClean="0">
                <a:solidFill>
                  <a:srgbClr val="FF0000"/>
                </a:solidFill>
              </a:rPr>
              <a:t>Clovek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79512" y="4432611"/>
            <a:ext cx="83529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bg1">
                    <a:lumMod val="95000"/>
                  </a:schemeClr>
                </a:solidFill>
              </a:rPr>
              <a:t>Ze zaměstnanců nás budou zajímat učitelé – proto je metoda ToString upravena následovně</a:t>
            </a:r>
            <a:endParaRPr lang="cs-CZ" sz="160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50287" y="5036983"/>
            <a:ext cx="655801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>
                <a:solidFill>
                  <a:schemeClr val="tx2">
                    <a:lumMod val="60000"/>
                    <a:lumOff val="40000"/>
                  </a:schemeClr>
                </a:solidFill>
              </a:rPr>
              <a:t>public </a:t>
            </a:r>
            <a:r>
              <a:rPr lang="cs-CZ">
                <a:solidFill>
                  <a:srgbClr val="FF0000"/>
                </a:solidFill>
              </a:rPr>
              <a:t>override</a:t>
            </a:r>
            <a:r>
              <a:rPr lang="cs-CZ">
                <a:solidFill>
                  <a:schemeClr val="tx2">
                    <a:lumMod val="60000"/>
                    <a:lumOff val="40000"/>
                  </a:schemeClr>
                </a:solidFill>
              </a:rPr>
              <a:t> string ToString()</a:t>
            </a:r>
          </a:p>
          <a:p>
            <a:r>
              <a:rPr lang="cs-CZ" smtClean="0">
                <a:solidFill>
                  <a:schemeClr val="bg1"/>
                </a:solidFill>
              </a:rPr>
              <a:t>{</a:t>
            </a:r>
            <a:endParaRPr lang="cs-CZ">
              <a:solidFill>
                <a:schemeClr val="bg1"/>
              </a:solidFill>
            </a:endParaRPr>
          </a:p>
          <a:p>
            <a:pPr indent="265113"/>
            <a:r>
              <a:rPr lang="pt-BR" smtClean="0">
                <a:solidFill>
                  <a:schemeClr val="bg1"/>
                </a:solidFill>
              </a:rPr>
              <a:t>return </a:t>
            </a:r>
            <a:r>
              <a:rPr lang="pt-BR">
                <a:solidFill>
                  <a:schemeClr val="bg1"/>
                </a:solidFill>
              </a:rPr>
              <a:t>"\n Učitel: " + jmeno + " " + prijmeni;</a:t>
            </a:r>
          </a:p>
          <a:p>
            <a:r>
              <a:rPr lang="cs-CZ" smtClean="0">
                <a:solidFill>
                  <a:schemeClr val="bg1"/>
                </a:solidFill>
              </a:rPr>
              <a:t>}</a:t>
            </a:r>
            <a:endParaRPr lang="cs-CZ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98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5" grpId="0" animBg="1"/>
      <p:bldP spid="12" grpId="0" build="p"/>
      <p:bldP spid="11" grpId="0"/>
      <p:bldP spid="9" grpId="0" build="p"/>
      <p:bldP spid="10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395536" y="1268760"/>
            <a:ext cx="7494121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>
                <a:solidFill>
                  <a:schemeClr val="bg1"/>
                </a:solidFill>
              </a:rPr>
              <a:t>class Student </a:t>
            </a:r>
            <a:r>
              <a:rPr lang="cs-CZ">
                <a:solidFill>
                  <a:schemeClr val="bg1"/>
                </a:solidFill>
              </a:rPr>
              <a:t>: </a:t>
            </a:r>
            <a:r>
              <a:rPr lang="cs-CZ" smtClean="0">
                <a:solidFill>
                  <a:schemeClr val="bg1"/>
                </a:solidFill>
              </a:rPr>
              <a:t>Clovek </a:t>
            </a:r>
          </a:p>
          <a:p>
            <a:r>
              <a:rPr lang="cs-CZ" smtClean="0">
                <a:solidFill>
                  <a:schemeClr val="bg1"/>
                </a:solidFill>
              </a:rPr>
              <a:t>{</a:t>
            </a:r>
            <a:endParaRPr lang="cs-CZ">
              <a:solidFill>
                <a:schemeClr val="bg1"/>
              </a:solidFill>
            </a:endParaRPr>
          </a:p>
          <a:p>
            <a:pPr indent="265113"/>
            <a:r>
              <a:rPr lang="cs-CZ" smtClean="0">
                <a:solidFill>
                  <a:schemeClr val="bg1"/>
                </a:solidFill>
              </a:rPr>
              <a:t>string</a:t>
            </a:r>
            <a:r>
              <a:rPr lang="cs-CZ">
                <a:solidFill>
                  <a:schemeClr val="bg1"/>
                </a:solidFill>
              </a:rPr>
              <a:t>[] fakulty = { "stavební", "strojní", "elektro", "IT" };</a:t>
            </a:r>
          </a:p>
          <a:p>
            <a:pPr indent="265113"/>
            <a:r>
              <a:rPr lang="cs-CZ" smtClean="0">
                <a:solidFill>
                  <a:schemeClr val="bg1"/>
                </a:solidFill>
              </a:rPr>
              <a:t>string </a:t>
            </a:r>
            <a:r>
              <a:rPr lang="cs-CZ">
                <a:solidFill>
                  <a:schemeClr val="bg1"/>
                </a:solidFill>
              </a:rPr>
              <a:t>fakulta;</a:t>
            </a:r>
          </a:p>
          <a:p>
            <a:pPr indent="265113"/>
            <a:endParaRPr lang="cs-CZ" smtClean="0">
              <a:solidFill>
                <a:schemeClr val="bg1"/>
              </a:solidFill>
            </a:endParaRPr>
          </a:p>
          <a:p>
            <a:pPr indent="265113"/>
            <a:r>
              <a:rPr lang="cs-CZ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public </a:t>
            </a:r>
            <a:r>
              <a:rPr lang="cs-CZ">
                <a:solidFill>
                  <a:schemeClr val="tx2">
                    <a:lumMod val="60000"/>
                    <a:lumOff val="40000"/>
                  </a:schemeClr>
                </a:solidFill>
              </a:rPr>
              <a:t>Student(string jmeno, string prijmeni, string fakulta)</a:t>
            </a:r>
          </a:p>
          <a:p>
            <a:pPr indent="542925"/>
            <a:r>
              <a:rPr lang="cs-CZ" smtClean="0">
                <a:solidFill>
                  <a:schemeClr val="bg1"/>
                </a:solidFill>
              </a:rPr>
              <a:t>: </a:t>
            </a:r>
            <a:r>
              <a:rPr lang="cs-CZ">
                <a:solidFill>
                  <a:schemeClr val="bg1"/>
                </a:solidFill>
              </a:rPr>
              <a:t>base(jmeno, prijmeni)</a:t>
            </a:r>
          </a:p>
          <a:p>
            <a:pPr indent="265113"/>
            <a:r>
              <a:rPr lang="cs-CZ" smtClean="0">
                <a:solidFill>
                  <a:schemeClr val="bg1"/>
                </a:solidFill>
              </a:rPr>
              <a:t>{</a:t>
            </a:r>
            <a:endParaRPr lang="cs-CZ">
              <a:solidFill>
                <a:schemeClr val="bg1"/>
              </a:solidFill>
            </a:endParaRPr>
          </a:p>
          <a:p>
            <a:pPr indent="542925"/>
            <a:r>
              <a:rPr lang="cs-CZ" smtClean="0">
                <a:solidFill>
                  <a:schemeClr val="bg1"/>
                </a:solidFill>
              </a:rPr>
              <a:t>while </a:t>
            </a:r>
            <a:r>
              <a:rPr lang="cs-CZ">
                <a:solidFill>
                  <a:schemeClr val="bg1"/>
                </a:solidFill>
              </a:rPr>
              <a:t>(!fakulty.Contains(fakulta))</a:t>
            </a:r>
          </a:p>
          <a:p>
            <a:pPr indent="542925"/>
            <a:r>
              <a:rPr lang="cs-CZ" smtClean="0">
                <a:solidFill>
                  <a:schemeClr val="bg1"/>
                </a:solidFill>
              </a:rPr>
              <a:t>{</a:t>
            </a:r>
            <a:endParaRPr lang="cs-CZ">
              <a:solidFill>
                <a:schemeClr val="bg1"/>
              </a:solidFill>
            </a:endParaRPr>
          </a:p>
          <a:p>
            <a:pPr indent="808038"/>
            <a:r>
              <a:rPr lang="cs-CZ" smtClean="0">
                <a:solidFill>
                  <a:schemeClr val="bg1"/>
                </a:solidFill>
              </a:rPr>
              <a:t>Console.Write</a:t>
            </a:r>
            <a:r>
              <a:rPr lang="cs-CZ">
                <a:solidFill>
                  <a:schemeClr val="bg1"/>
                </a:solidFill>
              </a:rPr>
              <a:t>("Fakulta musí být: ");</a:t>
            </a:r>
          </a:p>
          <a:p>
            <a:pPr indent="808038"/>
            <a:r>
              <a:rPr lang="cs-CZ" smtClean="0">
                <a:solidFill>
                  <a:schemeClr val="bg1"/>
                </a:solidFill>
              </a:rPr>
              <a:t>foreach </a:t>
            </a:r>
            <a:r>
              <a:rPr lang="cs-CZ">
                <a:solidFill>
                  <a:schemeClr val="bg1"/>
                </a:solidFill>
              </a:rPr>
              <a:t>(string nazev in fakulty)</a:t>
            </a:r>
          </a:p>
          <a:p>
            <a:pPr indent="1073150"/>
            <a:r>
              <a:rPr lang="cs-CZ" smtClean="0">
                <a:solidFill>
                  <a:schemeClr val="bg1"/>
                </a:solidFill>
              </a:rPr>
              <a:t>  </a:t>
            </a:r>
            <a:r>
              <a:rPr lang="cs-CZ">
                <a:solidFill>
                  <a:schemeClr val="bg1"/>
                </a:solidFill>
              </a:rPr>
              <a:t>Console.Write(nazev + ",");</a:t>
            </a:r>
          </a:p>
          <a:p>
            <a:pPr indent="808038"/>
            <a:r>
              <a:rPr lang="cs-CZ" smtClean="0">
                <a:solidFill>
                  <a:schemeClr val="bg1"/>
                </a:solidFill>
              </a:rPr>
              <a:t>fakulta </a:t>
            </a:r>
            <a:r>
              <a:rPr lang="cs-CZ">
                <a:solidFill>
                  <a:schemeClr val="bg1"/>
                </a:solidFill>
              </a:rPr>
              <a:t>= Console.ReadLine();</a:t>
            </a:r>
          </a:p>
          <a:p>
            <a:pPr indent="542925"/>
            <a:r>
              <a:rPr lang="cs-CZ" smtClean="0">
                <a:solidFill>
                  <a:schemeClr val="bg1"/>
                </a:solidFill>
              </a:rPr>
              <a:t>}</a:t>
            </a:r>
            <a:endParaRPr lang="cs-CZ">
              <a:solidFill>
                <a:schemeClr val="bg1"/>
              </a:solidFill>
            </a:endParaRPr>
          </a:p>
          <a:p>
            <a:pPr indent="542925"/>
            <a:r>
              <a:rPr lang="cs-CZ" smtClean="0">
                <a:solidFill>
                  <a:schemeClr val="bg1"/>
                </a:solidFill>
              </a:rPr>
              <a:t>this.fakulta </a:t>
            </a:r>
            <a:r>
              <a:rPr lang="cs-CZ">
                <a:solidFill>
                  <a:schemeClr val="bg1"/>
                </a:solidFill>
              </a:rPr>
              <a:t>= fakulta;</a:t>
            </a:r>
          </a:p>
          <a:p>
            <a:pPr indent="265113"/>
            <a:r>
              <a:rPr lang="cs-CZ" smtClean="0">
                <a:solidFill>
                  <a:schemeClr val="bg1"/>
                </a:solidFill>
              </a:rPr>
              <a:t>}</a:t>
            </a:r>
            <a:endParaRPr lang="cs-CZ">
              <a:solidFill>
                <a:schemeClr val="bg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260648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32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260648"/>
            <a:ext cx="23626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solidFill>
                  <a:prstClr val="white"/>
                </a:solidFill>
              </a:rPr>
              <a:t>C# </a:t>
            </a:r>
            <a:r>
              <a:rPr lang="cs-CZ" smtClean="0">
                <a:solidFill>
                  <a:prstClr val="white"/>
                </a:solidFill>
              </a:rPr>
              <a:t>více tříd v programu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908720"/>
            <a:ext cx="83529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bg1">
                    <a:lumMod val="95000"/>
                  </a:schemeClr>
                </a:solidFill>
              </a:rPr>
              <a:t>Student je při přijetí na školu zapsán na jednu z fakult vysoké školy.</a:t>
            </a:r>
            <a:endParaRPr lang="cs-CZ" sz="160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5" name="Šipka doleva 14"/>
          <p:cNvSpPr/>
          <p:nvPr/>
        </p:nvSpPr>
        <p:spPr>
          <a:xfrm>
            <a:off x="6444208" y="2003608"/>
            <a:ext cx="720000" cy="191923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6777328" y="2219213"/>
            <a:ext cx="1439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solidFill>
                  <a:srgbClr val="FF0000"/>
                </a:solidFill>
              </a:rPr>
              <a:t>Třída </a:t>
            </a:r>
            <a:r>
              <a:rPr lang="cs-CZ" smtClean="0">
                <a:solidFill>
                  <a:srgbClr val="FF0000"/>
                </a:solidFill>
              </a:rPr>
              <a:t>Student</a:t>
            </a:r>
            <a:endParaRPr lang="cs-CZ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24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7" grpId="0" build="p"/>
      <p:bldP spid="15" grpId="0" animBg="1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750287" y="1268760"/>
            <a:ext cx="655801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>
                <a:solidFill>
                  <a:schemeClr val="tx2">
                    <a:lumMod val="60000"/>
                    <a:lumOff val="40000"/>
                  </a:schemeClr>
                </a:solidFill>
              </a:rPr>
              <a:t>public override string ToString()</a:t>
            </a:r>
          </a:p>
          <a:p>
            <a:r>
              <a:rPr lang="cs-CZ" smtClean="0">
                <a:solidFill>
                  <a:schemeClr val="bg1"/>
                </a:solidFill>
              </a:rPr>
              <a:t>{</a:t>
            </a:r>
            <a:endParaRPr lang="cs-CZ">
              <a:solidFill>
                <a:schemeClr val="bg1"/>
              </a:solidFill>
            </a:endParaRPr>
          </a:p>
          <a:p>
            <a:pPr indent="274638"/>
            <a:r>
              <a:rPr lang="pt-BR">
                <a:solidFill>
                  <a:schemeClr val="bg1"/>
                </a:solidFill>
              </a:rPr>
              <a:t>return "\n Učitel: " + jmeno + " " + </a:t>
            </a:r>
            <a:r>
              <a:rPr lang="pt-BR">
                <a:solidFill>
                  <a:schemeClr val="bg1"/>
                </a:solidFill>
              </a:rPr>
              <a:t>prijmeni</a:t>
            </a:r>
            <a:r>
              <a:rPr lang="pt-BR" smtClean="0">
                <a:solidFill>
                  <a:schemeClr val="bg1"/>
                </a:solidFill>
              </a:rPr>
              <a:t>;</a:t>
            </a:r>
            <a:endParaRPr lang="cs-CZ">
              <a:solidFill>
                <a:schemeClr val="bg1"/>
              </a:solidFill>
            </a:endParaRPr>
          </a:p>
          <a:p>
            <a:r>
              <a:rPr lang="cs-CZ" smtClean="0">
                <a:solidFill>
                  <a:schemeClr val="bg1"/>
                </a:solidFill>
              </a:rPr>
              <a:t>}</a:t>
            </a:r>
            <a:endParaRPr lang="cs-CZ">
              <a:solidFill>
                <a:schemeClr val="bg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260648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32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92214" y="908720"/>
            <a:ext cx="74361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bg1">
                    <a:lumMod val="95000"/>
                  </a:schemeClr>
                </a:solidFill>
              </a:rPr>
              <a:t>Přepisovat se bude </a:t>
            </a:r>
            <a:r>
              <a:rPr lang="cs-CZ" sz="1600" smtClean="0">
                <a:solidFill>
                  <a:schemeClr val="bg1">
                    <a:lumMod val="95000"/>
                  </a:schemeClr>
                </a:solidFill>
              </a:rPr>
              <a:t>metoda </a:t>
            </a:r>
            <a:r>
              <a:rPr lang="cs-CZ" sz="1600" smtClean="0">
                <a:solidFill>
                  <a:schemeClr val="bg1">
                    <a:lumMod val="95000"/>
                  </a:schemeClr>
                </a:solidFill>
              </a:rPr>
              <a:t>To String</a:t>
            </a:r>
          </a:p>
        </p:txBody>
      </p:sp>
      <p:sp>
        <p:nvSpPr>
          <p:cNvPr id="15" name="Šipka doleva 14"/>
          <p:cNvSpPr/>
          <p:nvPr/>
        </p:nvSpPr>
        <p:spPr>
          <a:xfrm>
            <a:off x="3923928" y="1364869"/>
            <a:ext cx="720000" cy="191923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4860032" y="1268760"/>
            <a:ext cx="13196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solidFill>
                  <a:srgbClr val="FF0000"/>
                </a:solidFill>
              </a:rPr>
              <a:t>Třída </a:t>
            </a:r>
            <a:r>
              <a:rPr lang="cs-CZ" smtClean="0">
                <a:solidFill>
                  <a:srgbClr val="FF0000"/>
                </a:solidFill>
              </a:rPr>
              <a:t>Clovek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44919" y="3429000"/>
            <a:ext cx="655801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>
                <a:solidFill>
                  <a:schemeClr val="tx2">
                    <a:lumMod val="60000"/>
                    <a:lumOff val="40000"/>
                  </a:schemeClr>
                </a:solidFill>
              </a:rPr>
              <a:t>public override string ToString()</a:t>
            </a:r>
          </a:p>
          <a:p>
            <a:r>
              <a:rPr lang="cs-CZ" smtClean="0">
                <a:solidFill>
                  <a:schemeClr val="bg1"/>
                </a:solidFill>
              </a:rPr>
              <a:t>{</a:t>
            </a:r>
            <a:endParaRPr lang="cs-CZ">
              <a:solidFill>
                <a:schemeClr val="bg1"/>
              </a:solidFill>
            </a:endParaRPr>
          </a:p>
          <a:p>
            <a:pPr indent="265113"/>
            <a:r>
              <a:rPr lang="cs-CZ">
                <a:solidFill>
                  <a:schemeClr val="bg1"/>
                </a:solidFill>
              </a:rPr>
              <a:t>return "\n Student" + jmeno + " " + prijmeni + "fakulta:</a:t>
            </a:r>
            <a:r>
              <a:rPr lang="cs-CZ"/>
              <a:t> " </a:t>
            </a:r>
            <a:r>
              <a:rPr lang="cs-CZ"/>
              <a:t>+ </a:t>
            </a:r>
            <a:r>
              <a:rPr lang="cs-CZ" smtClean="0"/>
              <a:t>faulta</a:t>
            </a:r>
            <a:r>
              <a:rPr lang="cs-CZ"/>
              <a:t>;</a:t>
            </a:r>
          </a:p>
          <a:p>
            <a:r>
              <a:rPr lang="cs-CZ" smtClean="0">
                <a:solidFill>
                  <a:schemeClr val="bg1"/>
                </a:solidFill>
              </a:rPr>
              <a:t>}</a:t>
            </a:r>
            <a:endParaRPr lang="cs-CZ">
              <a:solidFill>
                <a:schemeClr val="bg1"/>
              </a:solidFill>
            </a:endParaRPr>
          </a:p>
        </p:txBody>
      </p:sp>
      <p:sp>
        <p:nvSpPr>
          <p:cNvPr id="10" name="Šipka doleva 9"/>
          <p:cNvSpPr/>
          <p:nvPr/>
        </p:nvSpPr>
        <p:spPr>
          <a:xfrm>
            <a:off x="3844094" y="3543407"/>
            <a:ext cx="720000" cy="191923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4780198" y="3447298"/>
            <a:ext cx="1439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solidFill>
                  <a:srgbClr val="FF0000"/>
                </a:solidFill>
              </a:rPr>
              <a:t>Třída </a:t>
            </a:r>
            <a:r>
              <a:rPr lang="cs-CZ" smtClean="0">
                <a:solidFill>
                  <a:srgbClr val="FF0000"/>
                </a:solidFill>
              </a:rPr>
              <a:t>Student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483768" y="260648"/>
            <a:ext cx="23626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solidFill>
                  <a:prstClr val="white"/>
                </a:solidFill>
              </a:rPr>
              <a:t>C# </a:t>
            </a:r>
            <a:r>
              <a:rPr lang="cs-CZ" smtClean="0">
                <a:solidFill>
                  <a:prstClr val="white"/>
                </a:solidFill>
              </a:rPr>
              <a:t>více tříd v programu</a:t>
            </a:r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51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7" grpId="0" build="p"/>
      <p:bldP spid="15" grpId="0" animBg="1"/>
      <p:bldP spid="11" grpId="0"/>
      <p:bldP spid="9" grpId="0" build="p"/>
      <p:bldP spid="10" grpId="0" animBg="1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ovéPole 9"/>
          <p:cNvSpPr txBox="1"/>
          <p:nvPr/>
        </p:nvSpPr>
        <p:spPr>
          <a:xfrm>
            <a:off x="251520" y="901573"/>
            <a:ext cx="83529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bg1">
                    <a:lumMod val="95000"/>
                  </a:schemeClr>
                </a:solidFill>
              </a:rPr>
              <a:t>V rámci studia jsou studenti zařazováni do jazykových tříd</a:t>
            </a:r>
            <a:endParaRPr lang="cs-CZ" sz="160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95537" y="1268760"/>
            <a:ext cx="37470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>
                <a:solidFill>
                  <a:schemeClr val="bg1"/>
                </a:solidFill>
              </a:rPr>
              <a:t>class Trida</a:t>
            </a:r>
          </a:p>
          <a:p>
            <a:r>
              <a:rPr lang="cs-CZ" smtClean="0">
                <a:solidFill>
                  <a:schemeClr val="bg1"/>
                </a:solidFill>
              </a:rPr>
              <a:t>{</a:t>
            </a:r>
            <a:endParaRPr lang="cs-CZ">
              <a:solidFill>
                <a:schemeClr val="bg1"/>
              </a:solidFill>
            </a:endParaRPr>
          </a:p>
          <a:p>
            <a:pPr indent="265113"/>
            <a:r>
              <a:rPr lang="cs-CZ" smtClean="0">
                <a:solidFill>
                  <a:schemeClr val="bg1"/>
                </a:solidFill>
              </a:rPr>
              <a:t>Clovek</a:t>
            </a:r>
            <a:r>
              <a:rPr lang="cs-CZ">
                <a:solidFill>
                  <a:schemeClr val="bg1"/>
                </a:solidFill>
              </a:rPr>
              <a:t>[] trida = </a:t>
            </a:r>
            <a:r>
              <a:rPr lang="cs-CZ">
                <a:solidFill>
                  <a:schemeClr val="bg1"/>
                </a:solidFill>
              </a:rPr>
              <a:t>new </a:t>
            </a:r>
            <a:r>
              <a:rPr lang="cs-CZ" smtClean="0">
                <a:solidFill>
                  <a:schemeClr val="bg1"/>
                </a:solidFill>
              </a:rPr>
              <a:t>Clovek[6];</a:t>
            </a:r>
            <a:endParaRPr lang="cs-CZ">
              <a:solidFill>
                <a:schemeClr val="bg1"/>
              </a:solidFill>
            </a:endParaRPr>
          </a:p>
          <a:p>
            <a:pPr indent="265113"/>
            <a:r>
              <a:rPr lang="cs-CZ" smtClean="0">
                <a:solidFill>
                  <a:schemeClr val="bg1"/>
                </a:solidFill>
              </a:rPr>
              <a:t>string </a:t>
            </a:r>
            <a:r>
              <a:rPr lang="cs-CZ">
                <a:solidFill>
                  <a:schemeClr val="bg1"/>
                </a:solidFill>
              </a:rPr>
              <a:t>nazev</a:t>
            </a:r>
            <a:r>
              <a:rPr lang="cs-CZ" smtClean="0">
                <a:solidFill>
                  <a:schemeClr val="bg1"/>
                </a:solidFill>
              </a:rPr>
              <a:t>;</a:t>
            </a:r>
          </a:p>
          <a:p>
            <a:pPr indent="265113"/>
            <a:r>
              <a:rPr lang="cs-CZ" smtClean="0">
                <a:solidFill>
                  <a:schemeClr val="bg1"/>
                </a:solidFill>
              </a:rPr>
              <a:t>int i = 0;</a:t>
            </a:r>
            <a:endParaRPr lang="cs-CZ">
              <a:solidFill>
                <a:schemeClr val="bg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260648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32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260648"/>
            <a:ext cx="23626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solidFill>
                  <a:prstClr val="white"/>
                </a:solidFill>
              </a:rPr>
              <a:t>C# </a:t>
            </a:r>
            <a:r>
              <a:rPr lang="cs-CZ" smtClean="0">
                <a:solidFill>
                  <a:prstClr val="white"/>
                </a:solidFill>
              </a:rPr>
              <a:t>více tříd v programu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908720"/>
            <a:ext cx="83529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bg1">
                    <a:lumMod val="95000"/>
                  </a:schemeClr>
                </a:solidFill>
              </a:rPr>
              <a:t>V rámci studia jsou studenti zařazováni do jazykových tříd</a:t>
            </a:r>
            <a:endParaRPr lang="cs-CZ" sz="160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5" name="Šipka doleva 14"/>
          <p:cNvSpPr/>
          <p:nvPr/>
        </p:nvSpPr>
        <p:spPr>
          <a:xfrm rot="16200000">
            <a:off x="5892138" y="805611"/>
            <a:ext cx="720000" cy="191923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5613334" y="244216"/>
            <a:ext cx="11643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solidFill>
                  <a:srgbClr val="FF0000"/>
                </a:solidFill>
              </a:rPr>
              <a:t>Třída </a:t>
            </a:r>
            <a:r>
              <a:rPr lang="cs-CZ" smtClean="0">
                <a:solidFill>
                  <a:srgbClr val="FF0000"/>
                </a:solidFill>
              </a:rPr>
              <a:t>Trida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5496" y="3284984"/>
            <a:ext cx="4032449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>
                <a:solidFill>
                  <a:schemeClr val="tx2">
                    <a:lumMod val="60000"/>
                    <a:lumOff val="40000"/>
                  </a:schemeClr>
                </a:solidFill>
              </a:rPr>
              <a:t>public void pridani(Clovek </a:t>
            </a:r>
            <a:r>
              <a:rPr lang="cs-CZ">
                <a:solidFill>
                  <a:schemeClr val="tx2">
                    <a:lumMod val="60000"/>
                    <a:lumOff val="40000"/>
                  </a:schemeClr>
                </a:solidFill>
              </a:rPr>
              <a:t>nova</a:t>
            </a:r>
            <a:r>
              <a:rPr lang="cs-CZ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){</a:t>
            </a:r>
            <a:endParaRPr lang="cs-CZ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indent="265113"/>
            <a:r>
              <a:rPr lang="cs-CZ" smtClean="0">
                <a:solidFill>
                  <a:schemeClr val="bg1"/>
                </a:solidFill>
              </a:rPr>
              <a:t>try</a:t>
            </a:r>
            <a:endParaRPr lang="cs-CZ">
              <a:solidFill>
                <a:schemeClr val="bg1"/>
              </a:solidFill>
            </a:endParaRPr>
          </a:p>
          <a:p>
            <a:pPr indent="265113"/>
            <a:r>
              <a:rPr lang="cs-CZ" smtClean="0">
                <a:solidFill>
                  <a:schemeClr val="bg1"/>
                </a:solidFill>
              </a:rPr>
              <a:t>{</a:t>
            </a:r>
            <a:endParaRPr lang="cs-CZ">
              <a:solidFill>
                <a:schemeClr val="bg1"/>
              </a:solidFill>
            </a:endParaRPr>
          </a:p>
          <a:p>
            <a:pPr indent="542925"/>
            <a:r>
              <a:rPr lang="cs-CZ" smtClean="0">
                <a:solidFill>
                  <a:schemeClr val="bg1"/>
                </a:solidFill>
              </a:rPr>
              <a:t>trida[i</a:t>
            </a:r>
            <a:r>
              <a:rPr lang="cs-CZ">
                <a:solidFill>
                  <a:schemeClr val="bg1"/>
                </a:solidFill>
              </a:rPr>
              <a:t>] = </a:t>
            </a:r>
            <a:r>
              <a:rPr lang="cs-CZ">
                <a:solidFill>
                  <a:schemeClr val="bg1"/>
                </a:solidFill>
              </a:rPr>
              <a:t>nova</a:t>
            </a:r>
            <a:r>
              <a:rPr lang="cs-CZ" smtClean="0">
                <a:solidFill>
                  <a:schemeClr val="bg1"/>
                </a:solidFill>
              </a:rPr>
              <a:t>; i</a:t>
            </a:r>
            <a:r>
              <a:rPr lang="cs-CZ">
                <a:solidFill>
                  <a:schemeClr val="bg1"/>
                </a:solidFill>
              </a:rPr>
              <a:t>++;</a:t>
            </a:r>
          </a:p>
          <a:p>
            <a:pPr indent="265113"/>
            <a:r>
              <a:rPr lang="cs-CZ" smtClean="0">
                <a:solidFill>
                  <a:schemeClr val="bg1"/>
                </a:solidFill>
              </a:rPr>
              <a:t>}</a:t>
            </a:r>
            <a:endParaRPr lang="cs-CZ">
              <a:solidFill>
                <a:schemeClr val="bg1"/>
              </a:solidFill>
            </a:endParaRPr>
          </a:p>
          <a:p>
            <a:pPr indent="265113"/>
            <a:r>
              <a:rPr lang="cs-CZ" smtClean="0">
                <a:solidFill>
                  <a:schemeClr val="bg1"/>
                </a:solidFill>
              </a:rPr>
              <a:t>catch </a:t>
            </a:r>
            <a:r>
              <a:rPr lang="cs-CZ">
                <a:solidFill>
                  <a:schemeClr val="bg1"/>
                </a:solidFill>
              </a:rPr>
              <a:t>(IndexOutOfRangeException ex)</a:t>
            </a:r>
          </a:p>
          <a:p>
            <a:pPr indent="265113"/>
            <a:r>
              <a:rPr lang="cs-CZ" smtClean="0">
                <a:solidFill>
                  <a:schemeClr val="bg1"/>
                </a:solidFill>
              </a:rPr>
              <a:t>{</a:t>
            </a:r>
            <a:endParaRPr lang="cs-CZ">
              <a:solidFill>
                <a:schemeClr val="bg1"/>
              </a:solidFill>
            </a:endParaRPr>
          </a:p>
          <a:p>
            <a:pPr indent="542925"/>
            <a:r>
              <a:rPr lang="cs-CZ" smtClean="0">
                <a:solidFill>
                  <a:schemeClr val="bg1"/>
                </a:solidFill>
              </a:rPr>
              <a:t>Console.WriteLine(nazev</a:t>
            </a:r>
            <a:r>
              <a:rPr lang="cs-CZ">
                <a:solidFill>
                  <a:schemeClr val="bg1"/>
                </a:solidFill>
              </a:rPr>
              <a:t>);</a:t>
            </a:r>
          </a:p>
          <a:p>
            <a:pPr indent="542925"/>
            <a:r>
              <a:rPr lang="cs-CZ" smtClean="0">
                <a:solidFill>
                  <a:schemeClr val="bg1"/>
                </a:solidFill>
              </a:rPr>
              <a:t>Console.WriteLine(ex.Message</a:t>
            </a:r>
            <a:r>
              <a:rPr lang="cs-CZ">
                <a:solidFill>
                  <a:schemeClr val="bg1"/>
                </a:solidFill>
              </a:rPr>
              <a:t>);</a:t>
            </a:r>
          </a:p>
          <a:p>
            <a:pPr indent="265113"/>
            <a:r>
              <a:rPr lang="cs-CZ" smtClean="0">
                <a:solidFill>
                  <a:schemeClr val="bg1"/>
                </a:solidFill>
              </a:rPr>
              <a:t>}</a:t>
            </a:r>
            <a:endParaRPr lang="cs-CZ">
              <a:solidFill>
                <a:schemeClr val="bg1"/>
              </a:solidFill>
            </a:endParaRPr>
          </a:p>
          <a:p>
            <a:r>
              <a:rPr lang="cs-CZ" smtClean="0">
                <a:solidFill>
                  <a:schemeClr val="bg1"/>
                </a:solidFill>
              </a:rPr>
              <a:t>}</a:t>
            </a:r>
            <a:endParaRPr lang="cs-CZ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79512" y="2852936"/>
            <a:ext cx="83529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bg1">
                    <a:lumMod val="95000"/>
                  </a:schemeClr>
                </a:solidFill>
              </a:rPr>
              <a:t>Musíme mít metodu, kterou studenta nebo učitele přiřadíme do třídy….</a:t>
            </a:r>
            <a:endParaRPr lang="cs-CZ" sz="160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878514" y="1247274"/>
            <a:ext cx="333675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5113"/>
            <a:r>
              <a:rPr lang="cs-CZ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public </a:t>
            </a:r>
            <a:r>
              <a:rPr lang="cs-CZ">
                <a:solidFill>
                  <a:schemeClr val="tx2">
                    <a:lumMod val="60000"/>
                    <a:lumOff val="40000"/>
                  </a:schemeClr>
                </a:solidFill>
              </a:rPr>
              <a:t>Trida(string nazev)</a:t>
            </a:r>
          </a:p>
          <a:p>
            <a:pPr indent="265113"/>
            <a:r>
              <a:rPr lang="cs-CZ" smtClean="0">
                <a:solidFill>
                  <a:schemeClr val="bg1"/>
                </a:solidFill>
              </a:rPr>
              <a:t>{</a:t>
            </a:r>
            <a:endParaRPr lang="cs-CZ">
              <a:solidFill>
                <a:schemeClr val="bg1"/>
              </a:solidFill>
            </a:endParaRPr>
          </a:p>
          <a:p>
            <a:pPr indent="542925"/>
            <a:r>
              <a:rPr lang="cs-CZ" smtClean="0">
                <a:solidFill>
                  <a:schemeClr val="bg1"/>
                </a:solidFill>
              </a:rPr>
              <a:t>this.nazev </a:t>
            </a:r>
            <a:r>
              <a:rPr lang="cs-CZ">
                <a:solidFill>
                  <a:schemeClr val="bg1"/>
                </a:solidFill>
              </a:rPr>
              <a:t>= </a:t>
            </a:r>
            <a:r>
              <a:rPr lang="cs-CZ">
                <a:solidFill>
                  <a:schemeClr val="bg1"/>
                </a:solidFill>
              </a:rPr>
              <a:t>nazev</a:t>
            </a:r>
            <a:r>
              <a:rPr lang="cs-CZ" smtClean="0">
                <a:solidFill>
                  <a:schemeClr val="bg1"/>
                </a:solidFill>
              </a:rPr>
              <a:t>;</a:t>
            </a:r>
          </a:p>
          <a:p>
            <a:pPr indent="265113"/>
            <a:r>
              <a:rPr lang="cs-CZ" smtClean="0">
                <a:solidFill>
                  <a:schemeClr val="bg1"/>
                </a:solidFill>
              </a:rPr>
              <a:t>}</a:t>
            </a:r>
            <a:endParaRPr lang="cs-CZ">
              <a:solidFill>
                <a:schemeClr val="bg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4485622" y="3284984"/>
            <a:ext cx="440685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>
                <a:solidFill>
                  <a:schemeClr val="tx2">
                    <a:lumMod val="60000"/>
                    <a:lumOff val="40000"/>
                  </a:schemeClr>
                </a:solidFill>
              </a:rPr>
              <a:t>public void vypis()</a:t>
            </a:r>
          </a:p>
          <a:p>
            <a:r>
              <a:rPr lang="cs-CZ" smtClean="0">
                <a:solidFill>
                  <a:schemeClr val="bg1"/>
                </a:solidFill>
              </a:rPr>
              <a:t>{</a:t>
            </a:r>
            <a:endParaRPr lang="cs-CZ">
              <a:solidFill>
                <a:schemeClr val="bg1"/>
              </a:solidFill>
            </a:endParaRPr>
          </a:p>
          <a:p>
            <a:pPr indent="265113"/>
            <a:r>
              <a:rPr lang="cs-CZ" smtClean="0">
                <a:solidFill>
                  <a:schemeClr val="bg1"/>
                </a:solidFill>
              </a:rPr>
              <a:t>Console.WriteLine</a:t>
            </a:r>
            <a:r>
              <a:rPr lang="cs-CZ">
                <a:solidFill>
                  <a:schemeClr val="bg1"/>
                </a:solidFill>
              </a:rPr>
              <a:t>("\n Třída " + nazev);</a:t>
            </a:r>
          </a:p>
          <a:p>
            <a:pPr indent="265113"/>
            <a:r>
              <a:rPr lang="en-US" smtClean="0">
                <a:solidFill>
                  <a:schemeClr val="bg1"/>
                </a:solidFill>
              </a:rPr>
              <a:t>foreach </a:t>
            </a:r>
            <a:r>
              <a:rPr lang="en-US">
                <a:solidFill>
                  <a:schemeClr val="bg1"/>
                </a:solidFill>
              </a:rPr>
              <a:t>(Clovek student in trida)</a:t>
            </a:r>
          </a:p>
          <a:p>
            <a:pPr indent="265113"/>
            <a:r>
              <a:rPr lang="cs-CZ" smtClean="0">
                <a:solidFill>
                  <a:schemeClr val="bg1"/>
                </a:solidFill>
              </a:rPr>
              <a:t>{</a:t>
            </a:r>
            <a:endParaRPr lang="cs-CZ">
              <a:solidFill>
                <a:schemeClr val="bg1"/>
              </a:solidFill>
            </a:endParaRPr>
          </a:p>
          <a:p>
            <a:pPr indent="446088">
              <a:tabLst>
                <a:tab pos="542925" algn="l"/>
              </a:tabLst>
            </a:pPr>
            <a:r>
              <a:rPr lang="cs-CZ" smtClean="0">
                <a:solidFill>
                  <a:schemeClr val="bg1"/>
                </a:solidFill>
              </a:rPr>
              <a:t> Console.WriteLine(student</a:t>
            </a:r>
            <a:r>
              <a:rPr lang="cs-CZ">
                <a:solidFill>
                  <a:schemeClr val="bg1"/>
                </a:solidFill>
              </a:rPr>
              <a:t>);</a:t>
            </a:r>
          </a:p>
          <a:p>
            <a:pPr indent="265113"/>
            <a:r>
              <a:rPr lang="cs-CZ" smtClean="0">
                <a:solidFill>
                  <a:schemeClr val="bg1"/>
                </a:solidFill>
              </a:rPr>
              <a:t>}</a:t>
            </a:r>
            <a:endParaRPr lang="cs-CZ">
              <a:solidFill>
                <a:schemeClr val="bg1"/>
              </a:solidFill>
            </a:endParaRPr>
          </a:p>
          <a:p>
            <a:r>
              <a:rPr lang="cs-CZ" smtClean="0">
                <a:solidFill>
                  <a:schemeClr val="bg1"/>
                </a:solidFill>
              </a:rPr>
              <a:t>}</a:t>
            </a:r>
            <a:endParaRPr lang="cs-CZ">
              <a:solidFill>
                <a:schemeClr val="bg1"/>
              </a:solidFill>
            </a:endParaRPr>
          </a:p>
          <a:p>
            <a:endParaRPr lang="cs-CZ">
              <a:solidFill>
                <a:schemeClr val="bg1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4668241" y="5867980"/>
            <a:ext cx="364138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smtClean="0">
                <a:solidFill>
                  <a:schemeClr val="bg1">
                    <a:lumMod val="95000"/>
                  </a:schemeClr>
                </a:solidFill>
              </a:rPr>
              <a:t>….a </a:t>
            </a:r>
            <a:r>
              <a:rPr lang="cs-CZ" sz="1600">
                <a:solidFill>
                  <a:schemeClr val="bg1">
                    <a:lumMod val="95000"/>
                  </a:schemeClr>
                </a:solidFill>
              </a:rPr>
              <a:t>metodu kterou  vypíšeme členy  pole.</a:t>
            </a:r>
            <a:endParaRPr lang="cs-CZ" sz="1600"/>
          </a:p>
        </p:txBody>
      </p:sp>
    </p:spTree>
    <p:extLst>
      <p:ext uri="{BB962C8B-B14F-4D97-AF65-F5344CB8AC3E}">
        <p14:creationId xmlns:p14="http://schemas.microsoft.com/office/powerpoint/2010/main" val="2046466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2" grpId="0" build="p"/>
      <p:bldP spid="15" grpId="0" animBg="1"/>
      <p:bldP spid="11" grpId="0"/>
      <p:bldP spid="9" grpId="0" build="p"/>
      <p:bldP spid="13" grpId="0" build="p"/>
      <p:bldP spid="16" grpId="0" build="p"/>
      <p:bldP spid="17" grpId="0" build="p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750287" y="1268760"/>
            <a:ext cx="727809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>
                <a:solidFill>
                  <a:schemeClr val="bg1"/>
                </a:solidFill>
              </a:rPr>
              <a:t>Clovek ivan = new Clovek("Ivan", "Hrozný");</a:t>
            </a:r>
          </a:p>
          <a:p>
            <a:r>
              <a:rPr lang="nn-NO" smtClean="0">
                <a:solidFill>
                  <a:schemeClr val="bg1"/>
                </a:solidFill>
              </a:rPr>
              <a:t>Student </a:t>
            </a:r>
            <a:r>
              <a:rPr lang="nn-NO">
                <a:solidFill>
                  <a:schemeClr val="bg1"/>
                </a:solidFill>
              </a:rPr>
              <a:t>kata = new Student("Kateřina", "Velká", "strojní");</a:t>
            </a:r>
          </a:p>
          <a:p>
            <a:r>
              <a:rPr lang="nn-NO" smtClean="0">
                <a:solidFill>
                  <a:schemeClr val="bg1"/>
                </a:solidFill>
              </a:rPr>
              <a:t>Student </a:t>
            </a:r>
            <a:r>
              <a:rPr lang="nn-NO">
                <a:solidFill>
                  <a:schemeClr val="bg1"/>
                </a:solidFill>
              </a:rPr>
              <a:t>anna = new Student("Anna", "Rakouská", "strojní");</a:t>
            </a:r>
          </a:p>
          <a:p>
            <a:r>
              <a:rPr lang="cs-CZ" smtClean="0">
                <a:solidFill>
                  <a:schemeClr val="bg1"/>
                </a:solidFill>
              </a:rPr>
              <a:t>Student </a:t>
            </a:r>
            <a:r>
              <a:rPr lang="cs-CZ">
                <a:solidFill>
                  <a:schemeClr val="bg1"/>
                </a:solidFill>
              </a:rPr>
              <a:t>dana = new Student("Dana", "Koláčková", "strojní");</a:t>
            </a:r>
          </a:p>
          <a:p>
            <a:r>
              <a:rPr lang="cs-CZ" smtClean="0">
                <a:solidFill>
                  <a:schemeClr val="bg1"/>
                </a:solidFill>
              </a:rPr>
              <a:t>Student </a:t>
            </a:r>
            <a:r>
              <a:rPr lang="cs-CZ">
                <a:solidFill>
                  <a:schemeClr val="bg1"/>
                </a:solidFill>
              </a:rPr>
              <a:t>martin = new Student("Martin", "Balon", "stavební");</a:t>
            </a:r>
          </a:p>
          <a:p>
            <a:r>
              <a:rPr lang="cs-CZ" smtClean="0">
                <a:solidFill>
                  <a:schemeClr val="bg1"/>
                </a:solidFill>
              </a:rPr>
              <a:t>Student </a:t>
            </a:r>
            <a:r>
              <a:rPr lang="cs-CZ">
                <a:solidFill>
                  <a:schemeClr val="bg1"/>
                </a:solidFill>
              </a:rPr>
              <a:t>michal = new Student("Michal", "Činka", "stavební");</a:t>
            </a:r>
          </a:p>
          <a:p>
            <a:r>
              <a:rPr lang="cs-CZ" smtClean="0">
                <a:solidFill>
                  <a:schemeClr val="bg1"/>
                </a:solidFill>
              </a:rPr>
              <a:t>Trida </a:t>
            </a:r>
            <a:r>
              <a:rPr lang="cs-CZ">
                <a:solidFill>
                  <a:schemeClr val="bg1"/>
                </a:solidFill>
              </a:rPr>
              <a:t>AJ = new Trida("anglická");</a:t>
            </a:r>
          </a:p>
          <a:p>
            <a:r>
              <a:rPr lang="cs-CZ" smtClean="0">
                <a:solidFill>
                  <a:schemeClr val="bg1"/>
                </a:solidFill>
              </a:rPr>
              <a:t>AJ.pridani(ivan</a:t>
            </a:r>
            <a:r>
              <a:rPr lang="cs-CZ">
                <a:solidFill>
                  <a:schemeClr val="bg1"/>
                </a:solidFill>
              </a:rPr>
              <a:t>);</a:t>
            </a:r>
          </a:p>
          <a:p>
            <a:r>
              <a:rPr lang="cs-CZ" smtClean="0">
                <a:solidFill>
                  <a:schemeClr val="bg1"/>
                </a:solidFill>
              </a:rPr>
              <a:t>AJ.pridani(kata</a:t>
            </a:r>
            <a:r>
              <a:rPr lang="cs-CZ">
                <a:solidFill>
                  <a:schemeClr val="bg1"/>
                </a:solidFill>
              </a:rPr>
              <a:t>);</a:t>
            </a:r>
          </a:p>
          <a:p>
            <a:r>
              <a:rPr lang="cs-CZ" smtClean="0">
                <a:solidFill>
                  <a:schemeClr val="bg1"/>
                </a:solidFill>
              </a:rPr>
              <a:t>AJ.pridani(anna</a:t>
            </a:r>
            <a:r>
              <a:rPr lang="cs-CZ">
                <a:solidFill>
                  <a:schemeClr val="bg1"/>
                </a:solidFill>
              </a:rPr>
              <a:t>);</a:t>
            </a:r>
          </a:p>
          <a:p>
            <a:r>
              <a:rPr lang="cs-CZ" smtClean="0">
                <a:solidFill>
                  <a:schemeClr val="bg1"/>
                </a:solidFill>
              </a:rPr>
              <a:t>AJ.pridani(dana</a:t>
            </a:r>
            <a:r>
              <a:rPr lang="cs-CZ">
                <a:solidFill>
                  <a:schemeClr val="bg1"/>
                </a:solidFill>
              </a:rPr>
              <a:t>);</a:t>
            </a:r>
          </a:p>
          <a:p>
            <a:r>
              <a:rPr lang="cs-CZ" smtClean="0">
                <a:solidFill>
                  <a:schemeClr val="bg1"/>
                </a:solidFill>
              </a:rPr>
              <a:t>AJ.pridani(martin</a:t>
            </a:r>
            <a:r>
              <a:rPr lang="cs-CZ">
                <a:solidFill>
                  <a:schemeClr val="bg1"/>
                </a:solidFill>
              </a:rPr>
              <a:t>);</a:t>
            </a:r>
          </a:p>
          <a:p>
            <a:r>
              <a:rPr lang="cs-CZ" smtClean="0">
                <a:solidFill>
                  <a:schemeClr val="bg1"/>
                </a:solidFill>
              </a:rPr>
              <a:t>AJ.pridani(michal</a:t>
            </a:r>
            <a:r>
              <a:rPr lang="cs-CZ">
                <a:solidFill>
                  <a:schemeClr val="bg1"/>
                </a:solidFill>
              </a:rPr>
              <a:t>);</a:t>
            </a:r>
          </a:p>
          <a:p>
            <a:r>
              <a:rPr lang="cs-CZ" smtClean="0">
                <a:solidFill>
                  <a:schemeClr val="bg1"/>
                </a:solidFill>
              </a:rPr>
              <a:t>AJ.vypis</a:t>
            </a:r>
            <a:r>
              <a:rPr lang="cs-CZ">
                <a:solidFill>
                  <a:schemeClr val="bg1"/>
                </a:solidFill>
              </a:rPr>
              <a:t>();</a:t>
            </a:r>
          </a:p>
          <a:p>
            <a:endParaRPr lang="cs-CZ">
              <a:solidFill>
                <a:schemeClr val="bg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260648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32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92214" y="908720"/>
            <a:ext cx="74361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bg1">
                    <a:lumMod val="95000"/>
                  </a:schemeClr>
                </a:solidFill>
              </a:rPr>
              <a:t>Hlavní program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483768" y="260648"/>
            <a:ext cx="23626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solidFill>
                  <a:prstClr val="white"/>
                </a:solidFill>
              </a:rPr>
              <a:t>C# </a:t>
            </a:r>
            <a:r>
              <a:rPr lang="cs-CZ" smtClean="0">
                <a:solidFill>
                  <a:prstClr val="white"/>
                </a:solidFill>
              </a:rPr>
              <a:t>více tříd v programu</a:t>
            </a:r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1417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333442" y="3032955"/>
            <a:ext cx="8198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33413"/>
            <a:r>
              <a:rPr lang="cs-CZ" b="1" err="1" smtClean="0">
                <a:solidFill>
                  <a:prstClr val="white"/>
                </a:solidFill>
              </a:rPr>
              <a:t>Anotance</a:t>
            </a:r>
            <a:r>
              <a:rPr lang="cs-CZ" smtClean="0">
                <a:solidFill>
                  <a:prstClr val="white"/>
                </a:solidFill>
              </a:rPr>
              <a:t>: přesun pole objektů z hlavního programu do třídy. </a:t>
            </a:r>
            <a:endParaRPr lang="cs-CZ" dirty="0" smtClean="0">
              <a:solidFill>
                <a:prstClr val="white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33442" y="4353101"/>
            <a:ext cx="2932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white"/>
                </a:solidFill>
              </a:rPr>
              <a:t>Předpokládaný čas</a:t>
            </a:r>
            <a:r>
              <a:rPr lang="cs-CZ" smtClean="0">
                <a:solidFill>
                  <a:prstClr val="white"/>
                </a:solidFill>
              </a:rPr>
              <a:t>: </a:t>
            </a:r>
            <a:r>
              <a:rPr lang="cs-CZ" smtClean="0">
                <a:solidFill>
                  <a:prstClr val="white"/>
                </a:solidFill>
              </a:rPr>
              <a:t>40</a:t>
            </a:r>
            <a:r>
              <a:rPr lang="cs-CZ" smtClean="0">
                <a:solidFill>
                  <a:prstClr val="white"/>
                </a:solidFill>
              </a:rPr>
              <a:t> </a:t>
            </a:r>
            <a:r>
              <a:rPr lang="cs-CZ" dirty="0" smtClean="0">
                <a:solidFill>
                  <a:prstClr val="white"/>
                </a:solidFill>
              </a:rPr>
              <a:t>minut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33442" y="1052736"/>
            <a:ext cx="31863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white"/>
                </a:solidFill>
              </a:rPr>
              <a:t>Zpracovala: </a:t>
            </a:r>
            <a:r>
              <a:rPr lang="cs-CZ" dirty="0" smtClean="0">
                <a:solidFill>
                  <a:prstClr val="white"/>
                </a:solidFill>
              </a:rPr>
              <a:t>Ing. Adéla Tomalová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33442" y="1712809"/>
            <a:ext cx="22369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white"/>
                </a:solidFill>
              </a:rPr>
              <a:t>Cílová skupina: </a:t>
            </a:r>
            <a:r>
              <a:rPr lang="cs-CZ" dirty="0">
                <a:solidFill>
                  <a:prstClr val="white"/>
                </a:solidFill>
              </a:rPr>
              <a:t>žák </a:t>
            </a:r>
            <a:r>
              <a:rPr lang="cs-CZ" dirty="0" smtClean="0">
                <a:solidFill>
                  <a:prstClr val="white"/>
                </a:solidFill>
              </a:rPr>
              <a:t>SŠ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33442" y="2372882"/>
            <a:ext cx="2140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white"/>
                </a:solidFill>
              </a:rPr>
              <a:t>Rok vytvoření</a:t>
            </a:r>
            <a:r>
              <a:rPr lang="cs-CZ" b="1">
                <a:solidFill>
                  <a:prstClr val="white"/>
                </a:solidFill>
              </a:rPr>
              <a:t>: </a:t>
            </a:r>
            <a:r>
              <a:rPr lang="cs-CZ">
                <a:solidFill>
                  <a:prstClr val="white"/>
                </a:solidFill>
              </a:rPr>
              <a:t> </a:t>
            </a:r>
            <a:r>
              <a:rPr lang="cs-CZ" smtClean="0">
                <a:solidFill>
                  <a:prstClr val="white"/>
                </a:solidFill>
              </a:rPr>
              <a:t>2013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33442" y="3693028"/>
            <a:ext cx="58487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white"/>
                </a:solidFill>
              </a:rPr>
              <a:t>Předpokládaný přínos (</a:t>
            </a:r>
            <a:r>
              <a:rPr lang="cs-CZ" b="1">
                <a:solidFill>
                  <a:prstClr val="white"/>
                </a:solidFill>
              </a:rPr>
              <a:t>výstup</a:t>
            </a:r>
            <a:r>
              <a:rPr lang="cs-CZ" b="1" smtClean="0">
                <a:solidFill>
                  <a:prstClr val="white"/>
                </a:solidFill>
              </a:rPr>
              <a:t>): použití více tříd v programu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33442" y="5013176"/>
            <a:ext cx="4546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white"/>
                </a:solidFill>
              </a:rPr>
              <a:t>V textu nebyly použity materiály jiných autorů.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086684" y="260648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32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483768" y="260648"/>
            <a:ext cx="23626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solidFill>
                  <a:prstClr val="white"/>
                </a:solidFill>
              </a:rPr>
              <a:t>C# </a:t>
            </a:r>
            <a:r>
              <a:rPr lang="cs-CZ" smtClean="0">
                <a:solidFill>
                  <a:prstClr val="white"/>
                </a:solidFill>
              </a:rPr>
              <a:t>více tříd v programu</a:t>
            </a:r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79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om-52-03-0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Tom-52-03-0</Template>
  <TotalTime>1003</TotalTime>
  <Words>601</Words>
  <Application>Microsoft Office PowerPoint</Application>
  <PresentationFormat>Předvádění na obrazovce (4:3)</PresentationFormat>
  <Paragraphs>126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Tom-52-03-0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Tom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Adéla</dc:creator>
  <cp:lastModifiedBy>Adéla Tomalová</cp:lastModifiedBy>
  <cp:revision>69</cp:revision>
  <dcterms:created xsi:type="dcterms:W3CDTF">2012-10-27T19:00:43Z</dcterms:created>
  <dcterms:modified xsi:type="dcterms:W3CDTF">2013-07-01T06:07:01Z</dcterms:modified>
</cp:coreProperties>
</file>