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6" r:id="rId2"/>
    <p:sldId id="267" r:id="rId3"/>
    <p:sldId id="256" r:id="rId4"/>
    <p:sldId id="263" r:id="rId5"/>
    <p:sldId id="257" r:id="rId6"/>
    <p:sldId id="258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EACFCDD-31CD-4186-9CA5-1B9B521C7D4F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083B4DD-4BDE-4D69-A51D-FA71404C1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8EA62E-4C18-4B3E-800B-9F7B8C946AF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C9739-6016-4EED-A105-FDEB16BB307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6108AD9-EBCA-45DF-BB0A-F1B7B2DDB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5824A-01FD-4707-A9DA-A0D0DCEB24D5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BE6DC-EA86-485C-9FAB-9F49223C3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B53CB-FF0D-470C-93DE-426B2430897E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089CEB-D199-4EA0-A6A1-3FE7B8400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C24FD-0E6B-47AA-8C6A-09F8CD1ECF72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89DD6-DA5F-4A50-A4B2-E178FD004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A8FDF-1BF0-4D59-B720-A1D921DB7B70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97F21-39B1-4B44-93D8-AFFAECBE6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1739C-936D-4695-858A-0F5C1A336A83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D592B-6807-47CD-AA0B-DC5B5E211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9D930-9245-4026-AF42-7A909E7FBE2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43689-1264-4897-92FA-7679CB0EB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262F7-BCBE-4533-801B-50E3F460061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F455D-FC34-4881-83DC-4C752A1E2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AF5DF-A348-44FC-AC34-E586995D065B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8CE39-669E-4CBE-9DC8-C8FDFFCAC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894A6-D765-4C27-B39B-1DF59A9F6722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B7C70-4432-4E9F-90C6-F621D3DD6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21502-AF1B-4E6D-B378-5445BE16D15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95366-F47A-406F-B2D6-14BCC79A3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985F6AD6-F0B2-4411-9449-D5F1ABA16893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219DD56A-8986-4F18-83A2-C10D6B5F7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1" r:id="rId2"/>
    <p:sldLayoutId id="2147483733" r:id="rId3"/>
    <p:sldLayoutId id="2147483730" r:id="rId4"/>
    <p:sldLayoutId id="2147483729" r:id="rId5"/>
    <p:sldLayoutId id="2147483728" r:id="rId6"/>
    <p:sldLayoutId id="2147483727" r:id="rId7"/>
    <p:sldLayoutId id="2147483734" r:id="rId8"/>
    <p:sldLayoutId id="2147483735" r:id="rId9"/>
    <p:sldLayoutId id="2147483726" r:id="rId10"/>
    <p:sldLayoutId id="214748372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3D9B8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6BB1C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6BB1C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</a:t>
            </a:r>
            <a:r>
              <a:rPr lang="cs-CZ" sz="2800" u="sng" dirty="0">
                <a:latin typeface="Arial Unicode MS" pitchFamily="34" charset="-128"/>
                <a:cs typeface="Arial" charset="0"/>
              </a:rPr>
              <a:t>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výchova ke zdraví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učivo,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zdraví, výživa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srpen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Zdraví</a:t>
            </a:r>
          </a:p>
          <a:p>
            <a:r>
              <a:rPr lang="cs-CZ" smtClean="0"/>
              <a:t>Správná výživa</a:t>
            </a:r>
          </a:p>
          <a:p>
            <a:r>
              <a:rPr lang="cs-CZ" smtClean="0"/>
              <a:t>Nezdravá výživa – vznik onemocnění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Výživa člověka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Zdraví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Zdraví je dar a každý o něj musí pečovat</a:t>
            </a:r>
          </a:p>
          <a:p>
            <a:r>
              <a:rPr lang="cs-CZ" u="sng" smtClean="0"/>
              <a:t>Je ovlivněno: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dědičností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úrovní zdravotní péče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životním prostředím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způsobem života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  <a:r>
              <a:rPr lang="cs-CZ" b="1" smtClean="0"/>
              <a:t>STRAVOVÁNÍ</a:t>
            </a:r>
          </a:p>
          <a:p>
            <a:r>
              <a:rPr lang="cs-CZ" smtClean="0"/>
              <a:t>Má vliv na to, jak se cítíme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Veselý obličej 3"/>
          <p:cNvSpPr/>
          <p:nvPr/>
        </p:nvSpPr>
        <p:spPr>
          <a:xfrm>
            <a:off x="1331913" y="5373688"/>
            <a:ext cx="1079500" cy="100806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7" name="Picture 5" descr="MC90014959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2324100"/>
            <a:ext cx="3313113" cy="2947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Výživa člověka – správná výživa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Je nedílnou součástí celkového životního stylu</a:t>
            </a:r>
          </a:p>
          <a:p>
            <a:r>
              <a:rPr lang="cs-CZ" smtClean="0"/>
              <a:t>Má vliv na délku života</a:t>
            </a:r>
          </a:p>
          <a:p>
            <a:endParaRPr lang="cs-CZ" smtClean="0"/>
          </a:p>
          <a:p>
            <a:endParaRPr lang="cs-CZ" smtClean="0"/>
          </a:p>
          <a:p>
            <a:endParaRPr lang="cs-CZ" u="sng" smtClean="0">
              <a:latin typeface="Arial" charset="0"/>
            </a:endParaRPr>
          </a:p>
          <a:p>
            <a:r>
              <a:rPr lang="cs-CZ" u="sng" smtClean="0"/>
              <a:t>Musí být přizpůsobena: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pohlaví – M x Ž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věku – kojenec x dorostenec x důchodce …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pracovní vytížení – sportovec x těhotná žena …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zdravotní stav – diabetik x nemocný …   </a:t>
            </a:r>
          </a:p>
        </p:txBody>
      </p:sp>
      <p:pic>
        <p:nvPicPr>
          <p:cNvPr id="19460" name="Picture 4" descr="MC90023780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989138"/>
            <a:ext cx="3240088" cy="2660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Správná výživa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smtClean="0"/>
              <a:t>Poskytuje stavební látky pro: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stavbu nových tkání – svaly, kosti, nehty, vlasy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  </a:t>
            </a:r>
            <a:r>
              <a:rPr lang="cs-CZ" smtClean="0"/>
              <a:t>náhradu opotřebovaných tkání – pokožku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obranyschopnost organismu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udržení tělesné teploty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chod organismu – činnost orgánů, trávení</a:t>
            </a:r>
          </a:p>
        </p:txBody>
      </p:sp>
      <p:pic>
        <p:nvPicPr>
          <p:cNvPr id="20484" name="Picture 4" descr="MC90040614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781300"/>
            <a:ext cx="1851025" cy="1295400"/>
          </a:xfrm>
          <a:prstGeom prst="rect">
            <a:avLst/>
          </a:prstGeom>
          <a:noFill/>
        </p:spPr>
      </p:pic>
      <p:pic>
        <p:nvPicPr>
          <p:cNvPr id="20485" name="Picture 5" descr="MC90025057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2636838"/>
            <a:ext cx="2451100" cy="2252662"/>
          </a:xfrm>
          <a:prstGeom prst="rect">
            <a:avLst/>
          </a:prstGeom>
          <a:noFill/>
        </p:spPr>
      </p:pic>
      <p:pic>
        <p:nvPicPr>
          <p:cNvPr id="20486" name="Picture 6" descr="MC900371352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92725" y="333375"/>
            <a:ext cx="1285875" cy="1655763"/>
          </a:xfrm>
          <a:prstGeom prst="rect">
            <a:avLst/>
          </a:prstGeom>
          <a:noFill/>
        </p:spPr>
      </p:pic>
      <p:pic>
        <p:nvPicPr>
          <p:cNvPr id="20487" name="Picture 7" descr="MM900288942[1]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2492375"/>
            <a:ext cx="1450975" cy="1657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Nesprávná výživa ovlivňuje vznik: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Infarktu myokardu</a:t>
            </a:r>
          </a:p>
          <a:p>
            <a:r>
              <a:rPr lang="cs-CZ" smtClean="0"/>
              <a:t>Obezity</a:t>
            </a:r>
          </a:p>
          <a:p>
            <a:r>
              <a:rPr lang="cs-CZ" smtClean="0"/>
              <a:t>Kazivosti zubů</a:t>
            </a:r>
          </a:p>
          <a:p>
            <a:r>
              <a:rPr lang="cs-CZ" smtClean="0"/>
              <a:t>Mozkové cévní příhody</a:t>
            </a:r>
          </a:p>
          <a:p>
            <a:r>
              <a:rPr lang="cs-CZ" smtClean="0"/>
              <a:t>Některých druhů rakoviny (tlustého střeva)</a:t>
            </a:r>
          </a:p>
          <a:p>
            <a:r>
              <a:rPr lang="cs-CZ" smtClean="0"/>
              <a:t>Žaludečních vředů</a:t>
            </a:r>
          </a:p>
          <a:p>
            <a:r>
              <a:rPr lang="cs-CZ" smtClean="0"/>
              <a:t>Strumy </a:t>
            </a:r>
          </a:p>
          <a:p>
            <a:r>
              <a:rPr lang="cs-CZ" smtClean="0"/>
              <a:t>Kurdějí</a:t>
            </a:r>
          </a:p>
          <a:p>
            <a:r>
              <a:rPr lang="cs-CZ" smtClean="0"/>
              <a:t>Podvýživy </a:t>
            </a:r>
          </a:p>
        </p:txBody>
      </p:sp>
      <p:pic>
        <p:nvPicPr>
          <p:cNvPr id="21509" name="Picture 5" descr="MC90035905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6638" y="3573463"/>
            <a:ext cx="2486025" cy="2736850"/>
          </a:xfrm>
          <a:prstGeom prst="rect">
            <a:avLst/>
          </a:prstGeom>
          <a:noFill/>
        </p:spPr>
      </p:pic>
      <p:pic>
        <p:nvPicPr>
          <p:cNvPr id="21511" name="Picture 7" descr="MC90023298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1412875"/>
            <a:ext cx="1166813" cy="1865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1. Znáš další onemocnění, které je způsobeno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špatnou výživou? Dopiš.</a:t>
            </a:r>
          </a:p>
          <a:p>
            <a:r>
              <a:rPr lang="cs-CZ" smtClean="0"/>
              <a:t>2. Připiš  X  ke každému onemocnění, které se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objevilo ve vaší rodině. </a:t>
            </a:r>
          </a:p>
          <a:p>
            <a:r>
              <a:rPr lang="cs-CZ" smtClean="0"/>
              <a:t>Nemoc špinavých rukou: </a:t>
            </a:r>
            <a:r>
              <a:rPr lang="cs-CZ" b="1" smtClean="0"/>
              <a:t>_ _ _ _ _ _ _ _ _ </a:t>
            </a:r>
          </a:p>
          <a:p>
            <a:r>
              <a:rPr lang="cs-CZ" smtClean="0"/>
              <a:t>Plesnivé, nahnilé potraviny nesmíme jíst, v lepším případě nás čeká jen: </a:t>
            </a:r>
            <a:r>
              <a:rPr lang="cs-CZ" b="1" smtClean="0"/>
              <a:t>  </a:t>
            </a:r>
            <a:r>
              <a:rPr lang="cs-CZ" b="1" smtClean="0">
                <a:latin typeface="Arial" charset="0"/>
              </a:rPr>
              <a:t>_ _ _ _ _ _</a:t>
            </a:r>
            <a:r>
              <a:rPr lang="cs-CZ" b="1" smtClean="0"/>
              <a:t>     </a:t>
            </a:r>
            <a:endParaRPr lang="cs-CZ" smtClean="0"/>
          </a:p>
          <a:p>
            <a:r>
              <a:rPr lang="cs-CZ" smtClean="0"/>
              <a:t>Jak se jmenuje plíseň, která lidem pomáhá a léčí: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  <a:r>
              <a:rPr lang="cs-CZ" sz="2400" b="1" smtClean="0">
                <a:latin typeface="Arial" charset="0"/>
              </a:rPr>
              <a:t>_ _ _ _ _ _ _ _ _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112</TotalTime>
  <Words>277</Words>
  <Application>Microsoft Office PowerPoint</Application>
  <PresentationFormat>On-screen Show (4:3)</PresentationFormat>
  <Paragraphs>73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Výživa člověka</vt:lpstr>
      <vt:lpstr>Zdraví</vt:lpstr>
      <vt:lpstr>Výživa člověka – správná výživa</vt:lpstr>
      <vt:lpstr>Správná výživa</vt:lpstr>
      <vt:lpstr>Nesprávná výživa ovlivňuje vznik:</vt:lpstr>
      <vt:lpstr>Úkoly: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 člověka</dc:title>
  <cp:lastModifiedBy>Učitel</cp:lastModifiedBy>
  <cp:revision>14</cp:revision>
  <dcterms:modified xsi:type="dcterms:W3CDTF">2012-11-19T08:38:12Z</dcterms:modified>
</cp:coreProperties>
</file>