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B166D5C-BBAB-45C0-A691-FA05901CD866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84CF654-5BD8-4CD3-B4AD-E209E0DBFE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0CE77F-991A-46FF-B647-36336B42482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473BB88-9D45-4FDF-93CE-533A9C3D9031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01A7028-92AF-4E88-93F5-280F75254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5A436-3AE1-4A08-AEA0-0AF89EE66E6E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029B1-C50C-4266-B866-8E9B806FAE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07DBE5-BE8A-4F4F-9684-312D3C3F4F24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22D985-FC68-4693-A9A9-9D539D5931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36BBC7-DDFC-403B-B692-26F248504EC7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F8BA5B-7C02-417A-BE1B-F6430A2B78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3D0044-B3DE-4690-A0E1-FD1977DBC2B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F7EC206-8820-4413-AD92-39FEEF9F1E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D44FC7-50DA-4D47-81B8-C55F3D27DF82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202366-F8CC-42E3-8A9B-DA4D13AC0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A237A-F571-4574-B294-AB45C5956D5A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459F7-206E-4D4F-970B-E57B82009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ADD0ED-4BE5-4B93-8B7F-356834CDA64D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BE4F30-F46B-450B-BF3C-3B28A07E09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1029D56-ABB5-4FBC-A210-6AD1609AF095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80477F6-49A4-4C99-B922-E34E3E22F8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326A1-7334-46CE-BF42-612FDC68134E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4E4AB-ED5D-4C70-8907-5C3AED2FB2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8D484-FECA-4DF1-B556-910C9E3E4DC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5D5C6-F48E-421A-9F6A-EAC9B0E621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89A0B66-E01A-49B4-9ED3-9D06B35886CB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3D64E2F-86C3-4462-9D14-723F9E095E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6" r:id="rId4"/>
    <p:sldLayoutId id="2147483687" r:id="rId5"/>
    <p:sldLayoutId id="2147483688" r:id="rId6"/>
    <p:sldLayoutId id="2147483682" r:id="rId7"/>
    <p:sldLayoutId id="2147483689" r:id="rId8"/>
    <p:sldLayoutId id="2147483690" r:id="rId9"/>
    <p:sldLayoutId id="2147483681" r:id="rId10"/>
    <p:sldLayoutId id="214748368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VY_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VKZB1/10</a:t>
            </a:r>
            <a:endParaRPr lang="cs-CZ" sz="28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test</a:t>
            </a:r>
            <a:endParaRPr lang="cs-CZ" sz="28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89426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výchova ke zdraví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učivo. Žáci si ověřují </a:t>
            </a:r>
            <a:r>
              <a:rPr lang="cs-CZ" sz="24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své znalosti, pracují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na samostatných PC stanicích v učebně dle pokynů, vybraní žáci pracují s dotykovou tabulí.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menstruace, vaječníky, děloha, vejcovody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Autor: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cs typeface="Arial" charset="0"/>
              </a:rPr>
              <a:t>Zdroje: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Autorem tohoto materiálu a všech jeho částí, pokud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není uvedeno jinak, je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Klipart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Menstruace</a:t>
            </a:r>
            <a:endParaRPr lang="cs-CZ" dirty="0"/>
          </a:p>
        </p:txBody>
      </p:sp>
      <p:sp>
        <p:nvSpPr>
          <p:cNvPr id="17410" name="Podnadpis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/>
            <a:r>
              <a:rPr lang="cs-CZ" smtClean="0"/>
              <a:t>Test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28 dnů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30 dnů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32 dnů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1. Jak dlouho obvykle trvá    </a:t>
            </a:r>
            <a:br>
              <a:rPr lang="cs-CZ" sz="4900" dirty="0" smtClean="0"/>
            </a:br>
            <a:r>
              <a:rPr lang="cs-CZ" sz="4900" dirty="0" smtClean="0"/>
              <a:t>    menstruační cyklus:</a:t>
            </a:r>
            <a:endParaRPr lang="cs-CZ" sz="4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Progesteron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Testosteron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Estrogen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2. Mezi ženské pohlavní </a:t>
            </a:r>
            <a:br>
              <a:rPr lang="cs-CZ" sz="4900" dirty="0" smtClean="0"/>
            </a:br>
            <a:r>
              <a:rPr lang="cs-CZ" sz="4900" dirty="0" smtClean="0"/>
              <a:t>    hormony nepatří:</a:t>
            </a:r>
            <a:endParaRPr lang="cs-CZ" sz="4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1. – 5. den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14. den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 28. den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3. Kdy je v menstruačním  </a:t>
            </a:r>
            <a:br>
              <a:rPr lang="cs-CZ" sz="4900" dirty="0" smtClean="0"/>
            </a:br>
            <a:r>
              <a:rPr lang="cs-CZ" sz="4900" dirty="0" smtClean="0"/>
              <a:t>    cyklu ovulace:</a:t>
            </a:r>
            <a:endParaRPr lang="cs-CZ" sz="4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6"/>
          <p:cNvSpPr>
            <a:spLocks noGrp="1"/>
          </p:cNvSpPr>
          <p:nvPr>
            <p:ph idx="1"/>
          </p:nvPr>
        </p:nvSpPr>
        <p:spPr>
          <a:xfrm>
            <a:off x="97155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ANO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NE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4. Menstruace u dívek  </a:t>
            </a:r>
            <a:br>
              <a:rPr lang="cs-CZ" sz="4900" dirty="0" smtClean="0"/>
            </a:br>
            <a:r>
              <a:rPr lang="cs-CZ" sz="4900" dirty="0" smtClean="0"/>
              <a:t>    začíná v období puberty:</a:t>
            </a:r>
            <a:endParaRPr lang="cs-CZ" sz="4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6"/>
          <p:cNvSpPr>
            <a:spLocks noGrp="1"/>
          </p:cNvSpPr>
          <p:nvPr>
            <p:ph idx="1"/>
          </p:nvPr>
        </p:nvSpPr>
        <p:spPr>
          <a:xfrm>
            <a:off x="755650" y="3068638"/>
            <a:ext cx="7772400" cy="3022600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Děloha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Vejcovody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Vaječníky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36227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5. Žláza s vnitřní sekrecí, </a:t>
            </a:r>
            <a:br>
              <a:rPr lang="cs-CZ" sz="4900" dirty="0" smtClean="0"/>
            </a:br>
            <a:r>
              <a:rPr lang="cs-CZ" sz="4900" dirty="0" smtClean="0"/>
              <a:t>    která produkuje ženský   </a:t>
            </a:r>
            <a:br>
              <a:rPr lang="cs-CZ" sz="4900" dirty="0" smtClean="0"/>
            </a:br>
            <a:r>
              <a:rPr lang="cs-CZ" sz="4900" dirty="0" smtClean="0"/>
              <a:t>    pohlavní hormon je:</a:t>
            </a:r>
            <a:endParaRPr lang="cs-CZ" sz="4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endParaRPr lang="cs-CZ" sz="40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Období po porodu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Období před první menstruací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Období, kdy u starší ženy přestává menstruace</a:t>
            </a: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6. Menopauza je:</a:t>
            </a:r>
            <a:endParaRPr lang="cs-CZ" sz="4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endParaRPr lang="cs-CZ" sz="40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Jahody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endParaRPr lang="cs-CZ" sz="40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Hrušky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endParaRPr lang="cs-CZ" sz="40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cs-CZ" sz="4000" dirty="0" smtClean="0"/>
              <a:t>Jablka</a:t>
            </a:r>
          </a:p>
          <a:p>
            <a:pPr marL="514350" indent="-514350" fontAlgn="auto">
              <a:spcAft>
                <a:spcPts val="0"/>
              </a:spcAft>
              <a:buFont typeface="Wingdings 3"/>
              <a:buNone/>
              <a:defRPr/>
            </a:pP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7. Děloha má přibližně tvar </a:t>
            </a:r>
            <a:r>
              <a:rPr lang="cs-CZ" sz="4900" dirty="0" err="1" smtClean="0"/>
              <a:t>orbácené</a:t>
            </a:r>
            <a:r>
              <a:rPr lang="cs-CZ" sz="4900" dirty="0" smtClean="0"/>
              <a:t>:</a:t>
            </a:r>
            <a:endParaRPr lang="cs-CZ" sz="4900" dirty="0"/>
          </a:p>
        </p:txBody>
      </p:sp>
      <p:pic>
        <p:nvPicPr>
          <p:cNvPr id="24580" name="Picture 4" descr="MP90040061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2205038"/>
            <a:ext cx="1247775" cy="1560512"/>
          </a:xfrm>
          <a:prstGeom prst="rect">
            <a:avLst/>
          </a:prstGeom>
          <a:noFill/>
        </p:spPr>
      </p:pic>
      <p:pic>
        <p:nvPicPr>
          <p:cNvPr id="24581" name="Picture 5" descr="MP900422958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997200"/>
            <a:ext cx="1339850" cy="1944688"/>
          </a:xfrm>
          <a:prstGeom prst="rect">
            <a:avLst/>
          </a:prstGeom>
          <a:noFill/>
        </p:spPr>
      </p:pic>
      <p:pic>
        <p:nvPicPr>
          <p:cNvPr id="24582" name="Picture 6" descr="MP900430948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4149725"/>
            <a:ext cx="2098675" cy="2376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Ve vaječníkách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Ve vejcovodech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 děloze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8. Kde je vajíčko oplodněno spermií:</a:t>
            </a:r>
            <a:endParaRPr lang="cs-CZ" sz="4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Uvolnění vajíčka z folikulu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Putování vajíčka vejcovodem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Vnoření vajíčka do děložní sliznice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9. Nidace je:</a:t>
            </a:r>
            <a:endParaRPr lang="cs-CZ" sz="4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sah 6"/>
          <p:cNvSpPr>
            <a:spLocks noGrp="1"/>
          </p:cNvSpPr>
          <p:nvPr>
            <p:ph idx="1"/>
          </p:nvPr>
        </p:nvSpPr>
        <p:spPr>
          <a:xfrm>
            <a:off x="914400" y="2205038"/>
            <a:ext cx="7772400" cy="3814762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lphaLcParenR"/>
            </a:pPr>
            <a:endParaRPr lang="cs-CZ" sz="4000" smtClean="0"/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1 - 2 dny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4 – 6 dnů</a:t>
            </a:r>
          </a:p>
          <a:p>
            <a:pPr marL="514350" indent="-514350">
              <a:buFont typeface="Lucida Sans Unicode" pitchFamily="34" charset="0"/>
              <a:buAutoNum type="alphaLcParenR"/>
            </a:pPr>
            <a:r>
              <a:rPr lang="cs-CZ" sz="4000" smtClean="0"/>
              <a:t>8 – 9 dnů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/>
              <a:t>10. Jak dlouho putuje </a:t>
            </a:r>
            <a:br>
              <a:rPr lang="cs-CZ" sz="4900" dirty="0" smtClean="0"/>
            </a:br>
            <a:r>
              <a:rPr lang="cs-CZ" sz="4900" dirty="0" smtClean="0"/>
              <a:t>      vajíčko vejcovody:</a:t>
            </a:r>
            <a:endParaRPr lang="cs-CZ" sz="4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obsah 3"/>
          <p:cNvSpPr>
            <a:spLocks noGrp="1"/>
          </p:cNvSpPr>
          <p:nvPr>
            <p:ph idx="1"/>
          </p:nvPr>
        </p:nvSpPr>
        <p:spPr>
          <a:xfrm>
            <a:off x="4284663" y="836613"/>
            <a:ext cx="4330700" cy="5761037"/>
          </a:xfrm>
        </p:spPr>
        <p:txBody>
          <a:bodyPr/>
          <a:lstStyle/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A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B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B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A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C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C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B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B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C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r>
              <a:rPr lang="cs-CZ" sz="3200" smtClean="0"/>
              <a:t>B</a:t>
            </a:r>
          </a:p>
          <a:p>
            <a:pPr marL="514350" indent="-514350">
              <a:buFont typeface="Lucida Sans Unicode" pitchFamily="34" charset="0"/>
              <a:buAutoNum type="arabicPeriod"/>
            </a:pPr>
            <a:endParaRPr lang="cs-CZ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288032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Výsledky:</a:t>
            </a:r>
            <a:endParaRPr lang="cs-CZ" sz="49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2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3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4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46</TotalTime>
  <Words>183</Words>
  <Application>Microsoft Office PowerPoint</Application>
  <PresentationFormat>On-screen Show (4:3)</PresentationFormat>
  <Paragraphs>69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14</vt:i4>
      </vt:variant>
    </vt:vector>
  </HeadingPairs>
  <TitlesOfParts>
    <vt:vector size="29" baseType="lpstr">
      <vt:lpstr>Lucida Sans Unicode</vt:lpstr>
      <vt:lpstr>Arial</vt:lpstr>
      <vt:lpstr>Wingdings 3</vt:lpstr>
      <vt:lpstr>Verdana</vt:lpstr>
      <vt:lpstr>Wingdings 2</vt:lpstr>
      <vt:lpstr>Calibri</vt:lpstr>
      <vt:lpstr>Arial Unicode MS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Menstruace</dc:title>
  <cp:lastModifiedBy>Učitel</cp:lastModifiedBy>
  <cp:revision>8</cp:revision>
  <dcterms:modified xsi:type="dcterms:W3CDTF">2012-11-20T06:58:59Z</dcterms:modified>
</cp:coreProperties>
</file>