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2" y="-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04D7417-9B50-4512-9DB9-558351C8709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99D41A2-B27A-4611-9EFE-F693400265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99CB4C-ED4E-49F9-A5B6-D8EC84DBA78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BAF8D51-BE69-4CFD-9534-09619C16F160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5F27797-8C3B-42D0-9D77-899B451722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57810-BC5E-4E7C-9D38-30CB8AB62AC9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DC6FF2-1013-4BD7-9FF4-FDF9E6C1EA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65B493A-2022-4B10-9336-53189638AF0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93AA90-C9B5-42CF-84B1-91D619B5E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758098-C08B-48E6-B2B1-5F330BAA535C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1553FE6-D50A-45E8-AFC5-91F2CE57CC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25EF61B-8108-498F-92E2-2FAD6C74A42F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85C05C-E8B7-4DD0-B59F-DF64873C2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96A4C11-272B-4840-97A8-5B573138CA4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C3D9E6E-B0F2-4D5D-9042-1CE62671E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E4760D-D4F7-47EC-8063-933046BA059C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DA8BD-FAE6-4A25-8757-C108F98745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D372761-CFFF-470A-A6C7-7B9B729E0744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4EB5E7-6E47-4A5E-B579-9D7B2FA12E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9470818-5391-4146-BA65-98273254EEF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AA926E9-AB5F-4E1F-AB08-00FA852E22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BF099D-AE40-4CF2-86AA-39B985AFF9D5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E391C1-EB0B-41FE-B392-BADB8F1412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048E4-A734-4252-9CCC-BA68577878B7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CC4DA7-28F6-4BA4-9924-FA27C8886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253AAEC-E711-44D3-8D78-B2D42D3B02E1}" type="datetimeFigureOut">
              <a:rPr lang="cs-CZ"/>
              <a:pPr>
                <a:defRPr/>
              </a:pPr>
              <a:t>20.11.2012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0F8DCD2-C4EA-4B90-AECF-84574E8A19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6" r:id="rId4"/>
    <p:sldLayoutId id="2147483687" r:id="rId5"/>
    <p:sldLayoutId id="2147483688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VKZB1/11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341438"/>
            <a:ext cx="8280400" cy="489426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výchova ke zdraví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učivo. Žáci si ověřují své znalosti, pracují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na samostatných PC stanicích v učebně dle pokynů, vybraní žáci pracují s dotykovou tabulí.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šourek, chámovody, varlata, prostata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latin typeface="Arial Unicode MS" pitchFamily="34" charset="-128"/>
                <a:cs typeface="Arial" charset="0"/>
              </a:rPr>
              <a:t>Autor: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 Unicode MS" pitchFamily="34" charset="-128"/>
                <a:cs typeface="Arial" charset="0"/>
              </a:rPr>
              <a:t>Zdroje: 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Autorem tohoto materiálu a všech jeho částí, pokud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není uvedeno jinak, je Kamila </a:t>
            </a:r>
            <a:r>
              <a:rPr lang="cs-CZ" sz="2400" dirty="0" err="1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Bubáková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Klipart </a:t>
            </a:r>
            <a:r>
              <a:rPr lang="cs-CZ" sz="2400" u="sng" dirty="0">
                <a:hlinkClick r:id="rId2"/>
              </a:rPr>
              <a:t>www.office.</a:t>
            </a:r>
            <a:r>
              <a:rPr lang="cs-CZ" sz="2400" u="sng" dirty="0" err="1">
                <a:hlinkClick r:id="rId2"/>
              </a:rPr>
              <a:t>microsoft.cz</a:t>
            </a:r>
            <a:endParaRPr lang="cs-CZ" sz="2400" dirty="0">
              <a:solidFill>
                <a:srgbClr val="FF0000"/>
              </a:solidFill>
              <a:latin typeface="Arial Unicode MS" pitchFamily="34" charset="-128"/>
              <a:cs typeface="Arial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Mužské pohlavní orgány</a:t>
            </a:r>
            <a:endParaRPr lang="cs-CZ" dirty="0"/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r>
              <a:rPr lang="cs-CZ" smtClean="0"/>
              <a:t>Test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Ve varlatech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V nadvarlatech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V semenných váčcích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701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1. Kde vznikají spermie: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Progesteron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Testosteron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Estrogen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701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2. Mužský pohlavní hormon je: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2 metry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4 metry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6 metrů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79432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3. Nadvarlata jsou spirálovitě  </a:t>
            </a:r>
            <a:br>
              <a:rPr lang="cs-CZ" sz="4900" dirty="0" smtClean="0"/>
            </a:br>
            <a:r>
              <a:rPr lang="cs-CZ" sz="4900" dirty="0" smtClean="0"/>
              <a:t>    stočené kanálky přiléhající </a:t>
            </a:r>
            <a:br>
              <a:rPr lang="cs-CZ" sz="4900" dirty="0" smtClean="0"/>
            </a:br>
            <a:r>
              <a:rPr lang="cs-CZ" sz="4900" dirty="0" smtClean="0"/>
              <a:t>    zezadu k varlatům, </a:t>
            </a:r>
            <a:br>
              <a:rPr lang="cs-CZ" sz="4900" dirty="0" smtClean="0"/>
            </a:br>
            <a:r>
              <a:rPr lang="cs-CZ" sz="4900" dirty="0" smtClean="0"/>
              <a:t>    při rozvinutí jsou dlouhé: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6"/>
          <p:cNvSpPr>
            <a:spLocks noGrp="1"/>
          </p:cNvSpPr>
          <p:nvPr>
            <p:ph idx="1"/>
          </p:nvPr>
        </p:nvSpPr>
        <p:spPr>
          <a:xfrm>
            <a:off x="97155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ANO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NE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2146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4. Chámovody spojují </a:t>
            </a:r>
            <a:br>
              <a:rPr lang="cs-CZ" sz="4900" dirty="0" smtClean="0"/>
            </a:br>
            <a:r>
              <a:rPr lang="cs-CZ" sz="4900" dirty="0" smtClean="0"/>
              <a:t>    nadvarlata s močovou  </a:t>
            </a:r>
            <a:br>
              <a:rPr lang="cs-CZ" sz="4900" dirty="0" smtClean="0"/>
            </a:br>
            <a:r>
              <a:rPr lang="cs-CZ" sz="4900" dirty="0" smtClean="0"/>
              <a:t>    trubicí: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6"/>
          <p:cNvSpPr>
            <a:spLocks noGrp="1"/>
          </p:cNvSpPr>
          <p:nvPr>
            <p:ph idx="1"/>
          </p:nvPr>
        </p:nvSpPr>
        <p:spPr>
          <a:xfrm>
            <a:off x="755650" y="3068638"/>
            <a:ext cx="7772400" cy="3022600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Prostata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Semenné váčky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Žalud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36227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5. Mužská žláza s vnitřní  </a:t>
            </a:r>
            <a:br>
              <a:rPr lang="cs-CZ" sz="4900" dirty="0" smtClean="0"/>
            </a:br>
            <a:r>
              <a:rPr lang="cs-CZ" sz="4900" dirty="0" smtClean="0"/>
              <a:t>    sekrecí není:</a:t>
            </a:r>
            <a:endParaRPr lang="cs-CZ" sz="4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Z náboženského důvodu 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Z hygienických důvodů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Dodržování tradice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93022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6. Obřízka je chirurgické </a:t>
            </a:r>
            <a:br>
              <a:rPr lang="cs-CZ" sz="4900" dirty="0" smtClean="0"/>
            </a:br>
            <a:r>
              <a:rPr lang="cs-CZ" sz="4900" dirty="0" smtClean="0"/>
              <a:t>    odstranění předkožky: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Penis 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Žalud  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Prostata </a:t>
            </a:r>
          </a:p>
          <a:p>
            <a:pPr marL="514350" indent="-514350">
              <a:buFont typeface="Wingdings 3" pitchFamily="18" charset="2"/>
              <a:buNone/>
            </a:pPr>
            <a:endParaRPr lang="cs-CZ" sz="40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701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7. Předstojná žláza je: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1 den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2 dny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3 dny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21825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8. Spermie může v ženském </a:t>
            </a:r>
            <a:br>
              <a:rPr lang="cs-CZ" sz="4900" dirty="0" smtClean="0"/>
            </a:br>
            <a:r>
              <a:rPr lang="cs-CZ" sz="4900" dirty="0" smtClean="0"/>
              <a:t>    těle při vhodných  </a:t>
            </a:r>
            <a:br>
              <a:rPr lang="cs-CZ" sz="4900" dirty="0" smtClean="0"/>
            </a:br>
            <a:r>
              <a:rPr lang="cs-CZ" sz="4900" dirty="0" smtClean="0"/>
              <a:t>    podmínkách vydržet:</a:t>
            </a:r>
            <a:endParaRPr lang="cs-CZ" sz="49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6"/>
          <p:cNvSpPr>
            <a:spLocks noGrp="1"/>
          </p:cNvSpPr>
          <p:nvPr>
            <p:ph idx="1"/>
          </p:nvPr>
        </p:nvSpPr>
        <p:spPr>
          <a:xfrm>
            <a:off x="914400" y="2205038"/>
            <a:ext cx="7772400" cy="3814762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Kožní záhyb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Proniknutí spermie do vajíčka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Bílá krémovitá látka, která se tvoří pod předkožkou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57018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9. Smegma je:</a:t>
            </a:r>
            <a:endParaRPr lang="cs-CZ" sz="4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sah 6"/>
          <p:cNvSpPr>
            <a:spLocks noGrp="1"/>
          </p:cNvSpPr>
          <p:nvPr>
            <p:ph idx="1"/>
          </p:nvPr>
        </p:nvSpPr>
        <p:spPr>
          <a:xfrm>
            <a:off x="914400" y="2997200"/>
            <a:ext cx="7772400" cy="3022600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lphaLcParenR"/>
            </a:pPr>
            <a:endParaRPr lang="cs-CZ" sz="4000" smtClean="0"/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Švestky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Mandarinky </a:t>
            </a:r>
          </a:p>
          <a:p>
            <a:pPr marL="514350" indent="-514350">
              <a:buFont typeface="Lucida Sans Unicode" pitchFamily="34" charset="0"/>
              <a:buAutoNum type="alphaLcParenR"/>
            </a:pPr>
            <a:r>
              <a:rPr lang="cs-CZ" sz="4000" smtClean="0"/>
              <a:t>Kiwi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00223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900" dirty="0" smtClean="0"/>
              <a:t>10. Varlata bývají obvykle  </a:t>
            </a:r>
            <a:br>
              <a:rPr lang="cs-CZ" sz="4900" dirty="0" smtClean="0"/>
            </a:br>
            <a:r>
              <a:rPr lang="cs-CZ" sz="4900" dirty="0" smtClean="0"/>
              <a:t>      dvě a mají tvar </a:t>
            </a:r>
            <a:br>
              <a:rPr lang="cs-CZ" sz="4900" dirty="0" smtClean="0"/>
            </a:br>
            <a:r>
              <a:rPr lang="cs-CZ" sz="4900" dirty="0" smtClean="0"/>
              <a:t>      a velikost:</a:t>
            </a:r>
            <a:endParaRPr lang="cs-CZ" sz="4900" dirty="0"/>
          </a:p>
        </p:txBody>
      </p:sp>
      <p:pic>
        <p:nvPicPr>
          <p:cNvPr id="27652" name="Picture 4" descr="MC90005828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4868863"/>
            <a:ext cx="2089150" cy="1647825"/>
          </a:xfrm>
          <a:prstGeom prst="rect">
            <a:avLst/>
          </a:prstGeom>
          <a:noFill/>
        </p:spPr>
      </p:pic>
      <p:pic>
        <p:nvPicPr>
          <p:cNvPr id="27653" name="Picture 5" descr="MC90024611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7900" y="3500438"/>
            <a:ext cx="1976438" cy="1443037"/>
          </a:xfrm>
          <a:prstGeom prst="rect">
            <a:avLst/>
          </a:prstGeom>
          <a:noFill/>
        </p:spPr>
      </p:pic>
      <p:pic>
        <p:nvPicPr>
          <p:cNvPr id="27655" name="Picture 7" descr="MC900331265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43663" y="2276475"/>
            <a:ext cx="1814512" cy="16589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3"/>
          <p:cNvSpPr>
            <a:spLocks noGrp="1"/>
          </p:cNvSpPr>
          <p:nvPr>
            <p:ph idx="1"/>
          </p:nvPr>
        </p:nvSpPr>
        <p:spPr>
          <a:xfrm>
            <a:off x="4284663" y="836613"/>
            <a:ext cx="4330700" cy="5761037"/>
          </a:xfrm>
        </p:spPr>
        <p:txBody>
          <a:bodyPr/>
          <a:lstStyle/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A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B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A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A, B, 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C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r>
              <a:rPr lang="cs-CZ" sz="3200" smtClean="0"/>
              <a:t>A</a:t>
            </a:r>
          </a:p>
          <a:p>
            <a:pPr marL="514350" indent="-514350">
              <a:buFont typeface="Lucida Sans Unicode" pitchFamily="34" charset="0"/>
              <a:buAutoNum type="arabicPeriod"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288032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Výsledky:</a:t>
            </a:r>
            <a:endParaRPr lang="cs-CZ" sz="49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109</TotalTime>
  <Words>176</Words>
  <Application>Microsoft Office PowerPoint</Application>
  <PresentationFormat>On-screen Show (4:3)</PresentationFormat>
  <Paragraphs>70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14</vt:i4>
      </vt:variant>
    </vt:vector>
  </HeadingPairs>
  <TitlesOfParts>
    <vt:vector size="29" baseType="lpstr">
      <vt:lpstr>Lucida Sans Unicode</vt:lpstr>
      <vt:lpstr>Arial</vt:lpstr>
      <vt:lpstr>Wingdings 3</vt:lpstr>
      <vt:lpstr>Verdana</vt:lpstr>
      <vt:lpstr>Wingdings 2</vt:lpstr>
      <vt:lpstr>Calibri</vt:lpstr>
      <vt:lpstr>Arial Unicode MS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Menstruace</dc:title>
  <cp:lastModifiedBy>Učitel</cp:lastModifiedBy>
  <cp:revision>16</cp:revision>
  <dcterms:modified xsi:type="dcterms:W3CDTF">2012-11-20T07:04:46Z</dcterms:modified>
</cp:coreProperties>
</file>