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9" r:id="rId6"/>
    <p:sldId id="258" r:id="rId7"/>
    <p:sldId id="261" r:id="rId8"/>
    <p:sldId id="262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2" y="-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64EF981-BBEB-4B7C-82D7-FD978F658425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7AAFDEE-2695-45CB-90BE-25D02E868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B6D30E0-2D5E-4E03-B71C-39C54E33940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0C175-4FD4-477A-A373-9D20496EDFAD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6AEA446-E02C-43BD-AFC2-FE85074107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640B2-F91A-4ABB-A00F-556730EADA26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BD2B4A-A9A6-4F1A-8B68-03C81215F3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9B3EA3-1843-4765-B7A1-EED458773907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C3115-D8EF-4515-BBC9-9E239612F5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B0E87-5F22-4F2B-9C47-DBBAD08FA464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CAECF-D803-4BD4-8394-93EF430AEB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DFCBFB-1480-4636-98FD-9070AA8B7EFF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7C0AC-8CF1-495A-9188-ACDDF23950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5402D-65D7-49E4-95AF-A22F48C54EFA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E73D8-64D2-4D39-A1DA-DFEE26D11F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617EA-4400-42DA-AFF6-BE3A9693E5D1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01412-DED3-494B-BE58-0FB9F059F5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2B5F4-6A99-42A1-8BDF-785A60D240A7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FF6C90-E70F-487B-AFFB-4A24E39DBC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773FD-E722-453A-A812-22E3D524C371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6C0E15-5C1B-4086-9746-BF9F510EE5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C2BA4-CE9E-4520-8522-B05C326669AE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DD5A0-18A6-423D-B521-1FEA5E99AA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52C64-DD35-485C-860B-B514AE80C34F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A83201-6160-4ED3-95B7-913C90DE78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F31238A8-D68C-47C5-A7D0-93577C50B478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1BB156CB-F7F4-41D9-9AD8-0D4C02DEB6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C8D7E5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A5AB81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A5AB81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VKZB1/14</a:t>
            </a:r>
            <a:endParaRPr lang="cs-CZ" sz="28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341438"/>
            <a:ext cx="8280400" cy="489426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výchova ke zdraví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učivo, přehledně seznamuje s danou tématikou. Žáci pracují na samostatných PC stanicích v učebně dle pokynů, vybraní žáci pracují s dotykovou tabulí.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výživa, sýry, mléko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Datum</a:t>
            </a:r>
            <a:r>
              <a:rPr lang="cs-CZ" sz="2400" u="sng" dirty="0">
                <a:latin typeface="Arial Unicode MS" pitchFamily="34" charset="-128"/>
                <a:cs typeface="Arial" charset="0"/>
              </a:rPr>
              <a:t>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srpen 2011</a:t>
            </a:r>
            <a:endParaRPr lang="cs-CZ" sz="2400" dirty="0"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Autor: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 Unicode MS" pitchFamily="34" charset="-128"/>
                <a:cs typeface="Arial" charset="0"/>
              </a:rPr>
              <a:t>Zdroje: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Autorem tohoto materiálu a všech jeho částí, pokud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není uvedeno jinak, je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Klipart </a:t>
            </a:r>
            <a:r>
              <a:rPr lang="cs-CZ" sz="2400" u="sng" dirty="0">
                <a:hlinkClick r:id="rId2"/>
              </a:rPr>
              <a:t>www.office.</a:t>
            </a:r>
            <a:r>
              <a:rPr lang="cs-CZ" sz="2400" u="sng" dirty="0" err="1">
                <a:hlinkClick r:id="rId2"/>
              </a:rPr>
              <a:t>microsoft.cz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Druhy mlék</a:t>
            </a:r>
          </a:p>
          <a:p>
            <a:r>
              <a:rPr lang="cs-CZ" smtClean="0"/>
              <a:t>Výrobky z mléka</a:t>
            </a:r>
          </a:p>
          <a:p>
            <a:r>
              <a:rPr lang="cs-CZ" smtClean="0"/>
              <a:t>Sýry </a:t>
            </a:r>
          </a:p>
        </p:txBody>
      </p:sp>
      <p:sp>
        <p:nvSpPr>
          <p:cNvPr id="17410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Mléko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Jsme savci!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Mateřské mléko – je nejlepší potravou, podle potřeby  mění své složení, obsahuje všechny  důležité vitamíny, stopové prvky</a:t>
            </a:r>
          </a:p>
          <a:p>
            <a:r>
              <a:rPr lang="cs-CZ" smtClean="0"/>
              <a:t>4,5% dětí není kojených</a:t>
            </a:r>
          </a:p>
          <a:p>
            <a:r>
              <a:rPr lang="cs-CZ" smtClean="0"/>
              <a:t>Jen 28,4% dětí je kojeno déle než 6 měsíců</a:t>
            </a:r>
          </a:p>
          <a:p>
            <a:r>
              <a:rPr lang="cs-CZ" smtClean="0"/>
              <a:t>První dny po porodu se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mateřské mléko nazývá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kolostrum  nebo  _ _ _ _ _ _ _    </a:t>
            </a:r>
          </a:p>
        </p:txBody>
      </p:sp>
      <p:pic>
        <p:nvPicPr>
          <p:cNvPr id="18436" name="Picture 4" descr="MC90042994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4005263"/>
            <a:ext cx="2054225" cy="22733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Tajenka: _ _ _ _ _ _ _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1447800"/>
            <a:ext cx="8748712" cy="4572000"/>
          </a:xfrm>
        </p:spPr>
        <p:txBody>
          <a:bodyPr/>
          <a:lstStyle/>
          <a:p>
            <a:endParaRPr lang="cs-CZ" smtClean="0"/>
          </a:p>
          <a:p>
            <a:r>
              <a:rPr lang="cs-CZ" sz="3200" smtClean="0"/>
              <a:t>Mléčný tuk                          </a:t>
            </a:r>
          </a:p>
          <a:p>
            <a:r>
              <a:rPr lang="cs-CZ" sz="3200" smtClean="0"/>
              <a:t>Malá kravička</a:t>
            </a:r>
          </a:p>
          <a:p>
            <a:r>
              <a:rPr lang="cs-CZ" sz="3200" smtClean="0"/>
              <a:t>Tvrdý sýr s </a:t>
            </a:r>
          </a:p>
          <a:p>
            <a:r>
              <a:rPr lang="cs-CZ" sz="3200" smtClean="0"/>
              <a:t>Jiné mléko než kravské</a:t>
            </a:r>
          </a:p>
          <a:p>
            <a:r>
              <a:rPr lang="cs-CZ" sz="3200" smtClean="0"/>
              <a:t>Oblíbený plísňový sýr</a:t>
            </a:r>
          </a:p>
          <a:p>
            <a:r>
              <a:rPr lang="cs-CZ" sz="3200" smtClean="0"/>
              <a:t>Nanuk  Míša je z</a:t>
            </a:r>
          </a:p>
          <a:p>
            <a:r>
              <a:rPr lang="cs-CZ" sz="3200" smtClean="0"/>
              <a:t>Zakysaná pochoutka</a:t>
            </a:r>
          </a:p>
        </p:txBody>
      </p:sp>
      <p:sp>
        <p:nvSpPr>
          <p:cNvPr id="4" name="Elipsa 3"/>
          <p:cNvSpPr/>
          <p:nvPr/>
        </p:nvSpPr>
        <p:spPr>
          <a:xfrm>
            <a:off x="2843213" y="3213100"/>
            <a:ext cx="360362" cy="2873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Elipsa 4"/>
          <p:cNvSpPr/>
          <p:nvPr/>
        </p:nvSpPr>
        <p:spPr>
          <a:xfrm flipH="1">
            <a:off x="3276600" y="2997200"/>
            <a:ext cx="215900" cy="2159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276600" y="3429000"/>
            <a:ext cx="215900" cy="2159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635375" y="3284538"/>
            <a:ext cx="288925" cy="288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946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1700213"/>
            <a:ext cx="3598863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Mléka – doplň, obrázky napoví:</a:t>
            </a:r>
          </a:p>
        </p:txBody>
      </p:sp>
      <p:sp>
        <p:nvSpPr>
          <p:cNvPr id="20482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_ _ _ _ _ _ _  mléko je u nás nejpoužívanější</a:t>
            </a:r>
          </a:p>
          <a:p>
            <a:endParaRPr lang="cs-CZ" smtClean="0"/>
          </a:p>
          <a:p>
            <a:r>
              <a:rPr lang="cs-CZ" smtClean="0"/>
              <a:t>_ _ _ _  mléko je více tučné</a:t>
            </a:r>
          </a:p>
          <a:p>
            <a:endParaRPr lang="cs-CZ" smtClean="0"/>
          </a:p>
          <a:p>
            <a:r>
              <a:rPr lang="cs-CZ" smtClean="0"/>
              <a:t>_ _ _ _   a  _ _ _ _ _ _ _ _ _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mléko se používá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pro výrobu sýrů</a:t>
            </a:r>
          </a:p>
          <a:p>
            <a:r>
              <a:rPr lang="cs-CZ" smtClean="0"/>
              <a:t>_ _ _ _ _ _ _ _ mléko, sladká bílá tekutina ořechu</a:t>
            </a:r>
          </a:p>
          <a:p>
            <a:r>
              <a:rPr lang="cs-CZ" smtClean="0"/>
              <a:t>_ _ _ _ _ _ mléko, tofu, olej, mouka, omáčka</a:t>
            </a:r>
          </a:p>
        </p:txBody>
      </p:sp>
      <p:pic>
        <p:nvPicPr>
          <p:cNvPr id="20487" name="Picture 7" descr="MP90042439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8850" y="5229225"/>
            <a:ext cx="1295400" cy="1295400"/>
          </a:xfrm>
          <a:prstGeom prst="rect">
            <a:avLst/>
          </a:prstGeom>
          <a:noFill/>
        </p:spPr>
      </p:pic>
      <p:pic>
        <p:nvPicPr>
          <p:cNvPr id="20488" name="Picture 8" descr="MC900358667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3860800"/>
            <a:ext cx="863600" cy="822325"/>
          </a:xfrm>
          <a:prstGeom prst="rect">
            <a:avLst/>
          </a:prstGeom>
          <a:noFill/>
        </p:spPr>
      </p:pic>
      <p:pic>
        <p:nvPicPr>
          <p:cNvPr id="20489" name="Picture 9" descr="MC900424142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3800" y="2349500"/>
            <a:ext cx="1214438" cy="1162050"/>
          </a:xfrm>
          <a:prstGeom prst="rect">
            <a:avLst/>
          </a:prstGeom>
          <a:noFill/>
        </p:spPr>
      </p:pic>
      <p:pic>
        <p:nvPicPr>
          <p:cNvPr id="20490" name="Picture 10" descr="MC900430015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67625" y="620713"/>
            <a:ext cx="1295400" cy="1368425"/>
          </a:xfrm>
          <a:prstGeom prst="rect">
            <a:avLst/>
          </a:prstGeom>
          <a:noFill/>
        </p:spPr>
      </p:pic>
      <p:pic>
        <p:nvPicPr>
          <p:cNvPr id="20491" name="Picture 11" descr="MC900324454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156325" y="3213100"/>
            <a:ext cx="1427163" cy="1439863"/>
          </a:xfrm>
          <a:prstGeom prst="rect">
            <a:avLst/>
          </a:prstGeom>
          <a:noFill/>
        </p:spPr>
      </p:pic>
      <p:pic>
        <p:nvPicPr>
          <p:cNvPr id="20492" name="Picture 12" descr="MC900231333[1]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524750" y="2420938"/>
            <a:ext cx="1295400" cy="8842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Mléčné výrobky: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Smetana - šlehačka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        - do kávy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        - do omáček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Kysané - jogurty, acidofilní mléko, </a:t>
            </a:r>
            <a:r>
              <a:rPr lang="cs-CZ" dirty="0" err="1" smtClean="0"/>
              <a:t>biokys</a:t>
            </a:r>
            <a:r>
              <a:rPr lang="cs-CZ" dirty="0" smtClean="0"/>
              <a:t>, kefír,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      zakysaná smetana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Máslo - mléčný tuk, při stloukání               vedlejší 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    produkt podmáslí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Tvaroh – vedlejší produkt                syrovátka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méně tučný více tučný, ochucený,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tvrdý na strouhání, jako sýr zvaný „</a:t>
            </a:r>
            <a:r>
              <a:rPr lang="cs-CZ" dirty="0" err="1" smtClean="0"/>
              <a:t>cottage</a:t>
            </a:r>
            <a:r>
              <a:rPr lang="cs-CZ" dirty="0" smtClean="0"/>
              <a:t>“        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5651500" y="1412875"/>
            <a:ext cx="1223963" cy="9366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12%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4500563" y="1628775"/>
            <a:ext cx="935037" cy="7207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6%</a:t>
            </a:r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7164388" y="1268413"/>
            <a:ext cx="1439862" cy="1081087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33%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6156325" y="3644900"/>
            <a:ext cx="1008063" cy="3603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292725" y="4508500"/>
            <a:ext cx="1008063" cy="3603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Sýry – </a:t>
            </a:r>
            <a:br>
              <a:rPr lang="cs-CZ" smtClean="0"/>
            </a:br>
            <a:r>
              <a:rPr lang="cs-CZ" sz="2200" smtClean="0"/>
              <a:t>technologicky náročné srážení mléčných bílkovin, musí zrát.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Sýry zrající </a:t>
            </a:r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(zrají několik týdnů):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Sýry tvrdé</a:t>
            </a:r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(zrají několik měsíců,let)</a:t>
            </a:r>
            <a:endParaRPr lang="cs-CZ" dirty="0"/>
          </a:p>
        </p:txBody>
      </p:sp>
      <p:sp>
        <p:nvSpPr>
          <p:cNvPr id="22532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</p:txBody>
      </p:sp>
      <p:sp>
        <p:nvSpPr>
          <p:cNvPr id="22533" name="Zástupný symbol pro obsah 7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</p:txBody>
      </p:sp>
      <p:sp>
        <p:nvSpPr>
          <p:cNvPr id="13" name="Rovnoramenný trojúhelník 12"/>
          <p:cNvSpPr/>
          <p:nvPr/>
        </p:nvSpPr>
        <p:spPr>
          <a:xfrm>
            <a:off x="5076825" y="5805488"/>
            <a:ext cx="2735263" cy="79216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camembert</a:t>
            </a:r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2805113" y="3246438"/>
            <a:ext cx="3135312" cy="104616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olomoucké tvarůžky</a:t>
            </a:r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2411413" y="4437063"/>
            <a:ext cx="2478087" cy="1038225"/>
          </a:xfrm>
          <a:prstGeom prst="triangle">
            <a:avLst>
              <a:gd name="adj" fmla="val 5103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parmazán</a:t>
            </a:r>
            <a:endParaRPr lang="cs-CZ" dirty="0"/>
          </a:p>
        </p:txBody>
      </p:sp>
      <p:sp>
        <p:nvSpPr>
          <p:cNvPr id="16" name="Rovnoramenný trojúhelník 15"/>
          <p:cNvSpPr/>
          <p:nvPr/>
        </p:nvSpPr>
        <p:spPr>
          <a:xfrm>
            <a:off x="4859338" y="4221163"/>
            <a:ext cx="2398712" cy="95726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hermelín</a:t>
            </a:r>
            <a:endParaRPr lang="cs-CZ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4356100" y="5373688"/>
            <a:ext cx="1525588" cy="7334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niva</a:t>
            </a:r>
            <a:endParaRPr lang="cs-CZ" dirty="0"/>
          </a:p>
        </p:txBody>
      </p:sp>
      <p:sp>
        <p:nvSpPr>
          <p:cNvPr id="18" name="Rovnoramenný trojúhelník 17"/>
          <p:cNvSpPr/>
          <p:nvPr/>
        </p:nvSpPr>
        <p:spPr>
          <a:xfrm>
            <a:off x="2700338" y="5661025"/>
            <a:ext cx="1731962" cy="7969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gouda</a:t>
            </a:r>
            <a:endParaRPr lang="cs-CZ" dirty="0"/>
          </a:p>
        </p:txBody>
      </p:sp>
      <p:sp>
        <p:nvSpPr>
          <p:cNvPr id="19" name="Rovnoramenný trojúhelník 18"/>
          <p:cNvSpPr/>
          <p:nvPr/>
        </p:nvSpPr>
        <p:spPr>
          <a:xfrm>
            <a:off x="4643438" y="2205038"/>
            <a:ext cx="2012950" cy="10763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ementál</a:t>
            </a:r>
            <a:endParaRPr lang="cs-CZ" dirty="0"/>
          </a:p>
        </p:txBody>
      </p:sp>
      <p:sp>
        <p:nvSpPr>
          <p:cNvPr id="20" name="Rovnoramenný trojúhelník 19"/>
          <p:cNvSpPr/>
          <p:nvPr/>
        </p:nvSpPr>
        <p:spPr>
          <a:xfrm>
            <a:off x="2843213" y="2205038"/>
            <a:ext cx="1717675" cy="852487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eidam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Řešení:</a:t>
            </a: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1700213"/>
            <a:ext cx="3671888" cy="418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137</TotalTime>
  <Words>277</Words>
  <Application>Microsoft Office PowerPoint</Application>
  <PresentationFormat>On-screen Show (4:3)</PresentationFormat>
  <Paragraphs>79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9</vt:i4>
      </vt:variant>
    </vt:vector>
  </HeadingPairs>
  <TitlesOfParts>
    <vt:vector size="20" baseType="lpstr">
      <vt:lpstr>Perpetua</vt:lpstr>
      <vt:lpstr>Arial</vt:lpstr>
      <vt:lpstr>Franklin Gothic Book</vt:lpstr>
      <vt:lpstr>Wingdings 2</vt:lpstr>
      <vt:lpstr>Calibri</vt:lpstr>
      <vt:lpstr>Arial Unicode MS</vt:lpstr>
      <vt:lpstr>Jmění</vt:lpstr>
      <vt:lpstr>Jmění</vt:lpstr>
      <vt:lpstr>Jmění</vt:lpstr>
      <vt:lpstr>Jmění</vt:lpstr>
      <vt:lpstr>Jmění</vt:lpstr>
      <vt:lpstr>Snímek 1</vt:lpstr>
      <vt:lpstr>Snímek 2</vt:lpstr>
      <vt:lpstr>Mléko</vt:lpstr>
      <vt:lpstr>Jsme savci!</vt:lpstr>
      <vt:lpstr>Tajenka: _ _ _ _ _ _ _</vt:lpstr>
      <vt:lpstr>Mléka – doplň, obrázky napoví:</vt:lpstr>
      <vt:lpstr>Mléčné výrobky:</vt:lpstr>
      <vt:lpstr>Sýry –  technologicky náročné srážení mléčných bílkovin, musí zrát.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Mléko</dc:title>
  <cp:lastModifiedBy>Učitel</cp:lastModifiedBy>
  <cp:revision>16</cp:revision>
  <dcterms:modified xsi:type="dcterms:W3CDTF">2012-11-20T07:41:38Z</dcterms:modified>
</cp:coreProperties>
</file>