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61" r:id="rId4"/>
    <p:sldId id="262" r:id="rId5"/>
    <p:sldId id="263" r:id="rId6"/>
    <p:sldId id="264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B9AB8-7EC8-4376-886D-134521582013}" type="datetimeFigureOut">
              <a:rPr lang="cs-CZ" smtClean="0"/>
              <a:t>27.11.2013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DF9C4-74BD-4C78-B277-EECB20DF50B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B9AB8-7EC8-4376-886D-134521582013}" type="datetimeFigureOut">
              <a:rPr lang="cs-CZ" smtClean="0"/>
              <a:t>27.11.2013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DF9C4-74BD-4C78-B277-EECB20DF50B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B9AB8-7EC8-4376-886D-134521582013}" type="datetimeFigureOut">
              <a:rPr lang="cs-CZ" smtClean="0"/>
              <a:t>27.11.2013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DF9C4-74BD-4C78-B277-EECB20DF50B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B9AB8-7EC8-4376-886D-134521582013}" type="datetimeFigureOut">
              <a:rPr lang="cs-CZ" smtClean="0"/>
              <a:t>27.11.2013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DF9C4-74BD-4C78-B277-EECB20DF50B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B9AB8-7EC8-4376-886D-134521582013}" type="datetimeFigureOut">
              <a:rPr lang="cs-CZ" smtClean="0"/>
              <a:t>27.11.2013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DF9C4-74BD-4C78-B277-EECB20DF50B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B9AB8-7EC8-4376-886D-134521582013}" type="datetimeFigureOut">
              <a:rPr lang="cs-CZ" smtClean="0"/>
              <a:t>27.11.2013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DF9C4-74BD-4C78-B277-EECB20DF50B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B9AB8-7EC8-4376-886D-134521582013}" type="datetimeFigureOut">
              <a:rPr lang="cs-CZ" smtClean="0"/>
              <a:t>27.11.2013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DF9C4-74BD-4C78-B277-EECB20DF50B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B9AB8-7EC8-4376-886D-134521582013}" type="datetimeFigureOut">
              <a:rPr lang="cs-CZ" smtClean="0"/>
              <a:t>27.11.2013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DF9C4-74BD-4C78-B277-EECB20DF50B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B9AB8-7EC8-4376-886D-134521582013}" type="datetimeFigureOut">
              <a:rPr lang="cs-CZ" smtClean="0"/>
              <a:t>27.11.2013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DF9C4-74BD-4C78-B277-EECB20DF50B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B9AB8-7EC8-4376-886D-134521582013}" type="datetimeFigureOut">
              <a:rPr lang="cs-CZ" smtClean="0"/>
              <a:t>27.11.2013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DF9C4-74BD-4C78-B277-EECB20DF50B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B9AB8-7EC8-4376-886D-134521582013}" type="datetimeFigureOut">
              <a:rPr lang="cs-CZ" smtClean="0"/>
              <a:t>27.11.2013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DF9C4-74BD-4C78-B277-EECB20DF50B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DB9AB8-7EC8-4376-886D-134521582013}" type="datetimeFigureOut">
              <a:rPr lang="cs-CZ" smtClean="0"/>
              <a:t>27.11.2013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6DF9C4-74BD-4C78-B277-EECB20DF50B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8794" y="0"/>
            <a:ext cx="4786346" cy="8909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500166" y="1357298"/>
          <a:ext cx="6072230" cy="5178383"/>
        </p:xfrm>
        <a:graphic>
          <a:graphicData uri="http://schemas.openxmlformats.org/drawingml/2006/table">
            <a:tbl>
              <a:tblPr/>
              <a:tblGrid>
                <a:gridCol w="2246188"/>
                <a:gridCol w="3826042"/>
              </a:tblGrid>
              <a:tr h="3163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Název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469" marR="46469" marT="27881" marB="2788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>
                          <a:latin typeface="Times New Roman"/>
                          <a:ea typeface="Calibri"/>
                          <a:cs typeface="Times New Roman"/>
                        </a:rPr>
                        <a:t>Jednotky času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469" marR="46469" marT="27881" marB="2788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6632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469" marR="46469" marT="27881" marB="2788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>
                          <a:latin typeface="Times New Roman"/>
                          <a:ea typeface="Calibri"/>
                          <a:cs typeface="Times New Roman"/>
                        </a:rPr>
                        <a:t>Materiál slouží k procvičení a zopakování již známého učiva.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469" marR="46469" marT="27881" marB="2788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163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Autor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469" marR="46469" marT="27881" marB="2788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Mgr. Zuzana Šmerdová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469" marR="46469" marT="27881" marB="2788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6632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Očekávaný výstup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469" marR="46469" marT="27881" marB="2788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Žák dokáže určit správný čas a převádět jednotky času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469" marR="46469" marT="27881" marB="2788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6632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469" marR="46469" marT="27881" marB="2788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469" marR="46469" marT="27881" marB="2788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163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Klíčová slova, pojmy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469" marR="46469" marT="27881" marB="2788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Sekunda, minuta, hodina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469" marR="46469" marT="27881" marB="2788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163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Vzdělávací oblast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469" marR="46469" marT="27881" marB="2788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Matematika a její aplikace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469" marR="46469" marT="27881" marB="2788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163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469" marR="46469" marT="27881" marB="2788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DUM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469" marR="46469" marT="27881" marB="2788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163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469" marR="46469" marT="27881" marB="2788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Žáci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469" marR="46469" marT="27881" marB="2788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163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469" marR="46469" marT="27881" marB="2788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I. stupeň, základní vzdělávání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469" marR="46469" marT="27881" marB="2788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163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Ověřeno dne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469" marR="46469" marT="27881" marB="2788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28.11.2013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469" marR="46469" marT="27881" marB="2788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163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Třída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469" marR="46469" marT="27881" marB="2788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4. ročník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469" marR="46469" marT="27881" marB="2788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163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latin typeface="Times New Roman"/>
                          <a:ea typeface="Times New Roman"/>
                          <a:cs typeface="Times New Roman"/>
                        </a:rPr>
                        <a:t>Předmět</a:t>
                      </a:r>
                      <a:endParaRPr lang="cs-CZ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469" marR="46469" marT="27881" marB="2788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Matematika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469" marR="46469" marT="27881" marB="2788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163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Učitel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469" marR="46469" marT="27881" marB="2788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latin typeface="Times New Roman"/>
                          <a:ea typeface="Times New Roman"/>
                          <a:cs typeface="Times New Roman"/>
                        </a:rPr>
                        <a:t>Mgr. Zuzana Šmerdová</a:t>
                      </a:r>
                      <a:endParaRPr lang="cs-CZ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469" marR="46469" marT="27881" marB="2788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1500166" y="92867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VZDĚLÁVACÍ  MATERIÁL kód: 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143108" y="428604"/>
            <a:ext cx="437901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u="sng" dirty="0" smtClean="0">
                <a:solidFill>
                  <a:srgbClr val="FF0000"/>
                </a:solidFill>
              </a:rPr>
              <a:t>JEDNOTKY ČASU</a:t>
            </a:r>
            <a:endParaRPr lang="cs-CZ" sz="4800" b="1" u="sng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42910" y="1500174"/>
            <a:ext cx="26257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Urči kolik je hodin :</a:t>
            </a:r>
            <a:endParaRPr lang="cs-CZ" sz="24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2571744"/>
            <a:ext cx="3714776" cy="35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ovéPole 4"/>
          <p:cNvSpPr txBox="1"/>
          <p:nvPr/>
        </p:nvSpPr>
        <p:spPr>
          <a:xfrm>
            <a:off x="5000628" y="3143248"/>
            <a:ext cx="1154803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RÁNO :</a:t>
            </a:r>
          </a:p>
          <a:p>
            <a:endParaRPr lang="cs-CZ" sz="2400" b="1" dirty="0"/>
          </a:p>
          <a:p>
            <a:endParaRPr lang="cs-CZ" sz="2400" b="1" dirty="0" smtClean="0"/>
          </a:p>
          <a:p>
            <a:endParaRPr lang="cs-CZ" sz="2400" b="1" dirty="0"/>
          </a:p>
          <a:p>
            <a:endParaRPr lang="cs-CZ" sz="2400" b="1" dirty="0" smtClean="0"/>
          </a:p>
          <a:p>
            <a:r>
              <a:rPr lang="cs-CZ" sz="2400" b="1" dirty="0" smtClean="0"/>
              <a:t>VEČER :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6429388" y="3143248"/>
            <a:ext cx="166904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10 h 10 min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572264" y="5000636"/>
            <a:ext cx="165301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22 h 10 min</a:t>
            </a:r>
            <a:endParaRPr lang="cs-CZ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7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1071546"/>
            <a:ext cx="4572032" cy="46434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ovéPole 5"/>
          <p:cNvSpPr txBox="1"/>
          <p:nvPr/>
        </p:nvSpPr>
        <p:spPr>
          <a:xfrm>
            <a:off x="5429256" y="2071678"/>
            <a:ext cx="1939955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RÁNO :</a:t>
            </a:r>
          </a:p>
          <a:p>
            <a:endParaRPr lang="cs-CZ" sz="2400" b="1" dirty="0"/>
          </a:p>
          <a:p>
            <a:endParaRPr lang="cs-CZ" sz="2400" b="1" dirty="0" smtClean="0"/>
          </a:p>
          <a:p>
            <a:endParaRPr lang="cs-CZ" sz="2400" b="1" dirty="0"/>
          </a:p>
          <a:p>
            <a:endParaRPr lang="cs-CZ" sz="2400" b="1" dirty="0" smtClean="0"/>
          </a:p>
          <a:p>
            <a:endParaRPr lang="cs-CZ" sz="2400" b="1" dirty="0"/>
          </a:p>
          <a:p>
            <a:r>
              <a:rPr lang="cs-CZ" sz="2400" b="1" dirty="0" smtClean="0"/>
              <a:t>ODPOLEDNE :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6572264" y="2071678"/>
            <a:ext cx="5709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2 h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7429520" y="4286256"/>
            <a:ext cx="7296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14 h</a:t>
            </a:r>
            <a:endParaRPr lang="cs-CZ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8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1357298"/>
            <a:ext cx="4429156" cy="4572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ovéPole 2"/>
          <p:cNvSpPr txBox="1"/>
          <p:nvPr/>
        </p:nvSpPr>
        <p:spPr>
          <a:xfrm>
            <a:off x="5572132" y="2000240"/>
            <a:ext cx="1154803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RÁNO :</a:t>
            </a:r>
          </a:p>
          <a:p>
            <a:endParaRPr lang="cs-CZ" sz="2400" b="1" dirty="0"/>
          </a:p>
          <a:p>
            <a:endParaRPr lang="cs-CZ" sz="2400" b="1" dirty="0" smtClean="0"/>
          </a:p>
          <a:p>
            <a:endParaRPr lang="cs-CZ" sz="2400" b="1" dirty="0"/>
          </a:p>
          <a:p>
            <a:endParaRPr lang="cs-CZ" sz="2400" b="1" dirty="0" smtClean="0"/>
          </a:p>
          <a:p>
            <a:endParaRPr lang="cs-CZ" sz="2400" b="1" dirty="0"/>
          </a:p>
          <a:p>
            <a:endParaRPr lang="cs-CZ" sz="2400" b="1" dirty="0" smtClean="0"/>
          </a:p>
          <a:p>
            <a:r>
              <a:rPr lang="cs-CZ" sz="2400" b="1" dirty="0" smtClean="0"/>
              <a:t>VEČER :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6786578" y="2000240"/>
            <a:ext cx="166904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10 h 30 min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858016" y="4572008"/>
            <a:ext cx="165301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22 h 30 min</a:t>
            </a:r>
            <a:endParaRPr lang="cs-CZ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28662" y="214290"/>
            <a:ext cx="714169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1 min = 60 s                1 h = 60 min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71472" y="1000108"/>
            <a:ext cx="196419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Převeď správně :</a:t>
            </a:r>
            <a:endParaRPr lang="cs-CZ" sz="20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785786" y="1571612"/>
            <a:ext cx="1191352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70C0"/>
                </a:solidFill>
              </a:rPr>
              <a:t>3 min = </a:t>
            </a:r>
          </a:p>
          <a:p>
            <a:endParaRPr lang="cs-CZ" sz="2400" b="1" dirty="0">
              <a:solidFill>
                <a:srgbClr val="0070C0"/>
              </a:solidFill>
            </a:endParaRPr>
          </a:p>
          <a:p>
            <a:r>
              <a:rPr lang="cs-CZ" sz="2400" b="1" dirty="0" smtClean="0">
                <a:solidFill>
                  <a:srgbClr val="0070C0"/>
                </a:solidFill>
              </a:rPr>
              <a:t>6 min =</a:t>
            </a:r>
          </a:p>
          <a:p>
            <a:endParaRPr lang="cs-CZ" sz="2400" b="1" dirty="0">
              <a:solidFill>
                <a:srgbClr val="0070C0"/>
              </a:solidFill>
            </a:endParaRPr>
          </a:p>
          <a:p>
            <a:r>
              <a:rPr lang="cs-CZ" sz="2400" b="1" dirty="0" smtClean="0">
                <a:solidFill>
                  <a:srgbClr val="0070C0"/>
                </a:solidFill>
              </a:rPr>
              <a:t>5 min =</a:t>
            </a:r>
            <a:endParaRPr lang="cs-CZ" sz="2400" b="1" dirty="0">
              <a:solidFill>
                <a:srgbClr val="0070C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857356" y="1571612"/>
            <a:ext cx="651140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70C0"/>
                </a:solidFill>
              </a:rPr>
              <a:t>180</a:t>
            </a:r>
          </a:p>
          <a:p>
            <a:endParaRPr lang="cs-CZ" sz="2400" b="1" dirty="0">
              <a:solidFill>
                <a:srgbClr val="0070C0"/>
              </a:solidFill>
            </a:endParaRPr>
          </a:p>
          <a:p>
            <a:r>
              <a:rPr lang="cs-CZ" sz="2400" b="1" dirty="0" smtClean="0">
                <a:solidFill>
                  <a:srgbClr val="0070C0"/>
                </a:solidFill>
              </a:rPr>
              <a:t>360</a:t>
            </a:r>
          </a:p>
          <a:p>
            <a:endParaRPr lang="cs-CZ" sz="2400" b="1" dirty="0">
              <a:solidFill>
                <a:srgbClr val="0070C0"/>
              </a:solidFill>
            </a:endParaRPr>
          </a:p>
          <a:p>
            <a:r>
              <a:rPr lang="cs-CZ" sz="2400" b="1" dirty="0" smtClean="0">
                <a:solidFill>
                  <a:srgbClr val="0070C0"/>
                </a:solidFill>
              </a:rPr>
              <a:t>300</a:t>
            </a:r>
            <a:endParaRPr lang="cs-CZ" sz="2400" b="1" dirty="0">
              <a:solidFill>
                <a:srgbClr val="0070C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500298" y="1571612"/>
            <a:ext cx="308098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70C0"/>
                </a:solidFill>
              </a:rPr>
              <a:t>s</a:t>
            </a:r>
          </a:p>
          <a:p>
            <a:endParaRPr lang="cs-CZ" sz="2400" b="1" dirty="0">
              <a:solidFill>
                <a:srgbClr val="0070C0"/>
              </a:solidFill>
            </a:endParaRPr>
          </a:p>
          <a:p>
            <a:r>
              <a:rPr lang="cs-CZ" sz="2400" b="1" dirty="0" smtClean="0">
                <a:solidFill>
                  <a:srgbClr val="0070C0"/>
                </a:solidFill>
              </a:rPr>
              <a:t>s</a:t>
            </a:r>
          </a:p>
          <a:p>
            <a:endParaRPr lang="cs-CZ" sz="2400" b="1" dirty="0">
              <a:solidFill>
                <a:srgbClr val="0070C0"/>
              </a:solidFill>
            </a:endParaRPr>
          </a:p>
          <a:p>
            <a:r>
              <a:rPr lang="cs-CZ" sz="2400" b="1" dirty="0" smtClean="0">
                <a:solidFill>
                  <a:srgbClr val="0070C0"/>
                </a:solidFill>
              </a:rPr>
              <a:t>s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4857752" y="1571612"/>
            <a:ext cx="1066318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B050"/>
                </a:solidFill>
              </a:rPr>
              <a:t>240 s =</a:t>
            </a:r>
          </a:p>
          <a:p>
            <a:endParaRPr lang="cs-CZ" sz="2400" b="1" dirty="0">
              <a:solidFill>
                <a:srgbClr val="00B050"/>
              </a:solidFill>
            </a:endParaRPr>
          </a:p>
          <a:p>
            <a:r>
              <a:rPr lang="cs-CZ" sz="2400" b="1" dirty="0" smtClean="0">
                <a:solidFill>
                  <a:srgbClr val="00B050"/>
                </a:solidFill>
              </a:rPr>
              <a:t>540 s =</a:t>
            </a:r>
          </a:p>
          <a:p>
            <a:endParaRPr lang="cs-CZ" sz="2400" b="1" dirty="0">
              <a:solidFill>
                <a:srgbClr val="00B050"/>
              </a:solidFill>
            </a:endParaRPr>
          </a:p>
          <a:p>
            <a:r>
              <a:rPr lang="cs-CZ" sz="2400" b="1" dirty="0" smtClean="0">
                <a:solidFill>
                  <a:srgbClr val="00B050"/>
                </a:solidFill>
              </a:rPr>
              <a:t>420 s =</a:t>
            </a:r>
            <a:endParaRPr lang="cs-CZ" sz="2400" b="1" dirty="0">
              <a:solidFill>
                <a:srgbClr val="00B05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929322" y="1571612"/>
            <a:ext cx="340158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B050"/>
                </a:solidFill>
              </a:rPr>
              <a:t>4</a:t>
            </a:r>
          </a:p>
          <a:p>
            <a:endParaRPr lang="cs-CZ" sz="2400" b="1" dirty="0">
              <a:solidFill>
                <a:srgbClr val="00B050"/>
              </a:solidFill>
            </a:endParaRPr>
          </a:p>
          <a:p>
            <a:r>
              <a:rPr lang="cs-CZ" sz="2400" b="1" dirty="0" smtClean="0">
                <a:solidFill>
                  <a:srgbClr val="00B050"/>
                </a:solidFill>
              </a:rPr>
              <a:t>9</a:t>
            </a:r>
          </a:p>
          <a:p>
            <a:endParaRPr lang="cs-CZ" sz="2400" b="1" dirty="0">
              <a:solidFill>
                <a:srgbClr val="00B050"/>
              </a:solidFill>
            </a:endParaRPr>
          </a:p>
          <a:p>
            <a:r>
              <a:rPr lang="cs-CZ" sz="2400" b="1" dirty="0" smtClean="0">
                <a:solidFill>
                  <a:srgbClr val="00B050"/>
                </a:solidFill>
              </a:rPr>
              <a:t>7</a:t>
            </a:r>
            <a:endParaRPr lang="cs-CZ" sz="2400" b="1" dirty="0">
              <a:solidFill>
                <a:srgbClr val="00B05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286512" y="1571612"/>
            <a:ext cx="675185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>
                <a:solidFill>
                  <a:srgbClr val="00B050"/>
                </a:solidFill>
              </a:rPr>
              <a:t>m</a:t>
            </a:r>
            <a:r>
              <a:rPr lang="cs-CZ" sz="2400" b="1" dirty="0" smtClean="0">
                <a:solidFill>
                  <a:srgbClr val="00B050"/>
                </a:solidFill>
              </a:rPr>
              <a:t>in</a:t>
            </a:r>
          </a:p>
          <a:p>
            <a:endParaRPr lang="cs-CZ" sz="2400" b="1" dirty="0">
              <a:solidFill>
                <a:srgbClr val="00B050"/>
              </a:solidFill>
            </a:endParaRPr>
          </a:p>
          <a:p>
            <a:r>
              <a:rPr lang="cs-CZ" sz="2400" b="1" dirty="0">
                <a:solidFill>
                  <a:srgbClr val="00B050"/>
                </a:solidFill>
              </a:rPr>
              <a:t>m</a:t>
            </a:r>
            <a:r>
              <a:rPr lang="cs-CZ" sz="2400" b="1" dirty="0" smtClean="0">
                <a:solidFill>
                  <a:srgbClr val="00B050"/>
                </a:solidFill>
              </a:rPr>
              <a:t>in</a:t>
            </a:r>
          </a:p>
          <a:p>
            <a:endParaRPr lang="cs-CZ" sz="2400" b="1" dirty="0">
              <a:solidFill>
                <a:srgbClr val="00B050"/>
              </a:solidFill>
            </a:endParaRPr>
          </a:p>
          <a:p>
            <a:r>
              <a:rPr lang="cs-CZ" sz="2400" b="1" dirty="0" smtClean="0">
                <a:solidFill>
                  <a:srgbClr val="00B050"/>
                </a:solidFill>
              </a:rPr>
              <a:t>min</a:t>
            </a:r>
            <a:endParaRPr lang="cs-CZ" sz="2400" b="1" dirty="0">
              <a:solidFill>
                <a:srgbClr val="00B05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857224" y="4214818"/>
            <a:ext cx="797013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2 h =</a:t>
            </a:r>
          </a:p>
          <a:p>
            <a:endParaRPr lang="cs-CZ" sz="2400" b="1" dirty="0">
              <a:solidFill>
                <a:srgbClr val="FF0000"/>
              </a:solidFill>
            </a:endParaRPr>
          </a:p>
          <a:p>
            <a:r>
              <a:rPr lang="cs-CZ" sz="2400" b="1" dirty="0" smtClean="0">
                <a:solidFill>
                  <a:srgbClr val="FF0000"/>
                </a:solidFill>
              </a:rPr>
              <a:t>8 h =</a:t>
            </a:r>
          </a:p>
          <a:p>
            <a:endParaRPr lang="cs-CZ" sz="2400" b="1" dirty="0">
              <a:solidFill>
                <a:srgbClr val="FF0000"/>
              </a:solidFill>
            </a:endParaRPr>
          </a:p>
          <a:p>
            <a:r>
              <a:rPr lang="cs-CZ" sz="2400" b="1" dirty="0" smtClean="0">
                <a:solidFill>
                  <a:srgbClr val="FF0000"/>
                </a:solidFill>
              </a:rPr>
              <a:t>4 h =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643042" y="4214818"/>
            <a:ext cx="651140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120</a:t>
            </a:r>
          </a:p>
          <a:p>
            <a:endParaRPr lang="cs-CZ" sz="2400" b="1" dirty="0">
              <a:solidFill>
                <a:srgbClr val="FF0000"/>
              </a:solidFill>
            </a:endParaRPr>
          </a:p>
          <a:p>
            <a:r>
              <a:rPr lang="cs-CZ" sz="2400" b="1" dirty="0" smtClean="0">
                <a:solidFill>
                  <a:srgbClr val="FF0000"/>
                </a:solidFill>
              </a:rPr>
              <a:t>480</a:t>
            </a:r>
          </a:p>
          <a:p>
            <a:endParaRPr lang="cs-CZ" sz="2400" b="1" dirty="0">
              <a:solidFill>
                <a:srgbClr val="FF0000"/>
              </a:solidFill>
            </a:endParaRPr>
          </a:p>
          <a:p>
            <a:r>
              <a:rPr lang="cs-CZ" sz="2400" b="1" dirty="0" smtClean="0">
                <a:solidFill>
                  <a:srgbClr val="FF0000"/>
                </a:solidFill>
              </a:rPr>
              <a:t>240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2285984" y="4214818"/>
            <a:ext cx="675185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>
                <a:solidFill>
                  <a:srgbClr val="FF0000"/>
                </a:solidFill>
              </a:rPr>
              <a:t>m</a:t>
            </a:r>
            <a:r>
              <a:rPr lang="cs-CZ" sz="2400" b="1" dirty="0" smtClean="0">
                <a:solidFill>
                  <a:srgbClr val="FF0000"/>
                </a:solidFill>
              </a:rPr>
              <a:t>in</a:t>
            </a:r>
          </a:p>
          <a:p>
            <a:endParaRPr lang="cs-CZ" sz="2400" b="1" dirty="0">
              <a:solidFill>
                <a:srgbClr val="FF0000"/>
              </a:solidFill>
            </a:endParaRPr>
          </a:p>
          <a:p>
            <a:r>
              <a:rPr lang="cs-CZ" sz="2400" b="1" dirty="0">
                <a:solidFill>
                  <a:srgbClr val="FF0000"/>
                </a:solidFill>
              </a:rPr>
              <a:t>m</a:t>
            </a:r>
            <a:r>
              <a:rPr lang="cs-CZ" sz="2400" b="1" dirty="0" smtClean="0">
                <a:solidFill>
                  <a:srgbClr val="FF0000"/>
                </a:solidFill>
              </a:rPr>
              <a:t>in</a:t>
            </a:r>
          </a:p>
          <a:p>
            <a:endParaRPr lang="cs-CZ" sz="2400" b="1" dirty="0">
              <a:solidFill>
                <a:srgbClr val="FF0000"/>
              </a:solidFill>
            </a:endParaRPr>
          </a:p>
          <a:p>
            <a:r>
              <a:rPr lang="cs-CZ" sz="2400" b="1" dirty="0" smtClean="0">
                <a:solidFill>
                  <a:srgbClr val="FF0000"/>
                </a:solidFill>
              </a:rPr>
              <a:t>min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929190" y="4214818"/>
            <a:ext cx="1433406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7030A0"/>
                </a:solidFill>
              </a:rPr>
              <a:t>600 min =</a:t>
            </a:r>
          </a:p>
          <a:p>
            <a:endParaRPr lang="cs-CZ" sz="2400" b="1" dirty="0">
              <a:solidFill>
                <a:srgbClr val="7030A0"/>
              </a:solidFill>
            </a:endParaRPr>
          </a:p>
          <a:p>
            <a:r>
              <a:rPr lang="cs-CZ" sz="2400" b="1" dirty="0" smtClean="0">
                <a:solidFill>
                  <a:srgbClr val="7030A0"/>
                </a:solidFill>
              </a:rPr>
              <a:t>180 min =</a:t>
            </a:r>
          </a:p>
          <a:p>
            <a:endParaRPr lang="cs-CZ" sz="2400" b="1" dirty="0">
              <a:solidFill>
                <a:srgbClr val="7030A0"/>
              </a:solidFill>
            </a:endParaRPr>
          </a:p>
          <a:p>
            <a:r>
              <a:rPr lang="cs-CZ" sz="2400" b="1" dirty="0" smtClean="0">
                <a:solidFill>
                  <a:srgbClr val="7030A0"/>
                </a:solidFill>
              </a:rPr>
              <a:t>540 min =</a:t>
            </a:r>
            <a:endParaRPr lang="cs-CZ" sz="2400" b="1" dirty="0">
              <a:solidFill>
                <a:srgbClr val="7030A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6357950" y="4214818"/>
            <a:ext cx="633507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7030A0"/>
                </a:solidFill>
              </a:rPr>
              <a:t>10  </a:t>
            </a:r>
          </a:p>
          <a:p>
            <a:endParaRPr lang="cs-CZ" sz="2400" b="1" dirty="0">
              <a:solidFill>
                <a:srgbClr val="7030A0"/>
              </a:solidFill>
            </a:endParaRPr>
          </a:p>
          <a:p>
            <a:r>
              <a:rPr lang="cs-CZ" sz="2400" b="1" dirty="0" smtClean="0">
                <a:solidFill>
                  <a:srgbClr val="7030A0"/>
                </a:solidFill>
              </a:rPr>
              <a:t>3</a:t>
            </a:r>
          </a:p>
          <a:p>
            <a:endParaRPr lang="cs-CZ" sz="2400" b="1" dirty="0">
              <a:solidFill>
                <a:srgbClr val="7030A0"/>
              </a:solidFill>
            </a:endParaRPr>
          </a:p>
          <a:p>
            <a:r>
              <a:rPr lang="cs-CZ" sz="2400" b="1" dirty="0" smtClean="0">
                <a:solidFill>
                  <a:srgbClr val="7030A0"/>
                </a:solidFill>
              </a:rPr>
              <a:t>9</a:t>
            </a:r>
            <a:endParaRPr lang="cs-CZ" b="1" dirty="0">
              <a:solidFill>
                <a:srgbClr val="7030A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6858016" y="4214818"/>
            <a:ext cx="35719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7030A0"/>
                </a:solidFill>
              </a:rPr>
              <a:t>h</a:t>
            </a:r>
          </a:p>
          <a:p>
            <a:endParaRPr lang="cs-CZ" sz="2400" b="1" dirty="0">
              <a:solidFill>
                <a:srgbClr val="7030A0"/>
              </a:solidFill>
            </a:endParaRPr>
          </a:p>
          <a:p>
            <a:r>
              <a:rPr lang="cs-CZ" sz="2400" b="1" dirty="0">
                <a:solidFill>
                  <a:srgbClr val="7030A0"/>
                </a:solidFill>
              </a:rPr>
              <a:t>h</a:t>
            </a:r>
            <a:endParaRPr lang="cs-CZ" sz="2400" b="1" dirty="0" smtClean="0">
              <a:solidFill>
                <a:srgbClr val="7030A0"/>
              </a:solidFill>
            </a:endParaRPr>
          </a:p>
          <a:p>
            <a:endParaRPr lang="cs-CZ" sz="2400" b="1" dirty="0">
              <a:solidFill>
                <a:srgbClr val="7030A0"/>
              </a:solidFill>
            </a:endParaRPr>
          </a:p>
          <a:p>
            <a:r>
              <a:rPr lang="cs-CZ" sz="2400" b="1" dirty="0" smtClean="0">
                <a:solidFill>
                  <a:srgbClr val="7030A0"/>
                </a:solidFill>
              </a:rPr>
              <a:t>h</a:t>
            </a:r>
            <a:endParaRPr lang="cs-CZ" sz="24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10" grpId="0" build="p"/>
      <p:bldP spid="14" grpId="0" build="p"/>
      <p:bldP spid="18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42910" y="714356"/>
            <a:ext cx="16209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Použité zdroje :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642910" y="1357298"/>
            <a:ext cx="77153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http://www.adisport.cz/deploy/img/products/1989803/1989803.jpg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714348" y="1857364"/>
            <a:ext cx="550071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http://kartonearena.sk/userfiles/image/dve.png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714348" y="2357430"/>
            <a:ext cx="72152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http://edi.fmph.uniba.sk/~tomcsanyiova/CoLogoBe/07rocnik/hodiny.gif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210</Words>
  <Application>Microsoft Office PowerPoint</Application>
  <PresentationFormat>Předvádění na obrazovce (4:3)</PresentationFormat>
  <Paragraphs>124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sady Office</vt:lpstr>
      <vt:lpstr>Snímek 1</vt:lpstr>
      <vt:lpstr>Snímek 2</vt:lpstr>
      <vt:lpstr>Snímek 3</vt:lpstr>
      <vt:lpstr>Snímek 4</vt:lpstr>
      <vt:lpstr>Snímek 5</vt:lpstr>
      <vt:lpstr>Snímek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Zdena Šmerdová</dc:creator>
  <cp:lastModifiedBy>Zdena Šmerdová</cp:lastModifiedBy>
  <cp:revision>5</cp:revision>
  <dcterms:created xsi:type="dcterms:W3CDTF">2013-11-27T14:08:13Z</dcterms:created>
  <dcterms:modified xsi:type="dcterms:W3CDTF">2013-11-27T14:51:48Z</dcterms:modified>
</cp:coreProperties>
</file>