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4" r:id="rId2"/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02" y="-5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4C0B32A-A1D6-4254-BAAA-5089F2602ABA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44EF363-C9D6-472D-9796-31EF4E24A1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99420B0-F167-4D48-B448-456F6B3B9B6E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Zaoblený obdélník 12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6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9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bdélník 10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29ECDD-02F0-4C5D-BCCB-B0441C76D23D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12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EF05550-AA1D-4A47-A789-52E33303F6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FC438-4A66-4171-A471-34FD5DDAA751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3F8AC-89AA-4B97-947E-DF5C806204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6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7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8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04167-F162-41C9-9D57-6A5D948EC515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1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58AA71-F761-489B-A113-FBB1DCD0FA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0127C-2493-4E9D-B2C6-C2EB79732AA4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BD945E-2851-4771-917C-F15CFA89BA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BB5E7-9425-4E9B-AD1F-5A4E46B06617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58DC5-C81F-4D88-B80B-DBE18C1523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27111-5E7E-4DC5-9F68-EBAB57CD2B11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9C79F-3C19-4ED4-9AC5-DFE9DB91A0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270B8E-CA00-4F9D-805A-E591A7B982DD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8397A-0727-4AE0-87F8-707CA4B45B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Zaoblený obdélník 8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C8F1E-EC0C-4097-A39D-CD210320AF55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15278-5350-49DF-BE0B-FBA0DC4876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0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1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2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E0DCF-67DF-4A1C-9D56-27C8EBFA57DB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33F24C-4C56-4CBF-AD5C-E22A380E0E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256ED-89BB-4676-A839-AAEE49D0B499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0B951-84E2-4266-BB4E-888C551705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23F8E-BB3A-4C6B-93BE-0AA2E3580D5C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14241-22CA-4754-A224-55E5C79811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E7D38F8D-0685-4827-9F3E-361CD13D0406}" type="datetimeFigureOut">
              <a:rPr lang="cs-CZ"/>
              <a:pPr>
                <a:defRPr/>
              </a:pPr>
              <a:t>21.11.2012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306F248C-8828-485D-8053-635DF92D20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74" r:id="rId8"/>
    <p:sldLayoutId id="2147483675" r:id="rId9"/>
    <p:sldLayoutId id="2147483666" r:id="rId10"/>
    <p:sldLayoutId id="214748366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FEC3AE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B32C16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B32C16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office.microsoft.cz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jpeg"/><Relationship Id="rId7" Type="http://schemas.openxmlformats.org/officeDocument/2006/relationships/image" Target="../media/image19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10" Type="http://schemas.openxmlformats.org/officeDocument/2006/relationships/image" Target="../media/image22.wmf"/><Relationship Id="rId4" Type="http://schemas.openxmlformats.org/officeDocument/2006/relationships/image" Target="../media/image16.wmf"/><Relationship Id="rId9" Type="http://schemas.openxmlformats.org/officeDocument/2006/relationships/image" Target="../media/image21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wmf"/><Relationship Id="rId5" Type="http://schemas.openxmlformats.org/officeDocument/2006/relationships/image" Target="../media/image26.wmf"/><Relationship Id="rId10" Type="http://schemas.openxmlformats.org/officeDocument/2006/relationships/image" Target="../media/image31.png"/><Relationship Id="rId4" Type="http://schemas.openxmlformats.org/officeDocument/2006/relationships/image" Target="../media/image25.wmf"/><Relationship Id="rId9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5425" y="9525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258763" y="2133600"/>
            <a:ext cx="8569325" cy="372110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Název projektu: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Moderní škola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Registrační číslo projektu: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CZ.1.07/1.4.00/21.2511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Škola: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Základní škola, Česká Lípa, Školní 2520, </a:t>
            </a:r>
            <a:r>
              <a:rPr lang="cs-CZ" sz="2800" dirty="0" err="1">
                <a:latin typeface="Arial Unicode MS" pitchFamily="34" charset="-128"/>
                <a:cs typeface="Arial" charset="0"/>
              </a:rPr>
              <a:t>p.o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Číslo klíčové aktivity: 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III/2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Sada: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  VY_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32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_INOVACE_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VKZB1/17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Druh učebního materiálu: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prezentace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Cílová skupina: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žáci </a:t>
            </a:r>
            <a:r>
              <a:rPr lang="cs-CZ" sz="2800" dirty="0">
                <a:solidFill>
                  <a:srgbClr val="FF0000"/>
                </a:solidFill>
                <a:latin typeface="Arial" charset="0"/>
                <a:cs typeface="Arial" charset="0"/>
              </a:rPr>
              <a:t>2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. stupně základní školy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Typická věková skupina: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 12 až 15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400" dirty="0">
              <a:latin typeface="Arial Unicode MS" pitchFamily="34" charset="-128"/>
              <a:cs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850" y="1341438"/>
            <a:ext cx="8280400" cy="489426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Předmět: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výchova ke zdraví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Ročník: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žáci 2. stupně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Anotace: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Tento učební materiál doplňuje učivo, přehledně seznamuje s danou tématikou. Žáci pracují na samostatných PC stanicích v učebně dle pokynů, vybraní žáci pracují s dotykovou tabulí.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Klíčová slova: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ovoce, bobulové, jádrové, peckové, citrusy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Speciální vzdělávací potřeby: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žádné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Datum: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srpen 2011</a:t>
            </a:r>
            <a:endParaRPr lang="cs-CZ" sz="2400" dirty="0">
              <a:latin typeface="Arial Unicode MS" pitchFamily="34" charset="-128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latin typeface="Arial Unicode MS" pitchFamily="34" charset="-128"/>
                <a:cs typeface="Arial" charset="0"/>
              </a:rPr>
              <a:t>Autor: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Kamila </a:t>
            </a:r>
            <a:r>
              <a:rPr lang="cs-CZ" sz="2400" dirty="0" err="1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Bubáková</a:t>
            </a:r>
            <a:endParaRPr lang="cs-CZ" sz="2400" dirty="0">
              <a:solidFill>
                <a:srgbClr val="FF0000"/>
              </a:solidFill>
              <a:latin typeface="Arial Unicode MS" pitchFamily="34" charset="-128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cs typeface="Arial" charset="0"/>
              </a:rPr>
              <a:t>Zdroje: 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Autorem tohoto materiálu a všech jeho částí, pokud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není uvedeno jinak, je Kamila </a:t>
            </a:r>
            <a:r>
              <a:rPr lang="cs-CZ" sz="2400" dirty="0" err="1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Bubáková</a:t>
            </a: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Klipart </a:t>
            </a:r>
            <a:r>
              <a:rPr lang="cs-CZ" sz="2400" u="sng" dirty="0">
                <a:hlinkClick r:id="rId2"/>
              </a:rPr>
              <a:t>www.office.</a:t>
            </a:r>
            <a:r>
              <a:rPr lang="cs-CZ" sz="2400" u="sng" dirty="0" err="1">
                <a:hlinkClick r:id="rId2"/>
              </a:rPr>
              <a:t>microsoft.cz</a:t>
            </a:r>
            <a:endParaRPr lang="cs-CZ" sz="2400" dirty="0">
              <a:solidFill>
                <a:srgbClr val="FF0000"/>
              </a:solidFill>
              <a:latin typeface="Arial Unicode MS" pitchFamily="34" charset="-128"/>
              <a:cs typeface="Arial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14475" y="0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Jádrové</a:t>
            </a:r>
          </a:p>
          <a:p>
            <a:pPr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Peckové</a:t>
            </a:r>
          </a:p>
          <a:p>
            <a:pPr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Bobulové</a:t>
            </a:r>
          </a:p>
          <a:p>
            <a:pPr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Citrusové a jižní</a:t>
            </a:r>
          </a:p>
          <a:p>
            <a:pPr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Skořápkové a suché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410" name="Nadpis 1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pPr eaLnBrk="1" hangingPunct="1"/>
            <a:r>
              <a:rPr lang="cs-CZ" smtClean="0"/>
              <a:t>Ovoce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778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 Ovoce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8313" y="1196975"/>
            <a:ext cx="8218487" cy="5400675"/>
          </a:xfrm>
        </p:spPr>
        <p:txBody>
          <a:bodyPr>
            <a:normAutofit lnSpcReduction="1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Každý den máme sníst 5 porcí různého ovoce a zeleniny (1 porce = jablko, banán, malá miska drobného ovoce, sklenice čistě ovocného džusu)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Ovoce je zdrojem antioxidantů – </a:t>
            </a:r>
            <a:r>
              <a:rPr lang="cs-CZ" dirty="0" err="1" smtClean="0"/>
              <a:t>riboflavonoidů</a:t>
            </a:r>
            <a:r>
              <a:rPr lang="cs-CZ" dirty="0" smtClean="0"/>
              <a:t>, vitamínu C (citrusové plody, kiwi, jahody, maliny, černý rybíz, mango, papája)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Beta-karoten – meruňky, mango, meloun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Vysoký obsah draslíku – banány a sušené plody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Obsahuje až 80% vody, 5–20% glukózy a fruktózy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  vlákninu (včetně pektinu)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Jíme převážně čerstvé (ovocné šťávy, saláty), sušené nebo jako kompot, marmeládu, ve vařených jídlech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Jádrové ovoce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Plodem jsou malvice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J _ _ _ _ _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H _ _ _ _ _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Kdoule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Mišpule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Jeřabiny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cs-CZ" dirty="0" smtClean="0"/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cs-CZ" dirty="0" smtClean="0"/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Nejčastěji jím: 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Nejraději mám: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Nevím jak chutná:</a:t>
            </a:r>
            <a:endParaRPr lang="cs-CZ" dirty="0"/>
          </a:p>
        </p:txBody>
      </p:sp>
      <p:pic>
        <p:nvPicPr>
          <p:cNvPr id="19459" name="Picture 4" descr="MC90033142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59563" y="2708275"/>
            <a:ext cx="1804987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6" descr="MC900432421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620713"/>
            <a:ext cx="1512888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7" descr="MC900426232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43213" y="2852738"/>
            <a:ext cx="1827212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8" descr="MP900382820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88125" y="549275"/>
            <a:ext cx="1760538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9" descr="MC900441708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7900" y="2420938"/>
            <a:ext cx="1227138" cy="122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Peckové ovoce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482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400" smtClean="0"/>
              <a:t>Plodem je peckovice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/>
              <a:t>T _ _ _ _ _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/>
              <a:t>Š _ _ _ _ _ _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/>
              <a:t>V _ _ _ _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/>
              <a:t>M _ _ _ _ _ _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/>
              <a:t>B _ _ _ _ _ _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/>
              <a:t>O</a:t>
            </a:r>
            <a:r>
              <a:rPr lang="cs-CZ" sz="2400" smtClean="0">
                <a:latin typeface="Arial" charset="0"/>
              </a:rPr>
              <a:t> _ _ _ _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/>
              <a:t>B</a:t>
            </a:r>
            <a:r>
              <a:rPr lang="cs-CZ" sz="2400" smtClean="0">
                <a:latin typeface="Arial" charset="0"/>
              </a:rPr>
              <a:t> _ _ _ _ _ _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/>
              <a:t>Nejraději mám: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/>
              <a:t>Nejčastěji jím: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/>
              <a:t>Nevím jak chutná:</a:t>
            </a:r>
          </a:p>
        </p:txBody>
      </p:sp>
      <p:pic>
        <p:nvPicPr>
          <p:cNvPr id="20483" name="Picture 4" descr="MC900441719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51725" y="5157788"/>
            <a:ext cx="1371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7" descr="MC900193406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125538"/>
            <a:ext cx="19050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8" descr="MC900088384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35600" y="5157788"/>
            <a:ext cx="1512888" cy="127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9" descr="MC900331416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16688" y="3357563"/>
            <a:ext cx="1812925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10" descr="MP900433286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92950" y="1125538"/>
            <a:ext cx="105727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11" descr="MC900331265[1]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24300" y="3068638"/>
            <a:ext cx="1814513" cy="165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Bobulové ovoce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150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60925"/>
          </a:xfrm>
        </p:spPr>
        <p:txBody>
          <a:bodyPr/>
          <a:lstStyle/>
          <a:p>
            <a:pPr eaLnBrk="1" hangingPunct="1"/>
            <a:r>
              <a:rPr lang="cs-CZ" smtClean="0"/>
              <a:t>J _ _ _ _ _</a:t>
            </a:r>
          </a:p>
          <a:p>
            <a:pPr eaLnBrk="1" hangingPunct="1"/>
            <a:r>
              <a:rPr lang="cs-CZ" smtClean="0"/>
              <a:t>M _ _ _ _ _</a:t>
            </a:r>
          </a:p>
          <a:p>
            <a:pPr eaLnBrk="1" hangingPunct="1"/>
            <a:r>
              <a:rPr lang="cs-CZ" smtClean="0"/>
              <a:t>O _ _ _ _ _ _ _ _</a:t>
            </a:r>
          </a:p>
          <a:p>
            <a:pPr eaLnBrk="1" hangingPunct="1"/>
            <a:r>
              <a:rPr lang="cs-CZ" smtClean="0"/>
              <a:t>B _ _ _ _ _ _, B _ _ _ _ _ _ _ (les)</a:t>
            </a:r>
          </a:p>
          <a:p>
            <a:pPr eaLnBrk="1" hangingPunct="1"/>
            <a:r>
              <a:rPr lang="cs-CZ" smtClean="0"/>
              <a:t>Š</a:t>
            </a:r>
            <a:r>
              <a:rPr lang="cs-CZ" smtClean="0">
                <a:latin typeface="Arial" charset="0"/>
              </a:rPr>
              <a:t> _ _ _ _ </a:t>
            </a:r>
          </a:p>
          <a:p>
            <a:pPr eaLnBrk="1" hangingPunct="1"/>
            <a:r>
              <a:rPr lang="cs-CZ" smtClean="0"/>
              <a:t>A _ _ _ _ _ _, R _ _ _ _ (zahrádka)</a:t>
            </a:r>
          </a:p>
          <a:p>
            <a:pPr eaLnBrk="1" hangingPunct="1"/>
            <a:r>
              <a:rPr lang="cs-CZ" smtClean="0"/>
              <a:t>V _ _ _ _   h _ _ _ _ _</a:t>
            </a:r>
          </a:p>
          <a:p>
            <a:pPr eaLnBrk="1" hangingPunct="1"/>
            <a:r>
              <a:rPr lang="cs-CZ" smtClean="0"/>
              <a:t>Nejraději mám:</a:t>
            </a:r>
          </a:p>
          <a:p>
            <a:pPr eaLnBrk="1" hangingPunct="1"/>
            <a:r>
              <a:rPr lang="cs-CZ" smtClean="0"/>
              <a:t>Nejčastěji jím:</a:t>
            </a:r>
          </a:p>
          <a:p>
            <a:pPr eaLnBrk="1" hangingPunct="1"/>
            <a:r>
              <a:rPr lang="cs-CZ" smtClean="0"/>
              <a:t>Nevím jak chutná: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  <p:pic>
        <p:nvPicPr>
          <p:cNvPr id="21507" name="Picture 5" descr="MP900434066[2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40650" y="4868863"/>
            <a:ext cx="11049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8" descr="MP900422959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88125" y="4076700"/>
            <a:ext cx="94297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6" descr="MC900331306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6463" y="260350"/>
            <a:ext cx="1295400" cy="1031875"/>
          </a:xfrm>
          <a:prstGeom prst="rect">
            <a:avLst/>
          </a:prstGeom>
          <a:noFill/>
        </p:spPr>
      </p:pic>
      <p:pic>
        <p:nvPicPr>
          <p:cNvPr id="21511" name="Picture 7" descr="MC900331268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96188" y="333375"/>
            <a:ext cx="1266825" cy="1173163"/>
          </a:xfrm>
          <a:prstGeom prst="rect">
            <a:avLst/>
          </a:prstGeom>
          <a:noFill/>
        </p:spPr>
      </p:pic>
      <p:pic>
        <p:nvPicPr>
          <p:cNvPr id="21512" name="Picture 8" descr="MC900331288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24525" y="3068638"/>
            <a:ext cx="1296988" cy="914400"/>
          </a:xfrm>
          <a:prstGeom prst="rect">
            <a:avLst/>
          </a:prstGeom>
          <a:noFill/>
        </p:spPr>
      </p:pic>
      <p:pic>
        <p:nvPicPr>
          <p:cNvPr id="21513" name="Picture 9" descr="MC900123225[1]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9700" y="4941888"/>
            <a:ext cx="1290638" cy="1501775"/>
          </a:xfrm>
          <a:prstGeom prst="rect">
            <a:avLst/>
          </a:prstGeom>
          <a:noFill/>
        </p:spPr>
      </p:pic>
      <p:pic>
        <p:nvPicPr>
          <p:cNvPr id="21514" name="Picture 10" descr="MC900423880[1]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56325" y="1268413"/>
            <a:ext cx="1162050" cy="1195387"/>
          </a:xfrm>
          <a:prstGeom prst="rect">
            <a:avLst/>
          </a:prstGeom>
          <a:noFill/>
        </p:spPr>
      </p:pic>
      <p:pic>
        <p:nvPicPr>
          <p:cNvPr id="21515" name="Picture 11" descr="MC900331290[1]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787900" y="1773238"/>
            <a:ext cx="1193800" cy="944562"/>
          </a:xfrm>
          <a:prstGeom prst="rect">
            <a:avLst/>
          </a:prstGeom>
          <a:noFill/>
        </p:spPr>
      </p:pic>
      <p:pic>
        <p:nvPicPr>
          <p:cNvPr id="21516" name="Picture 12" descr="MC900246099[1]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235825" y="2492375"/>
            <a:ext cx="1655763" cy="12652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Citrusové a jižní ovoce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530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60925"/>
          </a:xfrm>
        </p:spPr>
        <p:txBody>
          <a:bodyPr/>
          <a:lstStyle/>
          <a:p>
            <a:pPr eaLnBrk="1" hangingPunct="1"/>
            <a:r>
              <a:rPr lang="cs-CZ" smtClean="0"/>
              <a:t>C _ _ _ _ _ , p _ _ _ _ _ _ _ , p _ _ _ _ _ </a:t>
            </a:r>
          </a:p>
          <a:p>
            <a:pPr eaLnBrk="1" hangingPunct="1"/>
            <a:r>
              <a:rPr lang="cs-CZ" smtClean="0"/>
              <a:t>M _ _ _ _ _ _ _ _ _, g _ _ _ </a:t>
            </a:r>
          </a:p>
          <a:p>
            <a:pPr eaLnBrk="1" hangingPunct="1"/>
            <a:r>
              <a:rPr lang="cs-CZ" smtClean="0"/>
              <a:t>B _ _ _ _ </a:t>
            </a:r>
          </a:p>
          <a:p>
            <a:pPr eaLnBrk="1" hangingPunct="1"/>
            <a:r>
              <a:rPr lang="cs-CZ" smtClean="0"/>
              <a:t>A _ _ _ _ _</a:t>
            </a:r>
          </a:p>
          <a:p>
            <a:pPr eaLnBrk="1" hangingPunct="1"/>
            <a:r>
              <a:rPr lang="cs-CZ" smtClean="0"/>
              <a:t>K _ _ _</a:t>
            </a:r>
          </a:p>
          <a:p>
            <a:pPr eaLnBrk="1" hangingPunct="1"/>
            <a:r>
              <a:rPr lang="cs-CZ" smtClean="0"/>
              <a:t>D</a:t>
            </a:r>
            <a:r>
              <a:rPr lang="cs-CZ" smtClean="0">
                <a:latin typeface="Arial" charset="0"/>
              </a:rPr>
              <a:t> _ _ _ _ </a:t>
            </a:r>
            <a:r>
              <a:rPr lang="cs-CZ" smtClean="0"/>
              <a:t>, f</a:t>
            </a:r>
            <a:r>
              <a:rPr lang="cs-CZ" smtClean="0">
                <a:latin typeface="Arial" charset="0"/>
              </a:rPr>
              <a:t>íky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Nejraději mám:</a:t>
            </a:r>
          </a:p>
          <a:p>
            <a:pPr eaLnBrk="1" hangingPunct="1"/>
            <a:r>
              <a:rPr lang="cs-CZ" smtClean="0"/>
              <a:t>Nejčastěji jím:</a:t>
            </a:r>
          </a:p>
          <a:p>
            <a:pPr eaLnBrk="1" hangingPunct="1"/>
            <a:r>
              <a:rPr lang="cs-CZ" smtClean="0"/>
              <a:t>Nevím jak chutná:</a:t>
            </a:r>
          </a:p>
          <a:p>
            <a:pPr eaLnBrk="1" hangingPunct="1"/>
            <a:endParaRPr lang="cs-CZ" smtClean="0"/>
          </a:p>
        </p:txBody>
      </p:sp>
      <p:pic>
        <p:nvPicPr>
          <p:cNvPr id="22531" name="Picture 4" descr="MP900406872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40650" y="260350"/>
            <a:ext cx="1103313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6" descr="MP900427690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5157788"/>
            <a:ext cx="2087562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6" descr="MC900423866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0788" y="333375"/>
            <a:ext cx="1082675" cy="1366838"/>
          </a:xfrm>
          <a:prstGeom prst="rect">
            <a:avLst/>
          </a:prstGeom>
          <a:noFill/>
        </p:spPr>
      </p:pic>
      <p:pic>
        <p:nvPicPr>
          <p:cNvPr id="22535" name="Picture 7" descr="MC900246189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7900" y="5300663"/>
            <a:ext cx="1766888" cy="1150937"/>
          </a:xfrm>
          <a:prstGeom prst="rect">
            <a:avLst/>
          </a:prstGeom>
          <a:noFill/>
        </p:spPr>
      </p:pic>
      <p:pic>
        <p:nvPicPr>
          <p:cNvPr id="22537" name="Picture 9" descr="MC900246115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1638" y="2565400"/>
            <a:ext cx="1976437" cy="1443038"/>
          </a:xfrm>
          <a:prstGeom prst="rect">
            <a:avLst/>
          </a:prstGeom>
          <a:noFill/>
        </p:spPr>
      </p:pic>
      <p:pic>
        <p:nvPicPr>
          <p:cNvPr id="22539" name="Picture 11" descr="MP900144218[1]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92500" y="4005263"/>
            <a:ext cx="1035050" cy="1584325"/>
          </a:xfrm>
          <a:prstGeom prst="rect">
            <a:avLst/>
          </a:prstGeom>
          <a:noFill/>
        </p:spPr>
      </p:pic>
      <p:pic>
        <p:nvPicPr>
          <p:cNvPr id="22542" name="Picture 14" descr="MC900058280[1]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011863" y="2060575"/>
            <a:ext cx="1439862" cy="1136650"/>
          </a:xfrm>
          <a:prstGeom prst="rect">
            <a:avLst/>
          </a:prstGeom>
          <a:noFill/>
        </p:spPr>
      </p:pic>
      <p:pic>
        <p:nvPicPr>
          <p:cNvPr id="22543" name="Picture 15" descr="MC900441718[1]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084888" y="3500438"/>
            <a:ext cx="2019300" cy="2019300"/>
          </a:xfrm>
          <a:prstGeom prst="rect">
            <a:avLst/>
          </a:prstGeom>
          <a:noFill/>
        </p:spPr>
      </p:pic>
      <p:pic>
        <p:nvPicPr>
          <p:cNvPr id="22544" name="Picture 16" descr="MC900441720[1]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667625" y="2492375"/>
            <a:ext cx="1295400" cy="1295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Skořápkové a suché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554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05388"/>
          </a:xfrm>
        </p:spPr>
        <p:txBody>
          <a:bodyPr/>
          <a:lstStyle/>
          <a:p>
            <a:pPr eaLnBrk="1" hangingPunct="1"/>
            <a:r>
              <a:rPr lang="cs-CZ" smtClean="0"/>
              <a:t>V _ _ _ _ _ _, l _ _ _ _ _ _ _ ořechy</a:t>
            </a:r>
          </a:p>
          <a:p>
            <a:pPr eaLnBrk="1" hangingPunct="1"/>
            <a:r>
              <a:rPr lang="cs-CZ" smtClean="0"/>
              <a:t>K _ _ _ _</a:t>
            </a:r>
          </a:p>
          <a:p>
            <a:pPr eaLnBrk="1" hangingPunct="1"/>
            <a:r>
              <a:rPr lang="cs-CZ" smtClean="0"/>
              <a:t>M _ _ _ _ _</a:t>
            </a:r>
          </a:p>
          <a:p>
            <a:pPr eaLnBrk="1" hangingPunct="1"/>
            <a:r>
              <a:rPr lang="cs-CZ" smtClean="0"/>
              <a:t>K _ _ _ </a:t>
            </a:r>
          </a:p>
          <a:p>
            <a:pPr eaLnBrk="1" hangingPunct="1"/>
            <a:r>
              <a:rPr lang="cs-CZ" smtClean="0"/>
              <a:t>Burské oříšky = _ _ _ _ _ _ _</a:t>
            </a:r>
          </a:p>
          <a:p>
            <a:pPr eaLnBrk="1" hangingPunct="1"/>
            <a:r>
              <a:rPr lang="cs-CZ" smtClean="0"/>
              <a:t>Jedlé k _ _ _ _ _ _ (pečené)</a:t>
            </a:r>
          </a:p>
          <a:p>
            <a:pPr eaLnBrk="1" hangingPunct="1"/>
            <a:r>
              <a:rPr lang="cs-CZ" smtClean="0"/>
              <a:t>P _ _ _ _ _ _ _ (zelené, zmrzlina)</a:t>
            </a:r>
            <a:endParaRPr lang="cs-CZ" smtClean="0">
              <a:latin typeface="Arial" charset="0"/>
            </a:endParaRPr>
          </a:p>
          <a:p>
            <a:pPr eaLnBrk="1" hangingPunct="1"/>
            <a:r>
              <a:rPr lang="cs-CZ" smtClean="0">
                <a:latin typeface="Arial" charset="0"/>
              </a:rPr>
              <a:t>P _ _ _</a:t>
            </a:r>
          </a:p>
          <a:p>
            <a:pPr eaLnBrk="1" hangingPunct="1"/>
            <a:r>
              <a:rPr lang="cs-CZ" smtClean="0"/>
              <a:t>Nejraději mám:</a:t>
            </a:r>
          </a:p>
          <a:p>
            <a:pPr eaLnBrk="1" hangingPunct="1"/>
            <a:r>
              <a:rPr lang="cs-CZ" smtClean="0"/>
              <a:t>Nejčastěji jím:</a:t>
            </a:r>
          </a:p>
          <a:p>
            <a:pPr eaLnBrk="1" hangingPunct="1"/>
            <a:r>
              <a:rPr lang="cs-CZ" smtClean="0"/>
              <a:t>Nevím jak chutná:</a:t>
            </a:r>
          </a:p>
        </p:txBody>
      </p:sp>
      <p:pic>
        <p:nvPicPr>
          <p:cNvPr id="23557" name="Picture 5" descr="MP900313734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5963" y="4508500"/>
            <a:ext cx="3024187" cy="1990725"/>
          </a:xfrm>
          <a:prstGeom prst="rect">
            <a:avLst/>
          </a:prstGeom>
          <a:noFill/>
        </p:spPr>
      </p:pic>
      <p:pic>
        <p:nvPicPr>
          <p:cNvPr id="23559" name="Picture 7" descr="MP900425510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404813"/>
            <a:ext cx="2124075" cy="2124075"/>
          </a:xfrm>
          <a:prstGeom prst="rect">
            <a:avLst/>
          </a:prstGeom>
          <a:noFill/>
        </p:spPr>
      </p:pic>
      <p:pic>
        <p:nvPicPr>
          <p:cNvPr id="23562" name="Picture 10" descr="MC900199176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7538" y="2060575"/>
            <a:ext cx="1584325" cy="1320800"/>
          </a:xfrm>
          <a:prstGeom prst="rect">
            <a:avLst/>
          </a:prstGeom>
          <a:noFill/>
        </p:spPr>
      </p:pic>
      <p:pic>
        <p:nvPicPr>
          <p:cNvPr id="23564" name="Picture 12" descr="MC900058359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79838" y="5013325"/>
            <a:ext cx="1304925" cy="1368425"/>
          </a:xfrm>
          <a:prstGeom prst="rect">
            <a:avLst/>
          </a:prstGeom>
          <a:noFill/>
        </p:spPr>
      </p:pic>
      <p:pic>
        <p:nvPicPr>
          <p:cNvPr id="23566" name="Picture 14" descr="MP900177950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16688" y="2781300"/>
            <a:ext cx="2305050" cy="1536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509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Řešení: 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57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341438"/>
            <a:ext cx="7772400" cy="4678362"/>
          </a:xfrm>
        </p:spPr>
        <p:txBody>
          <a:bodyPr/>
          <a:lstStyle/>
          <a:p>
            <a:pPr eaLnBrk="1" hangingPunct="1"/>
            <a:r>
              <a:rPr lang="cs-CZ" smtClean="0"/>
              <a:t>Jádrové – jablka, hrušky</a:t>
            </a:r>
          </a:p>
          <a:p>
            <a:pPr eaLnBrk="1" hangingPunct="1"/>
            <a:r>
              <a:rPr lang="cs-CZ" smtClean="0"/>
              <a:t>Peckové – třešně, švestky, višně, meruňky,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                     broskve</a:t>
            </a:r>
          </a:p>
          <a:p>
            <a:pPr eaLnBrk="1" hangingPunct="1"/>
            <a:r>
              <a:rPr lang="cs-CZ" smtClean="0"/>
              <a:t>Bobulové – jahody, maliny, ostružiny, borůvky, brusinky, angrešt, rybíz, vinné hrozny</a:t>
            </a:r>
          </a:p>
          <a:p>
            <a:pPr eaLnBrk="1" hangingPunct="1"/>
            <a:r>
              <a:rPr lang="cs-CZ" smtClean="0"/>
              <a:t>Citrusové a jižní ovoce – citron, pomeranč, pomelo, mandarinka, grep, banán, ananas, kiwi, fíky</a:t>
            </a:r>
          </a:p>
          <a:p>
            <a:pPr eaLnBrk="1" hangingPunct="1"/>
            <a:r>
              <a:rPr lang="cs-CZ" smtClean="0"/>
              <a:t>Vlašské, lískové ořechy, kokos, mandle, kešu, arašídy, kaštany, pistácie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98</TotalTime>
  <Words>339</Words>
  <Application>Microsoft Office PowerPoint</Application>
  <PresentationFormat>On-screen Show (4:3)</PresentationFormat>
  <Paragraphs>99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10</vt:i4>
      </vt:variant>
    </vt:vector>
  </HeadingPairs>
  <TitlesOfParts>
    <vt:vector size="21" baseType="lpstr">
      <vt:lpstr>Arial</vt:lpstr>
      <vt:lpstr>Franklin Gothic Book</vt:lpstr>
      <vt:lpstr>Perpetua</vt:lpstr>
      <vt:lpstr>Wingdings 2</vt:lpstr>
      <vt:lpstr>Calibri</vt:lpstr>
      <vt:lpstr>Arial Unicode MS</vt:lpstr>
      <vt:lpstr>Jmění</vt:lpstr>
      <vt:lpstr>Jmění</vt:lpstr>
      <vt:lpstr>Jmění</vt:lpstr>
      <vt:lpstr>Jmění</vt:lpstr>
      <vt:lpstr>Jmění</vt:lpstr>
      <vt:lpstr>Snímek 1</vt:lpstr>
      <vt:lpstr>Snímek 2</vt:lpstr>
      <vt:lpstr>Ovoce</vt:lpstr>
      <vt:lpstr>      Ovoce</vt:lpstr>
      <vt:lpstr>Jádrové ovoce</vt:lpstr>
      <vt:lpstr>Peckové ovoce</vt:lpstr>
      <vt:lpstr>Bobulové ovoce</vt:lpstr>
      <vt:lpstr>Citrusové a jižní ovoce</vt:lpstr>
      <vt:lpstr>Skořápkové a suché</vt:lpstr>
      <vt:lpstr>Řešení: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Ovoce</dc:title>
  <cp:lastModifiedBy>Učitel</cp:lastModifiedBy>
  <cp:revision>10</cp:revision>
  <dcterms:modified xsi:type="dcterms:W3CDTF">2012-11-21T05:56:19Z</dcterms:modified>
</cp:coreProperties>
</file>