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02" y="-5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433C9AD-0E85-4882-9FFF-57B6098C5BE7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9D709AC-57EA-45DC-B7BB-980ABCF618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98D85E-DB1D-4DB9-B642-04B6BB092D1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Zaoblený obdélník 12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6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9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bdélník 10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4FC6C-F9B8-4235-97F8-05BAA6AEC725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12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9BB66D5-E8D3-4A5C-B2FB-B9DC202EEE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9432D-F7DC-4B4B-9651-D1DF0ED79681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87EEBF-4918-4175-A84F-06E9545B3C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6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7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8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363E1-EE98-4D24-B4BD-F186CF43FD4C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1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F321CB-698F-4600-8253-68F4304625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A7B32-788F-4DDB-BB3F-C26D25A93A4D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02F33-F47D-4013-9484-052593E9BA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98E57-FCF8-49DF-8106-1B3423EBCF12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1ECB6-3739-4796-AFD4-DF6974FD7B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C019F-8001-48DA-8464-7808504B0609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74A9C9-83E1-422A-ADA4-CC8DE3820D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7A435-8C11-4FB0-8912-0FCF5C6ED80B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8E621-879E-4561-914B-567A94AAAA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Zaoblený obdélník 8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A0385-F7AB-4A50-84FB-58F7A0157670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01C7B-BF3A-4553-BB00-9F49750A5D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0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1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2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6D159-17C9-48D3-9140-6FE8887846A3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6F7B8-42B4-45A7-B500-E6C701301C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0F890-268E-4E98-87EA-ED4DC709E520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2BE5A-9F55-4A02-AC29-0235644C05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EBE77-C003-4C68-B461-04390EA6ADCF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80BB7-4D8F-42E3-B7BE-865C027C1D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E45E047B-34E1-4CE9-99A7-9DE8BE164C4D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675B6084-9EB3-42E4-826C-459A76605D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74" r:id="rId8"/>
    <p:sldLayoutId id="2147483675" r:id="rId9"/>
    <p:sldLayoutId id="2147483666" r:id="rId10"/>
    <p:sldLayoutId id="214748366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C0E5AF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FEB80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FEB80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office.microsoft.cz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wmf"/><Relationship Id="rId5" Type="http://schemas.openxmlformats.org/officeDocument/2006/relationships/image" Target="../media/image8.jpeg"/><Relationship Id="rId10" Type="http://schemas.openxmlformats.org/officeDocument/2006/relationships/image" Target="../media/image13.wmf"/><Relationship Id="rId4" Type="http://schemas.openxmlformats.org/officeDocument/2006/relationships/image" Target="../media/image7.jpeg"/><Relationship Id="rId9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jpeg"/><Relationship Id="rId7" Type="http://schemas.openxmlformats.org/officeDocument/2006/relationships/image" Target="../media/image19.wmf"/><Relationship Id="rId12" Type="http://schemas.openxmlformats.org/officeDocument/2006/relationships/image" Target="../media/image24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11" Type="http://schemas.openxmlformats.org/officeDocument/2006/relationships/image" Target="../media/image23.wmf"/><Relationship Id="rId5" Type="http://schemas.openxmlformats.org/officeDocument/2006/relationships/image" Target="../media/image17.wmf"/><Relationship Id="rId10" Type="http://schemas.openxmlformats.org/officeDocument/2006/relationships/image" Target="../media/image22.wmf"/><Relationship Id="rId4" Type="http://schemas.openxmlformats.org/officeDocument/2006/relationships/image" Target="../media/image16.jpeg"/><Relationship Id="rId9" Type="http://schemas.openxmlformats.org/officeDocument/2006/relationships/image" Target="../media/image21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jpeg"/><Relationship Id="rId5" Type="http://schemas.openxmlformats.org/officeDocument/2006/relationships/image" Target="../media/image28.wmf"/><Relationship Id="rId10" Type="http://schemas.openxmlformats.org/officeDocument/2006/relationships/image" Target="../media/image33.png"/><Relationship Id="rId4" Type="http://schemas.openxmlformats.org/officeDocument/2006/relationships/image" Target="../media/image27.wmf"/><Relationship Id="rId9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5425" y="9525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258763" y="2133600"/>
            <a:ext cx="8569325" cy="372110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Název projektu: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Moderní škola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Registrační číslo projektu: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CZ.1.07/1.4.00/21.2511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Škola: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Základní škola, Česká Lípa, Školní 2520, </a:t>
            </a:r>
            <a:r>
              <a:rPr lang="cs-CZ" sz="2800" dirty="0" err="1">
                <a:latin typeface="Arial Unicode MS" pitchFamily="34" charset="-128"/>
                <a:cs typeface="Arial" charset="0"/>
              </a:rPr>
              <a:t>p.o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Číslo klíčové aktivity: 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III/2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Sada: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  VY_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32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_INOVACE_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VKZB1/19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Druh učebního materiálu: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prezentace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Cílová skupina: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žáci </a:t>
            </a:r>
            <a:r>
              <a:rPr lang="cs-CZ" sz="2800" dirty="0">
                <a:solidFill>
                  <a:srgbClr val="FF0000"/>
                </a:solidFill>
                <a:latin typeface="Arial" charset="0"/>
                <a:cs typeface="Arial" charset="0"/>
              </a:rPr>
              <a:t>2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. stupně základní školy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Typická věková skupina: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 12 až 15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400" dirty="0">
              <a:latin typeface="Arial Unicode MS" pitchFamily="34" charset="-128"/>
              <a:cs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850" y="1341438"/>
            <a:ext cx="8280400" cy="489426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Předmět: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výchova ke zdraví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Ročník: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žáci 2. stupně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Anotace: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Tento učební materiál doplňuje učivo, přehledně seznamuje s danou tématikou. Žáci pracují na samostatných PC stanicích v učebně dle pokynů, vybraní žáci pracují s dotykovou tabulí.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Klíčová slova: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výživa, vitamíny, zelenina, stopové prvky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Speciální vzdělávací potřeby: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žádné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Datum: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srpen 2011</a:t>
            </a:r>
            <a:endParaRPr lang="cs-CZ" sz="2400" dirty="0">
              <a:latin typeface="Arial Unicode MS" pitchFamily="34" charset="-128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Autor: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Kamila </a:t>
            </a:r>
            <a:r>
              <a:rPr lang="cs-CZ" sz="2400" dirty="0" err="1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Bubáková</a:t>
            </a:r>
            <a:endParaRPr lang="cs-CZ" sz="2400" dirty="0">
              <a:solidFill>
                <a:srgbClr val="FF0000"/>
              </a:solidFill>
              <a:latin typeface="Arial Unicode MS" pitchFamily="34" charset="-128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cs typeface="Arial" charset="0"/>
              </a:rPr>
              <a:t>Zdroje: 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Autorem tohoto materiálu a všech jeho částí, pokud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není uvedeno jinak, je Kamila </a:t>
            </a:r>
            <a:r>
              <a:rPr lang="cs-CZ" sz="2400" dirty="0" err="1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Bubáková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Klipart </a:t>
            </a:r>
            <a:r>
              <a:rPr lang="cs-CZ" sz="2400" u="sng" dirty="0">
                <a:hlinkClick r:id="rId2"/>
              </a:rPr>
              <a:t>www.office.</a:t>
            </a:r>
            <a:r>
              <a:rPr lang="cs-CZ" sz="2400" u="sng" dirty="0" err="1">
                <a:hlinkClick r:id="rId2"/>
              </a:rPr>
              <a:t>microsoft.cz</a:t>
            </a:r>
            <a:endParaRPr lang="cs-CZ" sz="2400" dirty="0">
              <a:solidFill>
                <a:srgbClr val="FF0000"/>
              </a:solidFill>
              <a:latin typeface="Arial Unicode MS" pitchFamily="34" charset="-128"/>
              <a:cs typeface="Arial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14475" y="0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Podnadpis 2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2532063"/>
          </a:xfrm>
        </p:spPr>
        <p:txBody>
          <a:bodyPr/>
          <a:lstStyle/>
          <a:p>
            <a:pPr eaLnBrk="1" hangingPunct="1"/>
            <a:r>
              <a:rPr lang="cs-CZ" sz="2000" b="1" smtClean="0"/>
              <a:t>Kořenová</a:t>
            </a:r>
          </a:p>
          <a:p>
            <a:pPr eaLnBrk="1" hangingPunct="1"/>
            <a:r>
              <a:rPr lang="cs-CZ" sz="2000" b="1" smtClean="0"/>
              <a:t>Košťálová</a:t>
            </a:r>
          </a:p>
          <a:p>
            <a:pPr eaLnBrk="1" hangingPunct="1"/>
            <a:r>
              <a:rPr lang="cs-CZ" sz="2000" b="1" smtClean="0"/>
              <a:t>Cibulová</a:t>
            </a:r>
          </a:p>
          <a:p>
            <a:pPr eaLnBrk="1" hangingPunct="1"/>
            <a:r>
              <a:rPr lang="cs-CZ" sz="2000" b="1" smtClean="0"/>
              <a:t>Listová</a:t>
            </a:r>
          </a:p>
          <a:p>
            <a:pPr eaLnBrk="1" hangingPunct="1"/>
            <a:r>
              <a:rPr lang="cs-CZ" sz="2000" b="1" smtClean="0"/>
              <a:t>Naťová</a:t>
            </a:r>
          </a:p>
          <a:p>
            <a:pPr eaLnBrk="1" hangingPunct="1"/>
            <a:r>
              <a:rPr lang="cs-CZ" sz="2000" b="1" smtClean="0"/>
              <a:t>Plodová</a:t>
            </a:r>
          </a:p>
          <a:p>
            <a:pPr eaLnBrk="1" hangingPunct="1"/>
            <a:endParaRPr lang="cs-CZ" sz="2000" b="1" smtClean="0"/>
          </a:p>
        </p:txBody>
      </p:sp>
      <p:sp>
        <p:nvSpPr>
          <p:cNvPr id="17410" name="Nadpis 1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pPr eaLnBrk="1" hangingPunct="1"/>
            <a:r>
              <a:rPr lang="cs-CZ" sz="5400" b="1" smtClean="0"/>
              <a:t>Zelenina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Zelenina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Má velmi nízkou energetickou hodnotu, obsahuje 80 – 95 % vody                zbytek tvoří proteiny a využitelné sacharidy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Obsahuje vlákninu               podporuje střevní peristaltiku, má mírně laxativní (projímavý) účinek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Doporučená denní spotřeba zeleniny je nejméně 300g (3-5 porcí)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Přednostně čerstvá zelenina místního původu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Syrová (saláty s olivovým olejem), kvašená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Vařená – pouze nezbytně krátkou dobu, (zlepšuje se stravitelnost), blanšírovaná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Konzervovaná, nakládaná</a:t>
            </a:r>
          </a:p>
        </p:txBody>
      </p:sp>
      <p:sp>
        <p:nvSpPr>
          <p:cNvPr id="4" name="Šipka doprava 3"/>
          <p:cNvSpPr/>
          <p:nvPr/>
        </p:nvSpPr>
        <p:spPr>
          <a:xfrm>
            <a:off x="2843213" y="1844675"/>
            <a:ext cx="1081087" cy="2889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3851275" y="2565400"/>
            <a:ext cx="1081088" cy="2873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8441" name="Picture 9" descr="MP90040059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2950" y="4437063"/>
            <a:ext cx="1724025" cy="2159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77875"/>
          </a:xfrm>
        </p:spPr>
        <p:txBody>
          <a:bodyPr/>
          <a:lstStyle/>
          <a:p>
            <a:pPr eaLnBrk="1" hangingPunct="1"/>
            <a:r>
              <a:rPr lang="cs-CZ" smtClean="0"/>
              <a:t>Stopové prvky a vitamíny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12875"/>
            <a:ext cx="7772400" cy="4606925"/>
          </a:xfrm>
        </p:spPr>
        <p:txBody>
          <a:bodyPr/>
          <a:lstStyle/>
          <a:p>
            <a:pPr eaLnBrk="1" hangingPunct="1"/>
            <a:r>
              <a:rPr lang="cs-CZ" smtClean="0"/>
              <a:t>Zelenina obsahuje minerální látky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   Hořčík (Mg) – špenát, chřest, hlávkový salát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   Železo (Fe) – špenát, mangold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   Draslík (K) – špenát, hlávkový salát, květák </a:t>
            </a:r>
          </a:p>
          <a:p>
            <a:pPr eaLnBrk="1" hangingPunct="1"/>
            <a:r>
              <a:rPr lang="cs-CZ" smtClean="0"/>
              <a:t>Nutriční hodnota spočívá v obsahu vitamínů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   beta-karoten – mrkev, špenát, rajče, kapusta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   vitamín C – zelená paprika, zelí, celer, petržel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   vitamíny skupiny B – brambory, zelí, špenát, salát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   vitamín K – zelí, brokolice, špenát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</p:txBody>
      </p:sp>
      <p:pic>
        <p:nvPicPr>
          <p:cNvPr id="19466" name="Picture 10" descr="MP900313729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1196975"/>
            <a:ext cx="1997075" cy="30241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63341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Rozděl zeleninu:</a:t>
            </a:r>
            <a:endParaRPr lang="cs-CZ" dirty="0"/>
          </a:p>
        </p:txBody>
      </p:sp>
      <p:sp>
        <p:nvSpPr>
          <p:cNvPr id="20482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981075"/>
            <a:ext cx="3749675" cy="5038725"/>
          </a:xfrm>
        </p:spPr>
        <p:txBody>
          <a:bodyPr/>
          <a:lstStyle/>
          <a:p>
            <a:pPr eaLnBrk="1" hangingPunct="1"/>
            <a:r>
              <a:rPr lang="cs-CZ" smtClean="0"/>
              <a:t>Kořenovou</a:t>
            </a:r>
          </a:p>
        </p:txBody>
      </p:sp>
      <p:sp>
        <p:nvSpPr>
          <p:cNvPr id="20483" name="Zástupný symbol pro obsah 8"/>
          <p:cNvSpPr>
            <a:spLocks noGrp="1"/>
          </p:cNvSpPr>
          <p:nvPr>
            <p:ph sz="quarter" idx="2"/>
          </p:nvPr>
        </p:nvSpPr>
        <p:spPr>
          <a:xfrm>
            <a:off x="4933950" y="981075"/>
            <a:ext cx="3749675" cy="5038725"/>
          </a:xfrm>
        </p:spPr>
        <p:txBody>
          <a:bodyPr/>
          <a:lstStyle/>
          <a:p>
            <a:pPr eaLnBrk="1" hangingPunct="1"/>
            <a:r>
              <a:rPr lang="cs-CZ" smtClean="0"/>
              <a:t>Cibulovou </a:t>
            </a:r>
          </a:p>
        </p:txBody>
      </p:sp>
      <p:pic>
        <p:nvPicPr>
          <p:cNvPr id="20484" name="Picture 5" descr="MP900387867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5229225"/>
            <a:ext cx="1944687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6" descr="MP900387876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8038" y="981075"/>
            <a:ext cx="1355725" cy="190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8" descr="MP900177945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1638" y="3068638"/>
            <a:ext cx="1828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9" descr="MP900387898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6100" y="5013325"/>
            <a:ext cx="2232025" cy="159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10" descr="MC900383060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27313" y="3789363"/>
            <a:ext cx="1439862" cy="133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13" descr="MC900441780[1]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9750" y="5013325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0" name="Picture 14" descr="MC900214938[1]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51725" y="260350"/>
            <a:ext cx="1398588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4" name="Picture 14" descr="MC900215371[1]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948488" y="2420938"/>
            <a:ext cx="1477962" cy="2525712"/>
          </a:xfrm>
          <a:prstGeom prst="rect">
            <a:avLst/>
          </a:prstGeom>
          <a:noFill/>
        </p:spPr>
      </p:pic>
      <p:pic>
        <p:nvPicPr>
          <p:cNvPr id="20495" name="Picture 15" descr="MC900413316[1]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804025" y="5229225"/>
            <a:ext cx="1960563" cy="1149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63341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Rozděl zeleninu:</a:t>
            </a:r>
            <a:endParaRPr lang="cs-CZ" dirty="0"/>
          </a:p>
        </p:txBody>
      </p:sp>
      <p:sp>
        <p:nvSpPr>
          <p:cNvPr id="2150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981075"/>
            <a:ext cx="3749675" cy="5038725"/>
          </a:xfrm>
        </p:spPr>
        <p:txBody>
          <a:bodyPr/>
          <a:lstStyle/>
          <a:p>
            <a:pPr eaLnBrk="1" hangingPunct="1"/>
            <a:r>
              <a:rPr lang="cs-CZ" smtClean="0"/>
              <a:t>Košťálovou:</a:t>
            </a:r>
          </a:p>
        </p:txBody>
      </p:sp>
      <p:sp>
        <p:nvSpPr>
          <p:cNvPr id="21507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933950" y="981075"/>
            <a:ext cx="3749675" cy="5038725"/>
          </a:xfrm>
        </p:spPr>
        <p:txBody>
          <a:bodyPr/>
          <a:lstStyle/>
          <a:p>
            <a:pPr eaLnBrk="1" hangingPunct="1"/>
            <a:r>
              <a:rPr lang="cs-CZ" smtClean="0"/>
              <a:t>Listovou:</a:t>
            </a:r>
          </a:p>
        </p:txBody>
      </p:sp>
      <p:pic>
        <p:nvPicPr>
          <p:cNvPr id="21508" name="Picture 6" descr="MC90033127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1700213"/>
            <a:ext cx="1338262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7" descr="MP900424369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0338" y="4149725"/>
            <a:ext cx="2160587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8" descr="MP900402394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92725" y="4221163"/>
            <a:ext cx="1376363" cy="206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12" descr="MC900331386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2924175"/>
            <a:ext cx="2447925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Picture 11" descr="MP900448460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27538" y="2133600"/>
            <a:ext cx="2459037" cy="1638300"/>
          </a:xfrm>
          <a:prstGeom prst="rect">
            <a:avLst/>
          </a:prstGeom>
          <a:noFill/>
        </p:spPr>
      </p:pic>
      <p:pic>
        <p:nvPicPr>
          <p:cNvPr id="21516" name="Picture 12" descr="MC900331269[1]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8313" y="4941888"/>
            <a:ext cx="1812925" cy="1649412"/>
          </a:xfrm>
          <a:prstGeom prst="rect">
            <a:avLst/>
          </a:prstGeom>
          <a:noFill/>
        </p:spPr>
      </p:pic>
      <p:pic>
        <p:nvPicPr>
          <p:cNvPr id="21517" name="Picture 13" descr="MC900430129[1]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48488" y="404813"/>
            <a:ext cx="1835150" cy="1447800"/>
          </a:xfrm>
          <a:prstGeom prst="rect">
            <a:avLst/>
          </a:prstGeom>
          <a:noFill/>
        </p:spPr>
      </p:pic>
      <p:pic>
        <p:nvPicPr>
          <p:cNvPr id="21519" name="Picture 15" descr="MC900215362[1]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32588" y="5084763"/>
            <a:ext cx="1444625" cy="1582737"/>
          </a:xfrm>
          <a:prstGeom prst="rect">
            <a:avLst/>
          </a:prstGeom>
          <a:noFill/>
        </p:spPr>
      </p:pic>
      <p:pic>
        <p:nvPicPr>
          <p:cNvPr id="21520" name="Picture 16" descr="MC900331384[1]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948488" y="2060575"/>
            <a:ext cx="1360487" cy="1793875"/>
          </a:xfrm>
          <a:prstGeom prst="rect">
            <a:avLst/>
          </a:prstGeom>
          <a:noFill/>
        </p:spPr>
      </p:pic>
      <p:pic>
        <p:nvPicPr>
          <p:cNvPr id="21521" name="Picture 17" descr="MC900215367[1]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410450" y="4005263"/>
            <a:ext cx="1554163" cy="1274762"/>
          </a:xfrm>
          <a:prstGeom prst="rect">
            <a:avLst/>
          </a:prstGeom>
          <a:noFill/>
        </p:spPr>
      </p:pic>
      <p:pic>
        <p:nvPicPr>
          <p:cNvPr id="21524" name="Picture 20" descr="MC900331257[1]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11188" y="1628775"/>
            <a:ext cx="1223962" cy="1206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63341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Rozděl zeleninu:</a:t>
            </a:r>
            <a:endParaRPr lang="cs-CZ" dirty="0"/>
          </a:p>
        </p:txBody>
      </p:sp>
      <p:sp>
        <p:nvSpPr>
          <p:cNvPr id="22530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675" cy="4572000"/>
          </a:xfrm>
        </p:spPr>
        <p:txBody>
          <a:bodyPr/>
          <a:lstStyle/>
          <a:p>
            <a:pPr eaLnBrk="1" hangingPunct="1"/>
            <a:r>
              <a:rPr lang="cs-CZ" smtClean="0"/>
              <a:t>Naťovou:</a:t>
            </a:r>
          </a:p>
        </p:txBody>
      </p:sp>
      <p:sp>
        <p:nvSpPr>
          <p:cNvPr id="22531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675" cy="4572000"/>
          </a:xfrm>
        </p:spPr>
        <p:txBody>
          <a:bodyPr/>
          <a:lstStyle/>
          <a:p>
            <a:pPr eaLnBrk="1" hangingPunct="1"/>
            <a:r>
              <a:rPr lang="cs-CZ" smtClean="0"/>
              <a:t>Plodovou:</a:t>
            </a:r>
          </a:p>
        </p:txBody>
      </p:sp>
      <p:pic>
        <p:nvPicPr>
          <p:cNvPr id="22532" name="Picture 5" descr="MP900400741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4797425"/>
            <a:ext cx="123190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6" descr="MP900400567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2636838"/>
            <a:ext cx="1657350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8" descr="MC900030169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63938" y="981075"/>
            <a:ext cx="111283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9" descr="MC900112422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4663" y="3357563"/>
            <a:ext cx="1728787" cy="115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10" descr="MP900430478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68538" y="2636838"/>
            <a:ext cx="1366837" cy="136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11" descr="MP900387892[1]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5288" y="4292600"/>
            <a:ext cx="1458912" cy="204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13" descr="MC900331366[1]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0825" y="2133600"/>
            <a:ext cx="1441450" cy="140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9" name="Picture 14" descr="MP900434079[1]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11413" y="5084763"/>
            <a:ext cx="1727200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0" name="Picture 15" descr="MC900441781[1]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092950" y="404813"/>
            <a:ext cx="1300163" cy="130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124</TotalTime>
  <Words>239</Words>
  <Application>Microsoft Office PowerPoint</Application>
  <PresentationFormat>On-screen Show (4:3)</PresentationFormat>
  <Paragraphs>53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8</vt:i4>
      </vt:variant>
    </vt:vector>
  </HeadingPairs>
  <TitlesOfParts>
    <vt:vector size="19" baseType="lpstr">
      <vt:lpstr>Arial</vt:lpstr>
      <vt:lpstr>Franklin Gothic Book</vt:lpstr>
      <vt:lpstr>Perpetua</vt:lpstr>
      <vt:lpstr>Wingdings 2</vt:lpstr>
      <vt:lpstr>Calibri</vt:lpstr>
      <vt:lpstr>Arial Unicode MS</vt:lpstr>
      <vt:lpstr>Jmění</vt:lpstr>
      <vt:lpstr>Jmění</vt:lpstr>
      <vt:lpstr>Jmění</vt:lpstr>
      <vt:lpstr>Jmění</vt:lpstr>
      <vt:lpstr>Jmění</vt:lpstr>
      <vt:lpstr>Snímek 1</vt:lpstr>
      <vt:lpstr>Snímek 2</vt:lpstr>
      <vt:lpstr>Zelenina</vt:lpstr>
      <vt:lpstr>Zelenina</vt:lpstr>
      <vt:lpstr>Stopové prvky a vitamíny</vt:lpstr>
      <vt:lpstr>Rozděl zeleninu:</vt:lpstr>
      <vt:lpstr>Rozděl zeleninu:</vt:lpstr>
      <vt:lpstr>Rozděl zeleninu: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Zelenina</dc:title>
  <cp:lastModifiedBy>Učitel</cp:lastModifiedBy>
  <cp:revision>13</cp:revision>
  <dcterms:modified xsi:type="dcterms:W3CDTF">2012-11-21T06:20:51Z</dcterms:modified>
</cp:coreProperties>
</file>