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6" r:id="rId6"/>
    <p:sldId id="267" r:id="rId7"/>
    <p:sldId id="261" r:id="rId8"/>
    <p:sldId id="262" r:id="rId9"/>
    <p:sldId id="263" r:id="rId10"/>
    <p:sldId id="264" r:id="rId11"/>
    <p:sldId id="265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00596077"/>
              </p:ext>
            </p:extLst>
          </p:nvPr>
        </p:nvGraphicFramePr>
        <p:xfrm>
          <a:off x="539552" y="1844825"/>
          <a:ext cx="8208912" cy="4680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Škola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Katolické gymnázium Třebíč, Otmarova 22, Třebíč 674 01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</a:t>
                      </a:r>
                      <a:r>
                        <a:rPr lang="cs-CZ" sz="900" dirty="0" smtClean="0">
                          <a:effectLst/>
                        </a:rPr>
                        <a:t>projektu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Moderní škola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projektu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CZ.1.07/1.5.00/34.0464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Šablona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III/2 Inovace a zkvalitnění výuky prostřednictvím ICT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Autor DUM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900" dirty="0" smtClean="0">
                          <a:effectLst/>
                        </a:rPr>
                        <a:t>Drahomír Havlíček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DUM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Česká meziválečná poezie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9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9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5.2.1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4. 10. 2012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Předmět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Český jazyk a literatura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Tematická oblast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Česká meziválečná poezie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Výstup ŠVP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Žák vysvětlí směry uplatňované v tomto období.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Anotace DUM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Prezentace obsahuje základní informace o vývoji české poezie mezi světovými válkami.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Metodický popis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Prezentace určená jako podklad pro výklad v hodině. Využitelná též  pro  samostatné opakování žáků.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Hodnocení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Prezentace se osvědčila. </a:t>
                      </a:r>
                      <a:r>
                        <a:rPr lang="cs-CZ" sz="900" baseline="0" dirty="0" smtClean="0">
                          <a:effectLst/>
                        </a:rPr>
                        <a:t> Žáci ji využívali i pro přípravu na jednotlivé hodiny.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meziválečná poezie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1918 - 1938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Historické mezníky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konec 1. světové války (1918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rozpad </a:t>
            </a:r>
            <a:r>
              <a:rPr lang="cs-CZ" dirty="0" err="1" smtClean="0"/>
              <a:t>Rakouska</a:t>
            </a:r>
            <a:r>
              <a:rPr lang="cs-CZ" dirty="0" smtClean="0"/>
              <a:t>-Uherska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vznik samostatné Československé republiky</a:t>
            </a:r>
            <a:endParaRPr lang="cs-CZ" dirty="0" smtClean="0"/>
          </a:p>
          <a:p>
            <a:r>
              <a:rPr lang="cs-CZ" dirty="0" smtClean="0"/>
              <a:t>Mnichovská dohoda (29. září 1938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</a:t>
            </a:r>
            <a:r>
              <a:rPr lang="cs-CZ" dirty="0" smtClean="0"/>
              <a:t>předtím 12. března 1938 anšlus (násilné </a:t>
            </a:r>
          </a:p>
          <a:p>
            <a:pPr>
              <a:buNone/>
            </a:pPr>
            <a:r>
              <a:rPr lang="cs-CZ" dirty="0" smtClean="0"/>
              <a:t>připojení) Rakouska k nacistickému Německu → </a:t>
            </a:r>
          </a:p>
          <a:p>
            <a:pPr>
              <a:buNone/>
            </a:pPr>
            <a:r>
              <a:rPr lang="cs-CZ" dirty="0" smtClean="0"/>
              <a:t>snaha vytvořit Německou říši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Obecné 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tematická i žánrová různorodost literatury </a:t>
            </a:r>
          </a:p>
          <a:p>
            <a:pPr>
              <a:buNone/>
            </a:pPr>
            <a:r>
              <a:rPr lang="cs-CZ" dirty="0" smtClean="0"/>
              <a:t>	(v poezii, próze i dramatu)</a:t>
            </a:r>
          </a:p>
          <a:p>
            <a:r>
              <a:rPr lang="cs-CZ" dirty="0" smtClean="0"/>
              <a:t>značný vliv momentální politické situace na literaturu (typické pro obě poloviny 20. století)</a:t>
            </a:r>
          </a:p>
          <a:p>
            <a:r>
              <a:rPr lang="cs-CZ" dirty="0" smtClean="0"/>
              <a:t>do literatury vstupují výrazné osobnosti (mnohé působí i v druhé polovině 20. století)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Pátečníci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označení pro neformální skupinu kulturních a politických osobností</a:t>
            </a:r>
          </a:p>
          <a:p>
            <a:r>
              <a:rPr lang="cs-CZ" dirty="0" smtClean="0"/>
              <a:t>pravidelná setkávání v pátek odpoledne v domě Karla Čapka</a:t>
            </a:r>
          </a:p>
          <a:p>
            <a:r>
              <a:rPr lang="cs-CZ" dirty="0" smtClean="0"/>
              <a:t>od roku 1925 (koupě vily v Úzké ulici – dnes ulice Bratří Čapků - na Vinohradech K. Čapkem), od roku 1927 používáno označení </a:t>
            </a:r>
            <a:r>
              <a:rPr lang="cs-CZ" dirty="0" err="1" smtClean="0"/>
              <a:t>pátečníci</a:t>
            </a:r>
            <a:endParaRPr lang="cs-CZ" dirty="0" smtClean="0"/>
          </a:p>
          <a:p>
            <a:r>
              <a:rPr lang="cs-CZ" dirty="0" smtClean="0"/>
              <a:t>Karel Čapek, Josef Čapek, T. G. Masaryk, Edvard Beneš, Josef </a:t>
            </a:r>
            <a:r>
              <a:rPr lang="cs-CZ" dirty="0" err="1" smtClean="0"/>
              <a:t>Kopta</a:t>
            </a:r>
            <a:r>
              <a:rPr lang="cs-CZ" dirty="0" smtClean="0"/>
              <a:t>, Ferdinand Peroutka, Josef Šusta (historik), František Langer, Eduard Bass, Karel Poláček, Vladislav Vančura, Jan Masaryk, Vilém </a:t>
            </a:r>
            <a:r>
              <a:rPr lang="cs-CZ" dirty="0" err="1" smtClean="0"/>
              <a:t>Mathesius</a:t>
            </a:r>
            <a:r>
              <a:rPr lang="cs-CZ" dirty="0" smtClean="0"/>
              <a:t> a další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Lidové noviny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vznik roku 1893</a:t>
            </a:r>
          </a:p>
          <a:p>
            <a:r>
              <a:rPr lang="cs-CZ" dirty="0" smtClean="0"/>
              <a:t>zaměřeny na zahraniční politiku a kulturu, propagace tzv. politické karikatury</a:t>
            </a:r>
          </a:p>
          <a:p>
            <a:r>
              <a:rPr lang="cs-CZ" dirty="0" smtClean="0"/>
              <a:t>nejvýznamnější tisk v období první republiky – označováno jako „zlatá éra“ Lidových novin</a:t>
            </a:r>
          </a:p>
          <a:p>
            <a:r>
              <a:rPr lang="cs-CZ" dirty="0" smtClean="0"/>
              <a:t>novináři stoupenci demokracie a sympatizanti s politikou T. G. Masaryka a tzv. politikou Hradu</a:t>
            </a:r>
          </a:p>
          <a:p>
            <a:r>
              <a:rPr lang="cs-CZ" dirty="0" smtClean="0"/>
              <a:t>šéfredaktorem E. Bass, spolupracovníci: Karel Čapek, Josef Čapek, Karel Poláček, Vladislav Vančura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Proletářská poezie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první polovina 20. let 20. století</a:t>
            </a:r>
          </a:p>
          <a:p>
            <a:r>
              <a:rPr lang="cs-CZ" dirty="0" smtClean="0"/>
              <a:t>vliv levicových myšlenek (vznik komunistické strany </a:t>
            </a:r>
          </a:p>
          <a:p>
            <a:pPr>
              <a:buNone/>
            </a:pPr>
            <a:r>
              <a:rPr lang="cs-CZ" dirty="0" smtClean="0"/>
              <a:t>	r. 1921 odštěpením od sociální demokracie) </a:t>
            </a:r>
          </a:p>
          <a:p>
            <a:r>
              <a:rPr lang="cs-CZ" dirty="0" smtClean="0"/>
              <a:t>představitelé: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Jiří Wolker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Josef Hora (sbírka </a:t>
            </a:r>
            <a:r>
              <a:rPr lang="cs-CZ" i="1" dirty="0" smtClean="0"/>
              <a:t>Srdce a vřava světa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Jindřich Hořejší (sbírka </a:t>
            </a:r>
            <a:r>
              <a:rPr lang="cs-CZ" i="1" dirty="0" smtClean="0"/>
              <a:t>Hudba na náměstí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Jaroslav Seifert (sbírka </a:t>
            </a:r>
            <a:r>
              <a:rPr lang="cs-CZ" i="1" dirty="0" smtClean="0"/>
              <a:t>Město v slzách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Konstantin Biebl (sbírka </a:t>
            </a:r>
            <a:r>
              <a:rPr lang="cs-CZ" i="1" dirty="0" smtClean="0"/>
              <a:t>Cesta k lidem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Stanislav Kostka Neumann (</a:t>
            </a:r>
            <a:r>
              <a:rPr lang="cs-CZ" i="1" dirty="0" smtClean="0"/>
              <a:t>Rudé zpěvy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Poetismus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druhá polovina 20. let 20. století</a:t>
            </a:r>
          </a:p>
          <a:p>
            <a:r>
              <a:rPr lang="cs-CZ" dirty="0" smtClean="0"/>
              <a:t>„umění žít a užívat si“ </a:t>
            </a:r>
          </a:p>
          <a:p>
            <a:r>
              <a:rPr lang="cs-CZ" dirty="0" smtClean="0"/>
              <a:t>představitelé: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Karel </a:t>
            </a:r>
            <a:r>
              <a:rPr lang="cs-CZ" dirty="0" err="1" smtClean="0"/>
              <a:t>Teige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Vítězslav Nezval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Jaroslav Seifert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Surrealismus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30. léta 20. století</a:t>
            </a:r>
          </a:p>
          <a:p>
            <a:r>
              <a:rPr lang="cs-CZ" dirty="0" smtClean="0"/>
              <a:t>představitelé: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Vítězslav Nezval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Jaroslav Seifert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Konstantin </a:t>
            </a:r>
            <a:r>
              <a:rPr lang="cs-CZ" dirty="0" err="1" smtClean="0"/>
              <a:t>Biebel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Spirituální a katolický proud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důraz na duchovní stránku života</a:t>
            </a:r>
          </a:p>
          <a:p>
            <a:r>
              <a:rPr lang="cs-CZ" dirty="0" smtClean="0"/>
              <a:t>autoři vychází z křesťanství, katolicismu</a:t>
            </a:r>
          </a:p>
          <a:p>
            <a:r>
              <a:rPr lang="cs-CZ" dirty="0" smtClean="0"/>
              <a:t>snaha zachytit v díle věčné hodnoty</a:t>
            </a:r>
          </a:p>
          <a:p>
            <a:r>
              <a:rPr lang="cs-CZ" dirty="0" smtClean="0"/>
              <a:t>představitelé: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Jan Zahradníček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Jakub </a:t>
            </a:r>
            <a:r>
              <a:rPr lang="cs-CZ" dirty="0" err="1" smtClean="0"/>
              <a:t>Deml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František Halas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Vladimír Holan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Nová generace za okupace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představitelé: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Kamil </a:t>
            </a:r>
            <a:r>
              <a:rPr lang="cs-CZ" dirty="0" smtClean="0"/>
              <a:t>Bednář (1912 – 1972)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Jiří </a:t>
            </a:r>
            <a:r>
              <a:rPr lang="cs-CZ" dirty="0" err="1" smtClean="0"/>
              <a:t>Orten</a:t>
            </a:r>
            <a:r>
              <a:rPr lang="cs-CZ" dirty="0" smtClean="0"/>
              <a:t> (1919 – 1941)</a:t>
            </a:r>
          </a:p>
          <a:p>
            <a:pPr>
              <a:buFontTx/>
              <a:buChar char="-"/>
            </a:pPr>
            <a:r>
              <a:rPr lang="cs-CZ" dirty="0" smtClean="0"/>
              <a:t>vlastním jménem Jiří </a:t>
            </a:r>
            <a:r>
              <a:rPr lang="cs-CZ" dirty="0" err="1" smtClean="0"/>
              <a:t>Ohrenstein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židovského původu</a:t>
            </a:r>
          </a:p>
          <a:p>
            <a:pPr>
              <a:buFontTx/>
              <a:buChar char="-"/>
            </a:pPr>
            <a:r>
              <a:rPr lang="cs-CZ" dirty="0" smtClean="0"/>
              <a:t>narozen v Kutné Hoře</a:t>
            </a:r>
          </a:p>
          <a:p>
            <a:pPr>
              <a:buFontTx/>
              <a:buChar char="-"/>
            </a:pPr>
            <a:r>
              <a:rPr lang="cs-CZ" dirty="0" smtClean="0"/>
              <a:t>tragická smrt při autonehodě</a:t>
            </a:r>
          </a:p>
          <a:p>
            <a:pPr>
              <a:buNone/>
            </a:pPr>
            <a:r>
              <a:rPr lang="cs-CZ" dirty="0" smtClean="0"/>
              <a:t>dílo: poezie </a:t>
            </a:r>
            <a:r>
              <a:rPr lang="cs-CZ" i="1" dirty="0" smtClean="0"/>
              <a:t>Čítanka jaro</a:t>
            </a:r>
            <a:r>
              <a:rPr lang="cs-CZ" dirty="0" smtClean="0"/>
              <a:t>, </a:t>
            </a:r>
            <a:r>
              <a:rPr lang="cs-CZ" i="1" dirty="0" smtClean="0"/>
              <a:t>Cesta k mrazu</a:t>
            </a:r>
            <a:r>
              <a:rPr lang="cs-CZ" dirty="0" smtClean="0"/>
              <a:t>, </a:t>
            </a:r>
            <a:r>
              <a:rPr lang="cs-CZ" i="1" dirty="0" smtClean="0"/>
              <a:t>Jeremiášův pláč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i="1" dirty="0" smtClean="0"/>
              <a:t>Ohnice</a:t>
            </a:r>
            <a:r>
              <a:rPr lang="cs-CZ" dirty="0" smtClean="0"/>
              <a:t>, </a:t>
            </a:r>
            <a:r>
              <a:rPr lang="cs-CZ" i="1" dirty="0" smtClean="0"/>
              <a:t>Elegie </a:t>
            </a:r>
          </a:p>
          <a:p>
            <a:pPr>
              <a:buNone/>
            </a:pPr>
            <a:r>
              <a:rPr lang="cs-CZ" dirty="0" smtClean="0"/>
              <a:t>pozoruhodným svědectvím o posledních okamžicích života </a:t>
            </a:r>
          </a:p>
          <a:p>
            <a:pPr>
              <a:buNone/>
            </a:pPr>
            <a:r>
              <a:rPr lang="cs-CZ" dirty="0" smtClean="0"/>
              <a:t>deníky - </a:t>
            </a:r>
            <a:r>
              <a:rPr lang="cs-CZ" i="1" dirty="0" smtClean="0"/>
              <a:t>Modrá kniha</a:t>
            </a:r>
            <a:r>
              <a:rPr lang="cs-CZ" dirty="0" smtClean="0"/>
              <a:t>, </a:t>
            </a:r>
            <a:r>
              <a:rPr lang="cs-CZ" i="1" dirty="0" smtClean="0"/>
              <a:t>Žíhaná kniha</a:t>
            </a:r>
            <a:r>
              <a:rPr lang="cs-CZ" dirty="0" smtClean="0"/>
              <a:t> a </a:t>
            </a:r>
            <a:r>
              <a:rPr lang="cs-CZ" i="1" dirty="0" smtClean="0"/>
              <a:t>Červená kniha</a:t>
            </a:r>
            <a:endParaRPr lang="cs-CZ" i="1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Skupina 42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umělecká </a:t>
            </a:r>
            <a:r>
              <a:rPr lang="cs-CZ" dirty="0" smtClean="0"/>
              <a:t>skupina ovlivněná civilismem, kubismem, futurismem a </a:t>
            </a:r>
            <a:r>
              <a:rPr lang="cs-CZ" dirty="0" smtClean="0"/>
              <a:t>konstruktivismem</a:t>
            </a:r>
          </a:p>
          <a:p>
            <a:r>
              <a:rPr lang="cs-CZ" dirty="0" smtClean="0"/>
              <a:t>vstup do literatury r. 1942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 smtClean="0"/>
              <a:t>centru pozornosti </a:t>
            </a:r>
            <a:r>
              <a:rPr lang="cs-CZ" b="1" dirty="0" smtClean="0"/>
              <a:t>město</a:t>
            </a:r>
            <a:r>
              <a:rPr lang="cs-CZ" dirty="0" smtClean="0"/>
              <a:t>, </a:t>
            </a:r>
            <a:r>
              <a:rPr lang="cs-CZ" b="1" dirty="0" smtClean="0"/>
              <a:t>městský způsob života</a:t>
            </a:r>
            <a:r>
              <a:rPr lang="cs-CZ" dirty="0" smtClean="0"/>
              <a:t>, </a:t>
            </a:r>
            <a:r>
              <a:rPr lang="cs-CZ" b="1" dirty="0" smtClean="0"/>
              <a:t>městská krajina </a:t>
            </a:r>
            <a:endParaRPr lang="cs-CZ" b="1" dirty="0" smtClean="0"/>
          </a:p>
          <a:p>
            <a:r>
              <a:rPr lang="cs-CZ" dirty="0" smtClean="0"/>
              <a:t>základem činnosti teoretická stať Jindřicha </a:t>
            </a:r>
            <a:r>
              <a:rPr lang="cs-CZ" dirty="0" err="1" smtClean="0"/>
              <a:t>Chalupeckého</a:t>
            </a:r>
            <a:r>
              <a:rPr lang="cs-CZ" dirty="0" smtClean="0"/>
              <a:t> </a:t>
            </a:r>
            <a:r>
              <a:rPr lang="cs-CZ" i="1" dirty="0" smtClean="0"/>
              <a:t>Svět, v němž žijeme</a:t>
            </a:r>
          </a:p>
          <a:p>
            <a:r>
              <a:rPr lang="cs-CZ" dirty="0" smtClean="0"/>
              <a:t>činnost ukončena roku 1948, vlivy na českou literaturu i později</a:t>
            </a:r>
          </a:p>
          <a:p>
            <a:r>
              <a:rPr lang="cs-CZ" dirty="0" smtClean="0"/>
              <a:t>představitelé: Josef </a:t>
            </a:r>
            <a:r>
              <a:rPr lang="cs-CZ" dirty="0" err="1" smtClean="0"/>
              <a:t>Kainar</a:t>
            </a:r>
            <a:r>
              <a:rPr lang="cs-CZ" dirty="0" smtClean="0"/>
              <a:t>, Jiří Kolář, Ivan Blatný, Jiřina </a:t>
            </a:r>
            <a:r>
              <a:rPr lang="cs-CZ" dirty="0" err="1" smtClean="0"/>
              <a:t>Hauková</a:t>
            </a:r>
            <a:r>
              <a:rPr lang="cs-CZ" dirty="0" smtClean="0"/>
              <a:t>, Jan Hanč, teoretik Jindřich </a:t>
            </a:r>
            <a:r>
              <a:rPr lang="cs-CZ" dirty="0" err="1" smtClean="0"/>
              <a:t>Chalupecký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i="1" dirty="0" smtClean="0"/>
              <a:t>Odmaturuj! z literatury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3. </a:t>
            </a:r>
            <a:r>
              <a:rPr lang="cs-CZ" sz="2000" dirty="0" err="1" smtClean="0"/>
              <a:t>rozš</a:t>
            </a:r>
            <a:r>
              <a:rPr lang="cs-CZ" sz="2000" dirty="0" smtClean="0"/>
              <a:t>., dotisk. Editor Eva Hánová. Brno: </a:t>
            </a:r>
            <a:r>
              <a:rPr lang="cs-CZ" sz="2000" dirty="0" err="1" smtClean="0"/>
              <a:t>Didaktis</a:t>
            </a:r>
            <a:r>
              <a:rPr lang="cs-CZ" sz="2000" dirty="0" smtClean="0"/>
              <a:t>, c2004, 208 s. Odmaturuj!. ISBN 80-735-8016-0. </a:t>
            </a:r>
          </a:p>
          <a:p>
            <a:r>
              <a:rPr lang="cs-CZ" sz="2000" dirty="0" smtClean="0"/>
              <a:t>SOUKAL, Josef. </a:t>
            </a:r>
            <a:r>
              <a:rPr lang="cs-CZ" sz="2000" i="1" dirty="0" smtClean="0"/>
              <a:t>Literatura pro III. ročník gymnázií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SPN - pedagogické nakladatelství, 2003, 336 s. ISBN 80-723-5227-X. </a:t>
            </a:r>
          </a:p>
          <a:p>
            <a:r>
              <a:rPr lang="cs-CZ" sz="2000" dirty="0" smtClean="0"/>
              <a:t>HOFFMANN, Bohuslav. </a:t>
            </a:r>
            <a:r>
              <a:rPr lang="cs-CZ" sz="2000" i="1" dirty="0" smtClean="0"/>
              <a:t>Literatura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1999, 230 s. Učebnice pro střední školy (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). ISBN 80-718-3178-6. </a:t>
            </a:r>
          </a:p>
          <a:p>
            <a:r>
              <a:rPr lang="vi-VN" sz="2000" dirty="0" smtClean="0">
                <a:latin typeface="Calibri" pitchFamily="34" charset="0"/>
              </a:rPr>
              <a:t>KARPATSKÝ, Dušan. </a:t>
            </a:r>
            <a:r>
              <a:rPr lang="vi-VN" sz="2000" i="1" dirty="0" smtClean="0">
                <a:latin typeface="Calibri" pitchFamily="34" charset="0"/>
              </a:rPr>
              <a:t>Malý labyrint literatury</a:t>
            </a:r>
            <a:r>
              <a:rPr lang="vi-VN" sz="2000" dirty="0" smtClean="0">
                <a:latin typeface="Calibri" pitchFamily="34" charset="0"/>
              </a:rPr>
              <a:t>. 2. přepracované vyd. Praha: Albatros, 1997, 573 p. ISBN 80-000-0527-1. </a:t>
            </a:r>
            <a:endParaRPr lang="cs-CZ" sz="2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696</Words>
  <Application>Microsoft Office PowerPoint</Application>
  <PresentationFormat>Předvádění na obrazovce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Česká meziválečná poezie</vt:lpstr>
      <vt:lpstr>Historické mezníky</vt:lpstr>
      <vt:lpstr>Obecné znaky</vt:lpstr>
      <vt:lpstr>Pátečníci </vt:lpstr>
      <vt:lpstr>Lidové noviny</vt:lpstr>
      <vt:lpstr>Proletářská poezie</vt:lpstr>
      <vt:lpstr>Poetismus</vt:lpstr>
      <vt:lpstr>Surrealismus</vt:lpstr>
      <vt:lpstr>Spirituální a katolický proud</vt:lpstr>
      <vt:lpstr>Nová generace za okupace</vt:lpstr>
      <vt:lpstr>Skupina 42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10</cp:revision>
  <dcterms:created xsi:type="dcterms:W3CDTF">2012-12-23T08:55:19Z</dcterms:created>
  <dcterms:modified xsi:type="dcterms:W3CDTF">2013-08-08T07:38:50Z</dcterms:modified>
</cp:coreProperties>
</file>