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66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effectLst/>
                        </a:rPr>
                        <a:t>Drahomír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Jiří Wolker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VY_32_INOVACE_5.2.4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8.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10. 2012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r>
                        <a:rPr lang="cs-CZ" sz="800" dirty="0"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Česká meziválečná poezie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 c</a:t>
                      </a: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harakterizuje tvorbu významných autorů.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Prezentace obsahuje základní informace o </a:t>
                      </a:r>
                      <a:r>
                        <a:rPr lang="cs-CZ" sz="800" baseline="0" dirty="0" smtClean="0">
                          <a:effectLst/>
                        </a:rPr>
                        <a:t>Jiřím Wolkerovi a jeho tvorbě.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určená jako podklad pro výklad v hodině. Využitelná pro  samostatné opakování žáků.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Prezentace se osvědčila. </a:t>
                      </a:r>
                      <a:r>
                        <a:rPr lang="cs-CZ" sz="800" baseline="0" dirty="0" smtClean="0">
                          <a:effectLst/>
                        </a:rPr>
                        <a:t> Žáci ji využívali i pro přípravu na jednotlivé hodiny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Jiří Wolker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(1900 – 1924)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narozen v Prostějově</a:t>
            </a:r>
          </a:p>
          <a:p>
            <a:r>
              <a:rPr lang="cs-CZ" dirty="0" smtClean="0"/>
              <a:t>rodina dobře situovaná, kulturní prostředí</a:t>
            </a:r>
          </a:p>
          <a:p>
            <a:r>
              <a:rPr lang="cs-CZ" dirty="0" smtClean="0"/>
              <a:t>po studiích na gymnáziu v Praze studium práv a návštěva přednášek na filozofické fakultě</a:t>
            </a:r>
          </a:p>
          <a:p>
            <a:r>
              <a:rPr lang="cs-CZ" dirty="0" smtClean="0"/>
              <a:t>onemocnění tuberkulózou (rodinná anamnéza)</a:t>
            </a:r>
          </a:p>
          <a:p>
            <a:r>
              <a:rPr lang="cs-CZ" dirty="0" smtClean="0"/>
              <a:t>i přes systematickou léčbu smrt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Veřejná činnost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vždy veřejně činný</a:t>
            </a:r>
          </a:p>
          <a:p>
            <a:r>
              <a:rPr lang="cs-CZ" dirty="0" smtClean="0"/>
              <a:t>na gymnáziu studentský časopis</a:t>
            </a:r>
          </a:p>
          <a:p>
            <a:r>
              <a:rPr lang="cs-CZ" dirty="0" smtClean="0"/>
              <a:t>činný v KSČ</a:t>
            </a:r>
          </a:p>
          <a:p>
            <a:r>
              <a:rPr lang="cs-CZ" dirty="0" smtClean="0"/>
              <a:t>činný ve sdružení Devětsil (odchod na protest proti odklonu od proletářského umění)</a:t>
            </a:r>
          </a:p>
          <a:p>
            <a:r>
              <a:rPr lang="cs-CZ" dirty="0" smtClean="0"/>
              <a:t>člen Literární skupiny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 básnické sbírky</a:t>
            </a:r>
          </a:p>
          <a:p>
            <a:pPr>
              <a:buNone/>
            </a:pPr>
            <a:r>
              <a:rPr lang="cs-CZ" dirty="0" smtClean="0"/>
              <a:t>2. balady</a:t>
            </a:r>
          </a:p>
          <a:p>
            <a:pPr>
              <a:buNone/>
            </a:pPr>
            <a:r>
              <a:rPr lang="cs-CZ" dirty="0" smtClean="0"/>
              <a:t>3. pohádky</a:t>
            </a:r>
          </a:p>
          <a:p>
            <a:pPr>
              <a:buNone/>
            </a:pPr>
            <a:r>
              <a:rPr lang="cs-CZ" dirty="0" smtClean="0"/>
              <a:t>4. teoretické stati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básnické sbírky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b="1" i="1" dirty="0" smtClean="0"/>
              <a:t>Host do domu </a:t>
            </a:r>
            <a:r>
              <a:rPr lang="cs-CZ" i="1" dirty="0" smtClean="0"/>
              <a:t>(1921)</a:t>
            </a:r>
          </a:p>
          <a:p>
            <a:r>
              <a:rPr lang="cs-CZ" dirty="0" smtClean="0"/>
              <a:t>převážně básně studentských let</a:t>
            </a:r>
          </a:p>
          <a:p>
            <a:r>
              <a:rPr lang="cs-CZ" dirty="0" smtClean="0"/>
              <a:t>okouzlení prostými věcmi života, víra v lásku a </a:t>
            </a:r>
          </a:p>
          <a:p>
            <a:pPr>
              <a:buNone/>
            </a:pPr>
            <a:r>
              <a:rPr lang="cs-CZ" dirty="0" smtClean="0"/>
              <a:t>porozumění</a:t>
            </a:r>
          </a:p>
          <a:p>
            <a:r>
              <a:rPr lang="cs-CZ" dirty="0" smtClean="0"/>
              <a:t>oddíly </a:t>
            </a:r>
            <a:r>
              <a:rPr lang="cs-CZ" b="1" dirty="0" smtClean="0"/>
              <a:t>Chlapec</a:t>
            </a:r>
            <a:r>
              <a:rPr lang="cs-CZ" dirty="0" smtClean="0"/>
              <a:t>, </a:t>
            </a:r>
            <a:r>
              <a:rPr lang="cs-CZ" b="1" dirty="0" smtClean="0"/>
              <a:t>Ukřižované srdce</a:t>
            </a:r>
            <a:r>
              <a:rPr lang="cs-CZ" dirty="0" smtClean="0"/>
              <a:t>, </a:t>
            </a:r>
            <a:r>
              <a:rPr lang="cs-CZ" b="1" dirty="0" smtClean="0"/>
              <a:t>Host do domu</a:t>
            </a:r>
          </a:p>
          <a:p>
            <a:pPr>
              <a:buNone/>
            </a:pPr>
            <a:r>
              <a:rPr lang="cs-CZ" dirty="0" smtClean="0"/>
              <a:t>nejznámější básně: Poštovní schránka, Svatý kopeček</a:t>
            </a:r>
          </a:p>
          <a:p>
            <a:pPr>
              <a:buNone/>
            </a:pPr>
            <a:r>
              <a:rPr lang="cs-CZ" dirty="0" smtClean="0"/>
              <a:t>(forma pásma)</a:t>
            </a:r>
          </a:p>
          <a:p>
            <a:pPr>
              <a:buNone/>
            </a:pPr>
            <a:r>
              <a:rPr lang="cs-CZ" dirty="0" smtClean="0"/>
              <a:t>výrazné jazykové prostředky: metafora, personifikace, </a:t>
            </a:r>
          </a:p>
          <a:p>
            <a:pPr>
              <a:buNone/>
            </a:pPr>
            <a:r>
              <a:rPr lang="cs-CZ" dirty="0" smtClean="0"/>
              <a:t>zdrobněliny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ovlivněn poválečným vitalismem a tvorbou </a:t>
            </a:r>
          </a:p>
          <a:p>
            <a:pPr>
              <a:buNone/>
            </a:pPr>
            <a:r>
              <a:rPr lang="cs-CZ" dirty="0" smtClean="0"/>
              <a:t>G. </a:t>
            </a:r>
            <a:r>
              <a:rPr lang="cs-CZ" dirty="0" err="1" smtClean="0"/>
              <a:t>Apollinaira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básnické sbírky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i="1" dirty="0" smtClean="0"/>
              <a:t>Těžká hodina </a:t>
            </a:r>
            <a:r>
              <a:rPr lang="cs-CZ" i="1" dirty="0" smtClean="0"/>
              <a:t>(1922)</a:t>
            </a:r>
          </a:p>
          <a:p>
            <a:r>
              <a:rPr lang="cs-CZ" dirty="0" smtClean="0"/>
              <a:t>ovlivněna proletářskou poezií</a:t>
            </a:r>
          </a:p>
          <a:p>
            <a:r>
              <a:rPr lang="cs-CZ" dirty="0" smtClean="0"/>
              <a:t>odraz poznání těžké poválečné sociální reality</a:t>
            </a:r>
          </a:p>
          <a:p>
            <a:r>
              <a:rPr lang="cs-CZ" dirty="0" smtClean="0"/>
              <a:t>často forma balady</a:t>
            </a:r>
          </a:p>
          <a:p>
            <a:r>
              <a:rPr lang="cs-CZ" dirty="0" smtClean="0"/>
              <a:t>monumentalizace, vážný podtón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balady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návaznost na tradici českých balad 19. století</a:t>
            </a:r>
          </a:p>
          <a:p>
            <a:r>
              <a:rPr lang="cs-CZ" dirty="0" smtClean="0"/>
              <a:t>tvůrce tzv. </a:t>
            </a:r>
            <a:r>
              <a:rPr lang="cs-CZ" b="1" dirty="0" smtClean="0"/>
              <a:t>sociální balady – </a:t>
            </a:r>
            <a:r>
              <a:rPr lang="cs-CZ" dirty="0" smtClean="0"/>
              <a:t>člověk nikoli pod tíhou osudu, ale sociálních problémů, možnost účinné obrany (v duchu proletářského umění)</a:t>
            </a:r>
          </a:p>
          <a:p>
            <a:r>
              <a:rPr lang="cs-CZ" dirty="0" smtClean="0"/>
              <a:t>některé vydány ve sbírce Těžká hodina, některé posmrtně z pozůstalosti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pohádky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nové pojetí pohádky, civilní</a:t>
            </a:r>
          </a:p>
          <a:p>
            <a:pPr>
              <a:buNone/>
            </a:pPr>
            <a:r>
              <a:rPr lang="cs-CZ" i="1" dirty="0" smtClean="0"/>
              <a:t>O milionáři, který ukradl slunce</a:t>
            </a:r>
          </a:p>
          <a:p>
            <a:pPr>
              <a:buNone/>
            </a:pPr>
            <a:r>
              <a:rPr lang="cs-CZ" i="1" dirty="0" smtClean="0"/>
              <a:t>Pohádka o listonošovi</a:t>
            </a:r>
          </a:p>
          <a:p>
            <a:pPr>
              <a:buNone/>
            </a:pPr>
            <a:r>
              <a:rPr lang="cs-CZ" i="1" dirty="0" smtClean="0"/>
              <a:t>Pohádka o bledé Princezně</a:t>
            </a:r>
            <a:endParaRPr lang="cs-CZ" i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Teoretické stati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studie </a:t>
            </a:r>
            <a:r>
              <a:rPr lang="cs-CZ" b="1" dirty="0" smtClean="0"/>
              <a:t>Proletářské umění </a:t>
            </a:r>
            <a:r>
              <a:rPr lang="cs-CZ" dirty="0" smtClean="0"/>
              <a:t>(spolu s Karlem </a:t>
            </a:r>
          </a:p>
          <a:p>
            <a:pPr>
              <a:buNone/>
            </a:pPr>
            <a:r>
              <a:rPr lang="cs-CZ" dirty="0" err="1" smtClean="0"/>
              <a:t>Teigem</a:t>
            </a:r>
            <a:r>
              <a:rPr lang="cs-CZ" dirty="0" smtClean="0"/>
              <a:t>)</a:t>
            </a:r>
          </a:p>
          <a:p>
            <a:r>
              <a:rPr lang="cs-CZ" dirty="0" smtClean="0"/>
              <a:t>formulována základní východiska tohoto </a:t>
            </a:r>
          </a:p>
          <a:p>
            <a:pPr>
              <a:buNone/>
            </a:pPr>
            <a:r>
              <a:rPr lang="cs-CZ" dirty="0" smtClean="0"/>
              <a:t>uměleckého směru 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Dosti Wolkera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smrti nekriticky vyzdvihován → článek Dosti Wolkera ( Artuš Černík a František Halas, autor hesla Jaroslav Seifert)</a:t>
            </a:r>
          </a:p>
          <a:p>
            <a:r>
              <a:rPr lang="cs-CZ" dirty="0" smtClean="0"/>
              <a:t>další vlna nekritického obdivu v polovině </a:t>
            </a:r>
          </a:p>
          <a:p>
            <a:pPr>
              <a:buNone/>
            </a:pPr>
            <a:r>
              <a:rPr lang="cs-CZ" dirty="0" smtClean="0"/>
              <a:t>	30. let 20. století</a:t>
            </a:r>
          </a:p>
          <a:p>
            <a:r>
              <a:rPr lang="cs-CZ" dirty="0" smtClean="0"/>
              <a:t>za klasika socialistické literatury prohlášen komunistickým režimem po roce 1948 (zneužití díla k propagandě)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Epitaf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/>
              <a:t>Zde leží Jiří Wolker, básník, jenž miloval svět</a:t>
            </a:r>
          </a:p>
          <a:p>
            <a:pPr>
              <a:buNone/>
            </a:pPr>
            <a:r>
              <a:rPr lang="cs-CZ" i="1" dirty="0" smtClean="0"/>
              <a:t>a pro spravedlnost jeho šel se bít.</a:t>
            </a:r>
          </a:p>
          <a:p>
            <a:pPr>
              <a:buNone/>
            </a:pPr>
            <a:r>
              <a:rPr lang="cs-CZ" i="1" dirty="0" smtClean="0"/>
              <a:t>Dřív než moh' srdce k boji vytasit,</a:t>
            </a:r>
          </a:p>
          <a:p>
            <a:pPr>
              <a:buNone/>
            </a:pPr>
            <a:r>
              <a:rPr lang="cs-CZ" i="1" dirty="0" smtClean="0"/>
              <a:t>zemřel – mlád dvacet čtyři let.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vi-VN" sz="2000" dirty="0" smtClean="0">
                <a:latin typeface="Calibri" pitchFamily="34" charset="0"/>
              </a:rPr>
              <a:t>KARPATSKÝ, Dušan. </a:t>
            </a:r>
            <a:r>
              <a:rPr lang="vi-VN" sz="2000" i="1" dirty="0" smtClean="0">
                <a:latin typeface="Calibri" pitchFamily="34" charset="0"/>
              </a:rPr>
              <a:t>Malý labyrint literatury</a:t>
            </a:r>
            <a:r>
              <a:rPr lang="vi-VN" sz="2000" dirty="0" smtClean="0">
                <a:latin typeface="Calibri" pitchFamily="34" charset="0"/>
              </a:rPr>
              <a:t>. 2. přepracované vyd. Praha: Albatros, 1997, 573 p. ISBN 80-000-0527-1.</a:t>
            </a:r>
            <a:endParaRPr lang="cs-CZ" sz="2000" dirty="0" smtClean="0">
              <a:latin typeface="Calibri" pitchFamily="34" charset="0"/>
            </a:endParaRPr>
          </a:p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</a:t>
            </a:r>
            <a:r>
              <a:rPr lang="cs-CZ" sz="2000" dirty="0" err="1" smtClean="0"/>
              <a:t>rozš</a:t>
            </a:r>
            <a:r>
              <a:rPr lang="cs-CZ" sz="2000" dirty="0" smtClean="0"/>
              <a:t>., dotisk. Editor Eva Hánová.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c2004, 208 s. Odmaturuj!. ISBN 80-735-8016-0. </a:t>
            </a:r>
          </a:p>
          <a:p>
            <a:r>
              <a:rPr lang="cs-CZ" sz="2000" dirty="0" smtClean="0"/>
              <a:t>SOUKAL, Josef. </a:t>
            </a:r>
            <a:r>
              <a:rPr lang="cs-CZ" sz="2000" i="1" dirty="0" smtClean="0"/>
              <a:t>Literatura pro III. ročník gymnázií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SPN - pedagogické nakladatelství, 2003, 336 s. ISBN 80-723-5227-X. </a:t>
            </a:r>
          </a:p>
          <a:p>
            <a:r>
              <a:rPr lang="cs-CZ" sz="2000" dirty="0" smtClean="0"/>
              <a:t>HOFFMANN, Bohuslav. </a:t>
            </a:r>
            <a:r>
              <a:rPr lang="cs-CZ" sz="2000" i="1" dirty="0" smtClean="0"/>
              <a:t>Literatura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</a:t>
            </a:r>
            <a:r>
              <a:rPr lang="cs-CZ" sz="2000" dirty="0" err="1" smtClean="0"/>
              <a:t>Scientia</a:t>
            </a:r>
            <a:r>
              <a:rPr lang="cs-CZ" sz="2000" dirty="0" smtClean="0"/>
              <a:t>, 1999, 230 s. Učebnice pro střední školy (</a:t>
            </a:r>
            <a:r>
              <a:rPr lang="cs-CZ" sz="2000" dirty="0" err="1" smtClean="0"/>
              <a:t>Scientia</a:t>
            </a:r>
            <a:r>
              <a:rPr lang="cs-CZ" sz="2000" dirty="0" smtClean="0"/>
              <a:t>). ISBN 80-718-3178-6. </a:t>
            </a:r>
          </a:p>
          <a:p>
            <a:pPr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429</TotalTime>
  <Words>545</Words>
  <Application>Microsoft Office PowerPoint</Application>
  <PresentationFormat>Předvádění na obrazovce (4:3)</PresentationFormat>
  <Paragraphs>95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Jiří Wolker</vt:lpstr>
      <vt:lpstr>Život</vt:lpstr>
      <vt:lpstr>Veřejná činnost</vt:lpstr>
      <vt:lpstr>Dílo</vt:lpstr>
      <vt:lpstr>1. básnické sbírky</vt:lpstr>
      <vt:lpstr>1. básnické sbírky</vt:lpstr>
      <vt:lpstr>2. balady</vt:lpstr>
      <vt:lpstr>3. pohádky</vt:lpstr>
      <vt:lpstr>Teoretické stati </vt:lpstr>
      <vt:lpstr>Dosti Wolkera </vt:lpstr>
      <vt:lpstr>Epitaf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12</cp:revision>
  <dcterms:created xsi:type="dcterms:W3CDTF">2012-12-23T08:55:19Z</dcterms:created>
  <dcterms:modified xsi:type="dcterms:W3CDTF">2013-08-08T07:42:11Z</dcterms:modified>
</cp:coreProperties>
</file>