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Balady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5.2.5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6. 10. 2012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Česká meziválečná poezie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</a:t>
                      </a: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charakterizuje tvorbu významných autorů.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informace o baladách</a:t>
                      </a:r>
                      <a:r>
                        <a:rPr lang="cs-CZ" sz="800" baseline="0" dirty="0" smtClean="0">
                          <a:effectLst/>
                        </a:rPr>
                        <a:t> J. Wolkera.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</a:t>
                      </a:r>
                      <a:r>
                        <a:rPr lang="cs-CZ" sz="800" baseline="0" dirty="0" smtClean="0">
                          <a:effectLst/>
                        </a:rPr>
                        <a:t> Žáci ji využívali i pro přípravu na jednotlivé hodiny.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Balady – Jiří Wolker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relativně samostatná část autorovy tvorby </a:t>
            </a:r>
          </a:p>
          <a:p>
            <a:pPr>
              <a:buNone/>
            </a:pPr>
            <a:r>
              <a:rPr lang="cs-CZ" dirty="0" smtClean="0"/>
              <a:t>(přesto zapadá do kontextu celé tvorby)</a:t>
            </a:r>
          </a:p>
          <a:p>
            <a:r>
              <a:rPr lang="cs-CZ" dirty="0" smtClean="0"/>
              <a:t>nejprve časopisecky, některé ve sbírce Těžká</a:t>
            </a:r>
          </a:p>
          <a:p>
            <a:pPr>
              <a:buNone/>
            </a:pPr>
            <a:r>
              <a:rPr lang="cs-CZ" dirty="0" smtClean="0"/>
              <a:t>hodina, teprve po Wolkerově smrti knižně</a:t>
            </a:r>
          </a:p>
          <a:p>
            <a:r>
              <a:rPr lang="cs-CZ" dirty="0" smtClean="0"/>
              <a:t>poprvé r. 1927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báseň spojující lyriku i epiku</a:t>
            </a:r>
          </a:p>
          <a:p>
            <a:r>
              <a:rPr lang="cs-CZ" dirty="0" smtClean="0"/>
              <a:t>líčí děj, obvykle ponurý, smutný, tragický, </a:t>
            </a:r>
          </a:p>
          <a:p>
            <a:pPr>
              <a:buNone/>
            </a:pPr>
            <a:r>
              <a:rPr lang="cs-CZ" dirty="0" smtClean="0"/>
              <a:t>podán s hlubokým citovým zaujetím</a:t>
            </a:r>
          </a:p>
          <a:p>
            <a:r>
              <a:rPr lang="cs-CZ" dirty="0" smtClean="0"/>
              <a:t>snaha o sevřenost a spád</a:t>
            </a:r>
          </a:p>
          <a:p>
            <a:r>
              <a:rPr lang="cs-CZ" dirty="0" smtClean="0"/>
              <a:t>často použity dialogy</a:t>
            </a:r>
          </a:p>
          <a:p>
            <a:r>
              <a:rPr lang="cs-CZ" dirty="0" smtClean="0"/>
              <a:t>ve středověku však lidová taneční píseň </a:t>
            </a:r>
          </a:p>
          <a:p>
            <a:pPr>
              <a:buNone/>
            </a:pPr>
            <a:r>
              <a:rPr lang="cs-CZ" dirty="0" smtClean="0"/>
              <a:t>milostného rázu (z </a:t>
            </a:r>
            <a:r>
              <a:rPr lang="cs-CZ" dirty="0" err="1" smtClean="0"/>
              <a:t>it</a:t>
            </a:r>
            <a:r>
              <a:rPr lang="cs-CZ" dirty="0" smtClean="0"/>
              <a:t>. </a:t>
            </a:r>
            <a:r>
              <a:rPr lang="cs-CZ" dirty="0" err="1" smtClean="0"/>
              <a:t>ballare</a:t>
            </a:r>
            <a:r>
              <a:rPr lang="cs-CZ" dirty="0" smtClean="0"/>
              <a:t> = tančit)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Autoři balad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zpopularizována K. J. Erbenem</a:t>
            </a:r>
          </a:p>
          <a:p>
            <a:r>
              <a:rPr lang="cs-CZ" dirty="0" smtClean="0"/>
              <a:t>poté Jan Neruda (Balady a romance, volně</a:t>
            </a:r>
          </a:p>
          <a:p>
            <a:pPr>
              <a:buNone/>
            </a:pPr>
            <a:r>
              <a:rPr lang="cs-CZ" dirty="0" smtClean="0"/>
              <a:t>zaměňuje oba žánry), Jaroslav Vrchlický</a:t>
            </a:r>
          </a:p>
          <a:p>
            <a:r>
              <a:rPr lang="cs-CZ" dirty="0" smtClean="0"/>
              <a:t>Petr Bezruč (Slezské písně)</a:t>
            </a:r>
          </a:p>
          <a:p>
            <a:r>
              <a:rPr lang="cs-CZ" dirty="0" smtClean="0"/>
              <a:t>tradice tzv. </a:t>
            </a:r>
            <a:r>
              <a:rPr lang="cs-CZ" b="1" dirty="0" smtClean="0"/>
              <a:t>sociální balady </a:t>
            </a:r>
            <a:r>
              <a:rPr lang="cs-CZ" dirty="0" smtClean="0"/>
              <a:t>= báseň řešící </a:t>
            </a:r>
          </a:p>
          <a:p>
            <a:pPr>
              <a:buNone/>
            </a:pPr>
            <a:r>
              <a:rPr lang="cs-CZ" dirty="0" smtClean="0"/>
              <a:t>vztahy ve společnosti, rozdíly mezi chudými a</a:t>
            </a:r>
          </a:p>
          <a:p>
            <a:pPr>
              <a:buNone/>
            </a:pPr>
            <a:r>
              <a:rPr lang="cs-CZ" dirty="0" smtClean="0"/>
              <a:t>bohatými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Wolkerovy balady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Balada o nenarozeném dítěti</a:t>
            </a:r>
          </a:p>
          <a:p>
            <a:r>
              <a:rPr lang="cs-CZ" dirty="0" smtClean="0"/>
              <a:t>Balada o snu</a:t>
            </a:r>
          </a:p>
          <a:p>
            <a:r>
              <a:rPr lang="cs-CZ" dirty="0" smtClean="0"/>
              <a:t>Balada o očích topičových</a:t>
            </a:r>
          </a:p>
          <a:p>
            <a:r>
              <a:rPr lang="cs-CZ" dirty="0" smtClean="0"/>
              <a:t>Balada o ženě, bohu a muži</a:t>
            </a:r>
          </a:p>
          <a:p>
            <a:r>
              <a:rPr lang="cs-CZ" dirty="0" smtClean="0"/>
              <a:t>Balada z nemocnice</a:t>
            </a:r>
          </a:p>
          <a:p>
            <a:r>
              <a:rPr lang="cs-CZ" dirty="0" smtClean="0"/>
              <a:t>Balada o námořníku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balad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jednoduchý děj (dějová zkratka jako u Erbena)</a:t>
            </a:r>
          </a:p>
          <a:p>
            <a:r>
              <a:rPr lang="cs-CZ" dirty="0" smtClean="0"/>
              <a:t>děj se posouvá prostřednictvím dialogů</a:t>
            </a:r>
          </a:p>
          <a:p>
            <a:r>
              <a:rPr lang="cs-CZ" dirty="0" smtClean="0"/>
              <a:t>pochmurný děj líčící v různých rovinách těžký </a:t>
            </a:r>
          </a:p>
          <a:p>
            <a:pPr>
              <a:buNone/>
            </a:pPr>
            <a:r>
              <a:rPr lang="cs-CZ" dirty="0" smtClean="0"/>
              <a:t>život dělníků, často končí tragicky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Balada o nenarozeném dítěti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on a ona se do sebe zamilují</a:t>
            </a:r>
          </a:p>
          <a:p>
            <a:r>
              <a:rPr lang="cs-CZ" dirty="0" smtClean="0"/>
              <a:t>zplodí dítě</a:t>
            </a:r>
          </a:p>
          <a:p>
            <a:r>
              <a:rPr lang="cs-CZ" dirty="0" smtClean="0"/>
              <a:t>žena podstoupí potrat – vědomí neschopnosti </a:t>
            </a:r>
          </a:p>
          <a:p>
            <a:pPr>
              <a:buNone/>
            </a:pPr>
            <a:r>
              <a:rPr lang="cs-CZ" dirty="0" smtClean="0"/>
              <a:t>dítě uživit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Obžaloba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Večer</a:t>
            </a:r>
          </a:p>
          <a:p>
            <a:pPr>
              <a:buNone/>
            </a:pPr>
            <a:r>
              <a:rPr lang="cs-CZ" dirty="0" smtClean="0"/>
              <a:t>mnoho milenců smutných je,</a:t>
            </a:r>
          </a:p>
          <a:p>
            <a:pPr>
              <a:buNone/>
            </a:pPr>
            <a:r>
              <a:rPr lang="cs-CZ" dirty="0" smtClean="0"/>
              <a:t>že to, co žít mohlo, nežije,</a:t>
            </a:r>
          </a:p>
          <a:p>
            <a:pPr>
              <a:buNone/>
            </a:pPr>
            <a:r>
              <a:rPr lang="cs-CZ" dirty="0" smtClean="0"/>
              <a:t>a mnozí ani smutní nejsou,</a:t>
            </a:r>
          </a:p>
          <a:p>
            <a:pPr>
              <a:buNone/>
            </a:pPr>
            <a:r>
              <a:rPr lang="cs-CZ" dirty="0" smtClean="0"/>
              <a:t>protože to nedovedou.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Slunce na zemi svítilo</a:t>
            </a:r>
          </a:p>
          <a:p>
            <a:pPr>
              <a:buNone/>
            </a:pPr>
            <a:r>
              <a:rPr lang="cs-CZ" dirty="0" smtClean="0"/>
              <a:t>a stromy zůstaly lysé,</a:t>
            </a:r>
          </a:p>
          <a:p>
            <a:pPr>
              <a:buNone/>
            </a:pPr>
            <a:r>
              <a:rPr lang="cs-CZ" dirty="0" smtClean="0"/>
              <a:t>lidé se na zemi milují</a:t>
            </a:r>
          </a:p>
          <a:p>
            <a:pPr>
              <a:buNone/>
            </a:pPr>
            <a:r>
              <a:rPr lang="cs-CZ" dirty="0" smtClean="0"/>
              <a:t>a láska nenarodí se.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Nenarodí se?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Balada o snu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věnována J. Seifertovi</a:t>
            </a:r>
          </a:p>
          <a:p>
            <a:r>
              <a:rPr lang="cs-CZ" dirty="0" smtClean="0"/>
              <a:t>v duchu revolučních myšlenek, plně v duchu proletářského umění</a:t>
            </a:r>
          </a:p>
          <a:p>
            <a:r>
              <a:rPr lang="cs-CZ" dirty="0" smtClean="0"/>
              <a:t>vyjádřena touha po změně, revoluci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Musí se zabít,</a:t>
            </a:r>
          </a:p>
          <a:p>
            <a:pPr>
              <a:buNone/>
            </a:pPr>
            <a:r>
              <a:rPr lang="cs-CZ" i="1" dirty="0" smtClean="0"/>
              <a:t>musí se žít,</a:t>
            </a:r>
          </a:p>
          <a:p>
            <a:pPr>
              <a:buNone/>
            </a:pPr>
            <a:r>
              <a:rPr lang="cs-CZ" i="1" dirty="0" smtClean="0"/>
              <a:t>ruce jsou zbraně,</a:t>
            </a:r>
          </a:p>
          <a:p>
            <a:pPr>
              <a:buNone/>
            </a:pPr>
            <a:r>
              <a:rPr lang="cs-CZ" i="1" dirty="0" smtClean="0"/>
              <a:t>srdce štít!</a:t>
            </a:r>
            <a:endParaRPr lang="cs-CZ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Balada o ženě, bohu a muži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končí podobně jako Balada o snu: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Za ruku vzal ji</a:t>
            </a:r>
          </a:p>
          <a:p>
            <a:pPr>
              <a:buNone/>
            </a:pPr>
            <a:r>
              <a:rPr lang="cs-CZ" i="1" dirty="0" smtClean="0"/>
              <a:t>a vyšli bok podél boku.</a:t>
            </a:r>
          </a:p>
          <a:p>
            <a:pPr>
              <a:buNone/>
            </a:pPr>
            <a:r>
              <a:rPr lang="cs-CZ" i="1" dirty="0" smtClean="0"/>
              <a:t>Zpěv jejich kroků</a:t>
            </a:r>
          </a:p>
          <a:p>
            <a:pPr>
              <a:buNone/>
            </a:pPr>
            <a:r>
              <a:rPr lang="cs-CZ" i="1" dirty="0" smtClean="0"/>
              <a:t>rozbíjel okna na ulici.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„Jsme kladivo, žena a muž,</a:t>
            </a:r>
          </a:p>
          <a:p>
            <a:pPr>
              <a:buNone/>
            </a:pPr>
            <a:r>
              <a:rPr lang="cs-CZ" i="1" dirty="0" smtClean="0"/>
              <a:t>láska bojující!“</a:t>
            </a:r>
            <a:endParaRPr lang="cs-CZ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Balada o snu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krutý příběh</a:t>
            </a:r>
          </a:p>
          <a:p>
            <a:r>
              <a:rPr lang="cs-CZ" dirty="0" smtClean="0"/>
              <a:t>obžaloba toho, kam až těžká práce, tragický</a:t>
            </a:r>
          </a:p>
          <a:p>
            <a:pPr>
              <a:buNone/>
            </a:pPr>
            <a:r>
              <a:rPr lang="cs-CZ" dirty="0" smtClean="0"/>
              <a:t>život může člověka dohnat?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Balada o námořníku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příběh lásky a nevěry</a:t>
            </a:r>
          </a:p>
          <a:p>
            <a:r>
              <a:rPr lang="cs-CZ" dirty="0" smtClean="0"/>
              <a:t>příběh viny, trestu a odpuštění</a:t>
            </a:r>
          </a:p>
          <a:p>
            <a:r>
              <a:rPr lang="cs-CZ" dirty="0" smtClean="0"/>
              <a:t>vymyká se smírným koncem</a:t>
            </a:r>
          </a:p>
          <a:p>
            <a:r>
              <a:rPr lang="cs-CZ" dirty="0" smtClean="0"/>
              <a:t>řešeno spíše osobní neštěstí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Zajímavé motivy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Bůh prostupující většinou balad, autor se k</a:t>
            </a:r>
          </a:p>
          <a:p>
            <a:pPr>
              <a:buNone/>
            </a:pPr>
            <a:r>
              <a:rPr lang="cs-CZ" dirty="0" smtClean="0"/>
              <a:t>němu obrací </a:t>
            </a:r>
          </a:p>
          <a:p>
            <a:r>
              <a:rPr lang="cs-CZ" dirty="0" smtClean="0"/>
              <a:t>žena a muž: </a:t>
            </a:r>
            <a:r>
              <a:rPr lang="cs-CZ" dirty="0" err="1" smtClean="0"/>
              <a:t>muž</a:t>
            </a:r>
            <a:r>
              <a:rPr lang="cs-CZ" dirty="0" smtClean="0"/>
              <a:t> má vyšší poslání, žena </a:t>
            </a:r>
          </a:p>
          <a:p>
            <a:pPr>
              <a:buNone/>
            </a:pPr>
            <a:r>
              <a:rPr lang="cs-CZ" dirty="0" smtClean="0"/>
              <a:t>myslí na sebe, na milého, maximálně na rodinu </a:t>
            </a:r>
          </a:p>
          <a:p>
            <a:pPr>
              <a:buNone/>
            </a:pPr>
            <a:r>
              <a:rPr lang="cs-CZ" dirty="0" smtClean="0"/>
              <a:t>(Balada o očích topičových, Balada o námořníku) 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úsporný jazyk</a:t>
            </a:r>
          </a:p>
          <a:p>
            <a:r>
              <a:rPr lang="cs-CZ" dirty="0" smtClean="0"/>
              <a:t>pravidelný rým (sdružený, střídavý) →</a:t>
            </a:r>
          </a:p>
          <a:p>
            <a:pPr>
              <a:buNone/>
            </a:pPr>
            <a:r>
              <a:rPr lang="cs-CZ" dirty="0" smtClean="0"/>
              <a:t>melodičnost básní</a:t>
            </a:r>
          </a:p>
          <a:p>
            <a:r>
              <a:rPr lang="cs-CZ" dirty="0" smtClean="0"/>
              <a:t>nepravidelně dlouhé sloky</a:t>
            </a:r>
          </a:p>
          <a:p>
            <a:r>
              <a:rPr lang="cs-CZ" dirty="0" smtClean="0"/>
              <a:t>jednoduché dialogy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336 s. ISBN 80-723-5227-X. </a:t>
            </a:r>
          </a:p>
          <a:p>
            <a:r>
              <a:rPr lang="cs-CZ" sz="2000" dirty="0" smtClean="0"/>
              <a:t>HOFFMANN, Bohuslav. </a:t>
            </a:r>
            <a:r>
              <a:rPr lang="cs-CZ" sz="2000" i="1" dirty="0" smtClean="0"/>
              <a:t>Literatura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1999, 230 s. Učebnice pro střední školy (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). ISBN 80-718-3178-6. </a:t>
            </a:r>
          </a:p>
          <a:p>
            <a:r>
              <a:rPr lang="cs-CZ" sz="2000" dirty="0" smtClean="0"/>
              <a:t>WOLKER, Jiří. </a:t>
            </a:r>
            <a:r>
              <a:rPr lang="cs-CZ" sz="2000" i="1" dirty="0" smtClean="0"/>
              <a:t>Balady Jiřího Wolkera</a:t>
            </a:r>
            <a:r>
              <a:rPr lang="cs-CZ" sz="2000" dirty="0" smtClean="0"/>
              <a:t>. </a:t>
            </a:r>
            <a:r>
              <a:rPr lang="cs-CZ" sz="2000" smtClean="0"/>
              <a:t>Nový Jičín: KRYL A SCOTT, 1927.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674</Words>
  <Application>Microsoft Office PowerPoint</Application>
  <PresentationFormat>Předvádění na obrazovce (4:3)</PresentationFormat>
  <Paragraphs>128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Balady – Jiří Wolker</vt:lpstr>
      <vt:lpstr>Okolnosti vzniku</vt:lpstr>
      <vt:lpstr>Balada</vt:lpstr>
      <vt:lpstr>Autoři balad</vt:lpstr>
      <vt:lpstr>Wolkerovy balady</vt:lpstr>
      <vt:lpstr>Kompozice balad</vt:lpstr>
      <vt:lpstr>Balada o nenarozeném dítěti </vt:lpstr>
      <vt:lpstr>Obžaloba společnosti</vt:lpstr>
      <vt:lpstr>Balada o snu</vt:lpstr>
      <vt:lpstr>Balada o ženě, bohu a muži</vt:lpstr>
      <vt:lpstr>Balada o snu</vt:lpstr>
      <vt:lpstr>Balada o námořníku</vt:lpstr>
      <vt:lpstr>Zajímavé motivy</vt:lpstr>
      <vt:lpstr>Jazykové prostředky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14</cp:revision>
  <dcterms:created xsi:type="dcterms:W3CDTF">2012-12-23T08:55:19Z</dcterms:created>
  <dcterms:modified xsi:type="dcterms:W3CDTF">2013-07-27T05:23:34Z</dcterms:modified>
</cp:coreProperties>
</file>