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3" r:id="rId5"/>
    <p:sldId id="265" r:id="rId6"/>
    <p:sldId id="261" r:id="rId7"/>
    <p:sldId id="266" r:id="rId8"/>
    <p:sldId id="260" r:id="rId9"/>
    <p:sldId id="262" r:id="rId10"/>
    <p:sldId id="264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Poetismus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5.2.7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6. 10. 2012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Česká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meziválečná poezie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vysvětlí směry uplatňované v tomto období.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informace o poetismu.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</a:t>
                      </a:r>
                      <a:r>
                        <a:rPr lang="cs-CZ" sz="800" baseline="0" dirty="0" smtClean="0">
                          <a:effectLst/>
                        </a:rPr>
                        <a:t> Žáci ji využívali i pro přípravu na jednotlivé hodiny.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Poetismus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Umění žít a užívat si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jediný avantgardní mezinárodně uznávaný umělecký směr českého původu</a:t>
            </a:r>
          </a:p>
          <a:p>
            <a:r>
              <a:rPr lang="cs-CZ" dirty="0" smtClean="0"/>
              <a:t>vytvořen r. 1924 </a:t>
            </a:r>
          </a:p>
          <a:p>
            <a:r>
              <a:rPr lang="cs-CZ" dirty="0" smtClean="0"/>
              <a:t>uplatňován v druhé polovině 20. let 20. století</a:t>
            </a:r>
          </a:p>
          <a:p>
            <a:r>
              <a:rPr lang="cs-CZ" dirty="0" smtClean="0"/>
              <a:t>u zrodu Karel </a:t>
            </a:r>
            <a:r>
              <a:rPr lang="cs-CZ" dirty="0" err="1" smtClean="0"/>
              <a:t>Teige</a:t>
            </a:r>
            <a:r>
              <a:rPr lang="cs-CZ" dirty="0" smtClean="0"/>
              <a:t> a Vítězslav Nezval</a:t>
            </a:r>
          </a:p>
          <a:p>
            <a:r>
              <a:rPr lang="cs-CZ" dirty="0" smtClean="0"/>
              <a:t>nejen umělecký směr, ale i životní styl</a:t>
            </a:r>
          </a:p>
          <a:p>
            <a:r>
              <a:rPr lang="cs-CZ" dirty="0" smtClean="0"/>
              <a:t>inspirován dadaismem a tvorbou G. </a:t>
            </a:r>
            <a:r>
              <a:rPr lang="cs-CZ" dirty="0" err="1" smtClean="0"/>
              <a:t>Apollinaira</a:t>
            </a:r>
            <a:endParaRPr lang="cs-CZ" dirty="0" smtClean="0"/>
          </a:p>
          <a:p>
            <a:r>
              <a:rPr lang="cs-CZ" dirty="0" smtClean="0"/>
              <a:t>založen na hře, rozumem nekontrolovatelné řadě volných asociací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Manifesty poetismu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stať Poetismus (K. </a:t>
            </a:r>
            <a:r>
              <a:rPr lang="cs-CZ" dirty="0" err="1" smtClean="0"/>
              <a:t>Teige</a:t>
            </a:r>
            <a:r>
              <a:rPr lang="cs-CZ" dirty="0" smtClean="0"/>
              <a:t>) r. 1924</a:t>
            </a:r>
          </a:p>
          <a:p>
            <a:r>
              <a:rPr lang="cs-CZ" dirty="0" smtClean="0"/>
              <a:t>stať Papoušek na motocyklu (V. Nezval) r. 1924 </a:t>
            </a:r>
          </a:p>
          <a:p>
            <a:r>
              <a:rPr lang="cs-CZ" dirty="0" smtClean="0"/>
              <a:t>r. 1928 Manifest poetismu</a:t>
            </a:r>
          </a:p>
          <a:p>
            <a:r>
              <a:rPr lang="cs-CZ" dirty="0" smtClean="0"/>
              <a:t>r. 1930 Manifest poetismu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Karel </a:t>
            </a:r>
            <a:r>
              <a:rPr lang="cs-CZ" dirty="0" err="1" smtClean="0"/>
              <a:t>Teige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(1900 – 1951)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kritik a teoretik umění, výtvarník, publicista a překladatel, angažoval</a:t>
            </a:r>
          </a:p>
          <a:p>
            <a:pPr>
              <a:buNone/>
            </a:pPr>
            <a:r>
              <a:rPr lang="cs-CZ" dirty="0" smtClean="0"/>
              <a:t>se i v architektuře, filmu, fotografii</a:t>
            </a:r>
          </a:p>
          <a:p>
            <a:r>
              <a:rPr lang="cs-CZ" dirty="0" smtClean="0"/>
              <a:t>propagátor avantgardních směrů zejména v architektuře, angažoval </a:t>
            </a:r>
          </a:p>
          <a:p>
            <a:pPr>
              <a:buNone/>
            </a:pPr>
            <a:r>
              <a:rPr lang="cs-CZ" dirty="0" smtClean="0"/>
              <a:t>se v otázkách tzv. sociálního bydlení, stoupenec konstruktivismu </a:t>
            </a:r>
          </a:p>
          <a:p>
            <a:r>
              <a:rPr lang="cs-CZ" dirty="0" smtClean="0"/>
              <a:t>ovlivnil zejména poetismus a surrealismus</a:t>
            </a:r>
          </a:p>
          <a:p>
            <a:r>
              <a:rPr lang="cs-CZ" dirty="0" smtClean="0"/>
              <a:t>levicově orientovaný</a:t>
            </a:r>
          </a:p>
          <a:p>
            <a:r>
              <a:rPr lang="cs-CZ" dirty="0" smtClean="0"/>
              <a:t>vystudoval dějiny umění na Filozofické fakultě Karlovy univerzity</a:t>
            </a:r>
          </a:p>
          <a:p>
            <a:r>
              <a:rPr lang="cs-CZ" dirty="0" smtClean="0"/>
              <a:t>od roku 1920 vůdčí osobnost Devětsilu (stoupenec proletářské</a:t>
            </a:r>
          </a:p>
          <a:p>
            <a:pPr>
              <a:buNone/>
            </a:pPr>
            <a:r>
              <a:rPr lang="cs-CZ" dirty="0" smtClean="0"/>
              <a:t>poezie, poetismu i surrealismu)</a:t>
            </a:r>
          </a:p>
          <a:p>
            <a:r>
              <a:rPr lang="cs-CZ" dirty="0" smtClean="0"/>
              <a:t>pracoval jako žurnalista</a:t>
            </a:r>
          </a:p>
          <a:p>
            <a:r>
              <a:rPr lang="cs-CZ" dirty="0" smtClean="0"/>
              <a:t>věnoval se typografii teoreticky i prakticky</a:t>
            </a:r>
          </a:p>
          <a:p>
            <a:r>
              <a:rPr lang="cs-CZ" dirty="0" smtClean="0"/>
              <a:t>stál u zrodu Osvobozeného divadla </a:t>
            </a:r>
          </a:p>
          <a:p>
            <a:r>
              <a:rPr lang="cs-CZ" dirty="0" smtClean="0"/>
              <a:t>po roce 1948 problémy s komunistickým režimem, kvůli velkému tlaku a zákazu činnosti spáchal sebevraždu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Dadaismus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dada = ve fr. hračka, koníček</a:t>
            </a:r>
          </a:p>
          <a:p>
            <a:r>
              <a:rPr lang="cs-CZ" dirty="0" smtClean="0"/>
              <a:t>vznik roku 1916</a:t>
            </a:r>
          </a:p>
          <a:p>
            <a:r>
              <a:rPr lang="cs-CZ" dirty="0" smtClean="0"/>
              <a:t>v Curychu</a:t>
            </a:r>
          </a:p>
          <a:p>
            <a:r>
              <a:rPr lang="cs-CZ" dirty="0" smtClean="0"/>
              <a:t>vytvořen skupinou umělců různých národností</a:t>
            </a:r>
          </a:p>
          <a:p>
            <a:r>
              <a:rPr lang="cs-CZ" dirty="0" smtClean="0"/>
              <a:t>duchovním otcem Tristan </a:t>
            </a:r>
            <a:r>
              <a:rPr lang="cs-CZ" dirty="0" err="1" smtClean="0"/>
              <a:t>Tzara</a:t>
            </a:r>
            <a:endParaRPr lang="cs-CZ" dirty="0" smtClean="0"/>
          </a:p>
          <a:p>
            <a:r>
              <a:rPr lang="cs-CZ" dirty="0" smtClean="0"/>
              <a:t>odpor k válce, její nesmyslnosti</a:t>
            </a:r>
          </a:p>
          <a:p>
            <a:r>
              <a:rPr lang="cs-CZ" dirty="0" smtClean="0"/>
              <a:t>odmítání hodnot, řádu, logiky</a:t>
            </a:r>
          </a:p>
          <a:p>
            <a:r>
              <a:rPr lang="cs-CZ" dirty="0" smtClean="0"/>
              <a:t>důraz na absolutní svobodu</a:t>
            </a:r>
          </a:p>
          <a:p>
            <a:r>
              <a:rPr lang="cs-CZ" dirty="0" smtClean="0"/>
              <a:t>umění založeno na bezprostřednosti, náhodě,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nesmyslnosti</a:t>
            </a:r>
            <a:endParaRPr lang="cs-CZ" dirty="0" smtClean="0"/>
          </a:p>
          <a:p>
            <a:r>
              <a:rPr lang="cs-CZ" dirty="0" smtClean="0"/>
              <a:t>snaha šokovat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Tristan </a:t>
            </a:r>
            <a:r>
              <a:rPr lang="cs-CZ" dirty="0" err="1" smtClean="0"/>
              <a:t>Tzara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(1896 – 1963)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vlastním jménem Samuel </a:t>
            </a:r>
            <a:r>
              <a:rPr lang="cs-CZ" dirty="0" err="1" smtClean="0"/>
              <a:t>Rosenstock</a:t>
            </a:r>
            <a:endParaRPr lang="cs-CZ" dirty="0" smtClean="0"/>
          </a:p>
          <a:p>
            <a:r>
              <a:rPr lang="cs-CZ" dirty="0" err="1" smtClean="0"/>
              <a:t>rumunsko</a:t>
            </a:r>
            <a:r>
              <a:rPr lang="cs-CZ" dirty="0" smtClean="0"/>
              <a:t> – židovského původu</a:t>
            </a:r>
          </a:p>
          <a:p>
            <a:r>
              <a:rPr lang="cs-CZ" dirty="0" smtClean="0"/>
              <a:t>básník a dramatik píšící francouzsky</a:t>
            </a:r>
          </a:p>
          <a:p>
            <a:r>
              <a:rPr lang="cs-CZ" dirty="0" smtClean="0"/>
              <a:t>stál u zrodu hnutí dada - založené roku 1916 v</a:t>
            </a:r>
          </a:p>
          <a:p>
            <a:pPr>
              <a:buNone/>
            </a:pPr>
            <a:r>
              <a:rPr lang="cs-CZ" dirty="0" smtClean="0"/>
              <a:t>Curychu v kabaretu </a:t>
            </a:r>
            <a:r>
              <a:rPr lang="cs-CZ" dirty="0" err="1" smtClean="0"/>
              <a:t>Voltaire</a:t>
            </a:r>
            <a:endParaRPr lang="cs-CZ" dirty="0" smtClean="0"/>
          </a:p>
          <a:p>
            <a:r>
              <a:rPr lang="cs-CZ" dirty="0" smtClean="0"/>
              <a:t>autor manifestů dadaismu (Sedm manifestů Dada, </a:t>
            </a:r>
          </a:p>
          <a:p>
            <a:pPr>
              <a:buNone/>
            </a:pPr>
            <a:r>
              <a:rPr lang="cs-CZ" dirty="0" smtClean="0"/>
              <a:t>r. 1924)</a:t>
            </a:r>
          </a:p>
          <a:p>
            <a:r>
              <a:rPr lang="cs-CZ" dirty="0" smtClean="0"/>
              <a:t>postupně ovlivnil kubismus i futurismus, publikoval i v </a:t>
            </a:r>
          </a:p>
          <a:p>
            <a:pPr>
              <a:buNone/>
            </a:pPr>
            <a:r>
              <a:rPr lang="cs-CZ" dirty="0" smtClean="0"/>
              <a:t>surrealistických časopisech</a:t>
            </a:r>
          </a:p>
          <a:p>
            <a:r>
              <a:rPr lang="cs-CZ" dirty="0" smtClean="0"/>
              <a:t>levicově orientovaný, odpůrce fašismu a nacismu</a:t>
            </a:r>
          </a:p>
          <a:p>
            <a:r>
              <a:rPr lang="cs-CZ" dirty="0" smtClean="0"/>
              <a:t>r</a:t>
            </a:r>
            <a:r>
              <a:rPr lang="cs-CZ" dirty="0" smtClean="0"/>
              <a:t>. 1946 návštěva Prahy, přednášková činnost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poetismu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založen na hře, rozumem nekontrolovatelné </a:t>
            </a:r>
            <a:r>
              <a:rPr lang="cs-CZ" dirty="0" smtClean="0"/>
              <a:t>řadě</a:t>
            </a:r>
          </a:p>
          <a:p>
            <a:pPr>
              <a:buNone/>
            </a:pPr>
            <a:r>
              <a:rPr lang="cs-CZ" dirty="0" smtClean="0"/>
              <a:t>volných </a:t>
            </a:r>
            <a:r>
              <a:rPr lang="cs-CZ" dirty="0" smtClean="0"/>
              <a:t>asociací</a:t>
            </a:r>
          </a:p>
          <a:p>
            <a:r>
              <a:rPr lang="cs-CZ" dirty="0" smtClean="0"/>
              <a:t>hravost</a:t>
            </a:r>
          </a:p>
          <a:p>
            <a:r>
              <a:rPr lang="cs-CZ" dirty="0" smtClean="0"/>
              <a:t>sklon k parodii a zlehčování</a:t>
            </a:r>
          </a:p>
          <a:p>
            <a:r>
              <a:rPr lang="cs-CZ" dirty="0" smtClean="0"/>
              <a:t>záliba v exotice</a:t>
            </a:r>
          </a:p>
          <a:p>
            <a:r>
              <a:rPr lang="cs-CZ" dirty="0" smtClean="0"/>
              <a:t>záliba v cestování</a:t>
            </a:r>
          </a:p>
          <a:p>
            <a:r>
              <a:rPr lang="cs-CZ" dirty="0" smtClean="0"/>
              <a:t>obliba lidové záliby (cirkus, varieté, kabaret,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pouťové </a:t>
            </a:r>
            <a:r>
              <a:rPr lang="cs-CZ" dirty="0" smtClean="0"/>
              <a:t>zábavy, filmové grotesky)</a:t>
            </a:r>
          </a:p>
          <a:p>
            <a:r>
              <a:rPr lang="cs-CZ" dirty="0" smtClean="0"/>
              <a:t>obliba naivního umění</a:t>
            </a:r>
          </a:p>
          <a:p>
            <a:r>
              <a:rPr lang="cs-CZ" dirty="0" smtClean="0"/>
              <a:t>apolitický umělecký směr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poezie okamžiku</a:t>
            </a:r>
          </a:p>
          <a:p>
            <a:r>
              <a:rPr lang="cs-CZ" dirty="0" smtClean="0"/>
              <a:t>soustředěna na smyslové opojení</a:t>
            </a:r>
          </a:p>
          <a:p>
            <a:r>
              <a:rPr lang="cs-CZ" dirty="0" smtClean="0"/>
              <a:t>založena na dobrodružství fantazie</a:t>
            </a:r>
          </a:p>
          <a:p>
            <a:r>
              <a:rPr lang="cs-CZ" dirty="0" smtClean="0"/>
              <a:t>vyjádření optimismu </a:t>
            </a:r>
          </a:p>
          <a:p>
            <a:r>
              <a:rPr lang="cs-CZ" dirty="0" smtClean="0"/>
              <a:t>báseň bezprostředně navazující dojmy, pocity  a představy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Vítězslav Nezval</a:t>
            </a:r>
          </a:p>
          <a:p>
            <a:r>
              <a:rPr lang="cs-CZ" dirty="0" smtClean="0"/>
              <a:t>Jaroslav Seifert</a:t>
            </a:r>
          </a:p>
          <a:p>
            <a:r>
              <a:rPr lang="cs-CZ" dirty="0" smtClean="0"/>
              <a:t>Konstantin Biebl</a:t>
            </a:r>
          </a:p>
          <a:p>
            <a:r>
              <a:rPr lang="cs-CZ" dirty="0" smtClean="0"/>
              <a:t>v tvorbě např. Josefa Hory, Františka Halase, Vladimíra Holana, Viléma Závady</a:t>
            </a:r>
          </a:p>
          <a:p>
            <a:r>
              <a:rPr lang="cs-CZ" dirty="0" smtClean="0"/>
              <a:t>vliv na tvorbu V. Vančury (próza Rozmarné léto) a tvorbu V+W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Konstantin Biebl</a:t>
            </a:r>
            <a:r>
              <a:rPr lang="en-US" dirty="0" smtClean="0"/>
              <a:t> [</a:t>
            </a:r>
            <a:r>
              <a:rPr lang="cs-CZ" dirty="0" err="1" smtClean="0"/>
              <a:t>bíbl</a:t>
            </a:r>
            <a:r>
              <a:rPr lang="en-US" dirty="0" smtClean="0"/>
              <a:t>]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(1898 – 1951)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narozen ve </a:t>
            </a:r>
            <a:r>
              <a:rPr lang="cs-CZ" dirty="0" err="1" smtClean="0"/>
              <a:t>Slavětíně</a:t>
            </a:r>
            <a:r>
              <a:rPr lang="cs-CZ" dirty="0" smtClean="0"/>
              <a:t> u Loun</a:t>
            </a:r>
          </a:p>
          <a:p>
            <a:r>
              <a:rPr lang="cs-CZ" dirty="0" smtClean="0"/>
              <a:t>studium gymnázia v Lounech</a:t>
            </a:r>
          </a:p>
          <a:p>
            <a:r>
              <a:rPr lang="cs-CZ" dirty="0" smtClean="0"/>
              <a:t>účastník 1. sv. války, na balkánské frontě raněn,</a:t>
            </a:r>
          </a:p>
          <a:p>
            <a:pPr>
              <a:buNone/>
            </a:pPr>
            <a:r>
              <a:rPr lang="cs-CZ" dirty="0" smtClean="0"/>
              <a:t>zajat a odsouzen k trestu smrti – uprchl</a:t>
            </a:r>
          </a:p>
          <a:p>
            <a:r>
              <a:rPr lang="cs-CZ" dirty="0" smtClean="0"/>
              <a:t>po válce studium lékařství, nikdy nevykonával</a:t>
            </a:r>
          </a:p>
          <a:p>
            <a:r>
              <a:rPr lang="cs-CZ" dirty="0" smtClean="0"/>
              <a:t>člen Devětsilu</a:t>
            </a:r>
          </a:p>
          <a:p>
            <a:r>
              <a:rPr lang="cs-CZ" dirty="0" smtClean="0"/>
              <a:t>blízký přítel J. Wolkera</a:t>
            </a:r>
          </a:p>
          <a:p>
            <a:r>
              <a:rPr lang="cs-CZ" dirty="0" smtClean="0"/>
              <a:t>záliba v cestování, exotických dálkách </a:t>
            </a:r>
          </a:p>
          <a:p>
            <a:r>
              <a:rPr lang="cs-CZ" dirty="0" smtClean="0"/>
              <a:t>četné zdravotní problémy (deprese, vyléčená </a:t>
            </a:r>
          </a:p>
          <a:p>
            <a:pPr>
              <a:buNone/>
            </a:pPr>
            <a:r>
              <a:rPr lang="cs-CZ" dirty="0" smtClean="0"/>
              <a:t>tuberkulóza, pankreatitida) </a:t>
            </a:r>
          </a:p>
          <a:p>
            <a:r>
              <a:rPr lang="cs-CZ" dirty="0" smtClean="0"/>
              <a:t>spáchal sebevraždu skokem z okna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Konstantin Biebl - 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dirty="0" smtClean="0"/>
              <a:t>v tvorbě se projevuje proletářská poezie, poetismus i </a:t>
            </a:r>
          </a:p>
          <a:p>
            <a:pPr>
              <a:buNone/>
            </a:pPr>
            <a:r>
              <a:rPr lang="cs-CZ" sz="3400" dirty="0" smtClean="0"/>
              <a:t>surrealismus</a:t>
            </a:r>
          </a:p>
          <a:p>
            <a:r>
              <a:rPr lang="cs-CZ" sz="3400" dirty="0" smtClean="0"/>
              <a:t>autor protiválečných veršů (až pacifistický postoj)</a:t>
            </a:r>
          </a:p>
          <a:p>
            <a:r>
              <a:rPr lang="cs-CZ" sz="3400" dirty="0" smtClean="0"/>
              <a:t>prvotina </a:t>
            </a:r>
            <a:r>
              <a:rPr lang="cs-CZ" sz="3400" b="1" i="1" dirty="0" smtClean="0"/>
              <a:t>Cesta k lidem </a:t>
            </a:r>
            <a:r>
              <a:rPr lang="cs-CZ" sz="3400" dirty="0" smtClean="0"/>
              <a:t>(1923) – společně se strýcem</a:t>
            </a:r>
          </a:p>
          <a:p>
            <a:pPr>
              <a:buNone/>
            </a:pPr>
            <a:r>
              <a:rPr lang="cs-CZ" sz="3400" dirty="0" smtClean="0"/>
              <a:t>Arnoštem Rážem</a:t>
            </a:r>
          </a:p>
          <a:p>
            <a:r>
              <a:rPr lang="cs-CZ" sz="3400" dirty="0" smtClean="0"/>
              <a:t>verše o J. Wolkerovi </a:t>
            </a:r>
            <a:r>
              <a:rPr lang="cs-CZ" sz="3400" b="1" i="1" dirty="0" smtClean="0"/>
              <a:t>Věrný hlas</a:t>
            </a:r>
          </a:p>
          <a:p>
            <a:r>
              <a:rPr lang="cs-CZ" sz="3400" dirty="0" smtClean="0"/>
              <a:t>sbírky ovlivněné poetismem – </a:t>
            </a:r>
            <a:r>
              <a:rPr lang="cs-CZ" sz="3400" b="1" dirty="0" smtClean="0"/>
              <a:t>Zloděj z Bagdádu </a:t>
            </a:r>
            <a:r>
              <a:rPr lang="cs-CZ" sz="3400" dirty="0" smtClean="0"/>
              <a:t>(verše </a:t>
            </a:r>
          </a:p>
          <a:p>
            <a:pPr>
              <a:buNone/>
            </a:pPr>
            <a:r>
              <a:rPr lang="cs-CZ" sz="3400" dirty="0" smtClean="0"/>
              <a:t>věnované mrtvé přítelkyni)</a:t>
            </a:r>
            <a:r>
              <a:rPr lang="en-US" sz="3400" dirty="0" smtClean="0"/>
              <a:t>;</a:t>
            </a:r>
            <a:r>
              <a:rPr lang="cs-CZ" sz="3400" dirty="0" smtClean="0"/>
              <a:t> </a:t>
            </a:r>
            <a:r>
              <a:rPr lang="cs-CZ" sz="3400" b="1" i="1" dirty="0" smtClean="0"/>
              <a:t>S lodí, jež dováží čaj a kávu</a:t>
            </a:r>
          </a:p>
          <a:p>
            <a:r>
              <a:rPr lang="cs-CZ" sz="3400" dirty="0" smtClean="0"/>
              <a:t>polytematická báseň </a:t>
            </a:r>
            <a:r>
              <a:rPr lang="cs-CZ" sz="3400" b="1" i="1" dirty="0" smtClean="0"/>
              <a:t>Nový Ikaros </a:t>
            </a:r>
            <a:r>
              <a:rPr lang="cs-CZ" sz="3400" dirty="0" smtClean="0"/>
              <a:t>– uplatněna asociativní metoda</a:t>
            </a:r>
          </a:p>
          <a:p>
            <a:r>
              <a:rPr lang="cs-CZ" sz="3400" dirty="0" smtClean="0"/>
              <a:t>sbírky ovlivněné surrealismem – </a:t>
            </a:r>
            <a:r>
              <a:rPr lang="cs-CZ" sz="3400" b="1" i="1" dirty="0" smtClean="0"/>
              <a:t>Nebe, peklo, ráj</a:t>
            </a:r>
            <a:r>
              <a:rPr lang="en-US" sz="3400" dirty="0" smtClean="0"/>
              <a:t>; </a:t>
            </a:r>
            <a:r>
              <a:rPr lang="cs-CZ" sz="3400" b="1" i="1" dirty="0" smtClean="0"/>
              <a:t>Zrcadlo noci</a:t>
            </a:r>
          </a:p>
          <a:p>
            <a:r>
              <a:rPr lang="cs-CZ" sz="3400" dirty="0" smtClean="0"/>
              <a:t>sbírka politických veršů – </a:t>
            </a:r>
            <a:r>
              <a:rPr lang="cs-CZ" sz="3400" b="1" i="1" dirty="0" smtClean="0"/>
              <a:t>Bez obav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336 s. ISBN 80-723-5227-X. </a:t>
            </a:r>
          </a:p>
          <a:p>
            <a:r>
              <a:rPr lang="cs-CZ" sz="2000" dirty="0" smtClean="0"/>
              <a:t>HOFFMANN, Bohuslav. </a:t>
            </a:r>
            <a:r>
              <a:rPr lang="cs-CZ" sz="2000" i="1" dirty="0" smtClean="0"/>
              <a:t>Literatura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1999, 230 s. Učebnice pro střední školy (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). ISBN 80-718-3178-6.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smtClean="0">
              <a:latin typeface="Calibri" pitchFamily="34" charset="0"/>
            </a:endParaRP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800</Words>
  <Application>Microsoft Office PowerPoint</Application>
  <PresentationFormat>Předvádění na obrazovce (4:3)</PresentationFormat>
  <Paragraphs>134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Poetismus</vt:lpstr>
      <vt:lpstr>Charakteristika</vt:lpstr>
      <vt:lpstr>Manifesty poetismu</vt:lpstr>
      <vt:lpstr>Karel Teige (1900 – 1951)</vt:lpstr>
      <vt:lpstr>Dadaismus</vt:lpstr>
      <vt:lpstr>Tristan Tzara (1896 – 1963)</vt:lpstr>
      <vt:lpstr>Znaky poetismu </vt:lpstr>
      <vt:lpstr>Poezie</vt:lpstr>
      <vt:lpstr>Představitelé</vt:lpstr>
      <vt:lpstr>Konstantin Biebl [bíbl] (1898 – 1951)</vt:lpstr>
      <vt:lpstr>Konstantin Biebl - tvorba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9</cp:revision>
  <dcterms:created xsi:type="dcterms:W3CDTF">2012-12-23T08:55:19Z</dcterms:created>
  <dcterms:modified xsi:type="dcterms:W3CDTF">2013-08-08T11:50:56Z</dcterms:modified>
</cp:coreProperties>
</file>