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Vítězslav Nezval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5.2.8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8. 10. 2012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c</a:t>
                      </a: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 o V. Nezvalovi a</a:t>
                      </a:r>
                      <a:r>
                        <a:rPr lang="cs-CZ" sz="800" baseline="0" dirty="0" smtClean="0">
                          <a:effectLst/>
                        </a:rPr>
                        <a:t> jeho tvorbě.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Vítězslav Nezval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1900 - 1958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učitelské rodině v </a:t>
            </a:r>
            <a:r>
              <a:rPr lang="cs-CZ" dirty="0" err="1" smtClean="0"/>
              <a:t>Biskoupkách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u Třebíče</a:t>
            </a:r>
          </a:p>
          <a:p>
            <a:r>
              <a:rPr lang="cs-CZ" dirty="0" smtClean="0"/>
              <a:t>vyrůstal v </a:t>
            </a:r>
            <a:r>
              <a:rPr lang="cs-CZ" dirty="0" err="1" smtClean="0"/>
              <a:t>Šamikovicích</a:t>
            </a:r>
            <a:endParaRPr lang="cs-CZ" dirty="0" smtClean="0"/>
          </a:p>
          <a:p>
            <a:r>
              <a:rPr lang="cs-CZ" dirty="0" smtClean="0"/>
              <a:t>studium třebíčského gymnázia</a:t>
            </a:r>
          </a:p>
          <a:p>
            <a:r>
              <a:rPr lang="cs-CZ" dirty="0" smtClean="0"/>
              <a:t>nedokončil práva v Brně a filozofickou fakultu v Praze</a:t>
            </a:r>
          </a:p>
          <a:p>
            <a:r>
              <a:rPr lang="cs-CZ" dirty="0" smtClean="0"/>
              <a:t>spisovatel z povolání, pouze příležitostná zaměstnání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člen KSČ</a:t>
            </a:r>
          </a:p>
          <a:p>
            <a:r>
              <a:rPr lang="cs-CZ" dirty="0" smtClean="0"/>
              <a:t>zakladatel Devětsilu</a:t>
            </a:r>
          </a:p>
          <a:p>
            <a:r>
              <a:rPr lang="cs-CZ" dirty="0" smtClean="0"/>
              <a:t>zakladatel poetismu</a:t>
            </a:r>
          </a:p>
          <a:p>
            <a:r>
              <a:rPr lang="cs-CZ" dirty="0" smtClean="0"/>
              <a:t>zakladatel Surrealistické skupiny (r. 1934, </a:t>
            </a:r>
          </a:p>
          <a:p>
            <a:pPr>
              <a:buNone/>
            </a:pPr>
            <a:r>
              <a:rPr lang="cs-CZ" dirty="0" smtClean="0"/>
              <a:t>	r. 1938 rozpustil)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poezie ovlivněná poetismem</a:t>
            </a:r>
          </a:p>
          <a:p>
            <a:pPr>
              <a:buNone/>
            </a:pPr>
            <a:r>
              <a:rPr lang="cs-CZ" b="1" i="1" dirty="0" smtClean="0"/>
              <a:t>Pantomima</a:t>
            </a:r>
            <a:r>
              <a:rPr lang="cs-CZ" dirty="0" smtClean="0"/>
              <a:t> – poetistické dílo, různé básnické</a:t>
            </a:r>
          </a:p>
          <a:p>
            <a:pPr>
              <a:buNone/>
            </a:pPr>
            <a:r>
              <a:rPr lang="cs-CZ" dirty="0" smtClean="0"/>
              <a:t>formy – experimenty, součástí i oddíl krátkých </a:t>
            </a:r>
          </a:p>
          <a:p>
            <a:pPr>
              <a:buNone/>
            </a:pPr>
            <a:r>
              <a:rPr lang="cs-CZ" dirty="0" smtClean="0"/>
              <a:t>čtyřverší </a:t>
            </a:r>
            <a:r>
              <a:rPr lang="cs-CZ" i="1" dirty="0" smtClean="0"/>
              <a:t>Abeceda</a:t>
            </a:r>
            <a:r>
              <a:rPr lang="cs-CZ" dirty="0" smtClean="0"/>
              <a:t>, později přiřazováno i dílo </a:t>
            </a:r>
          </a:p>
          <a:p>
            <a:pPr>
              <a:buNone/>
            </a:pPr>
            <a:r>
              <a:rPr lang="cs-CZ" i="1" dirty="0" smtClean="0"/>
              <a:t>Podivuhodný kouzelník</a:t>
            </a:r>
          </a:p>
          <a:p>
            <a:pPr>
              <a:buNone/>
            </a:pPr>
            <a:r>
              <a:rPr lang="cs-CZ" b="1" i="1" dirty="0" smtClean="0"/>
              <a:t>Básně noci</a:t>
            </a:r>
            <a:r>
              <a:rPr lang="cs-CZ" dirty="0" smtClean="0"/>
              <a:t> – básnická sbírka, skladby </a:t>
            </a:r>
            <a:r>
              <a:rPr lang="cs-CZ" i="1" dirty="0" smtClean="0"/>
              <a:t>Edison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i="1" dirty="0" smtClean="0"/>
              <a:t>Akrobat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2. poezie ovlivněná surrealismem</a:t>
            </a:r>
          </a:p>
          <a:p>
            <a:pPr>
              <a:buNone/>
            </a:pPr>
            <a:r>
              <a:rPr lang="cs-CZ" dirty="0" smtClean="0"/>
              <a:t>básnické sbírky </a:t>
            </a:r>
            <a:r>
              <a:rPr lang="cs-CZ" b="1" i="1" dirty="0" smtClean="0"/>
              <a:t>Skleněný havelok </a:t>
            </a:r>
            <a:r>
              <a:rPr lang="cs-CZ" dirty="0" smtClean="0"/>
              <a:t>(dlouhý </a:t>
            </a:r>
          </a:p>
          <a:p>
            <a:pPr>
              <a:buNone/>
            </a:pPr>
            <a:r>
              <a:rPr lang="cs-CZ" dirty="0" smtClean="0"/>
              <a:t>pánský plášť bez rukávů a s pelerínkou), </a:t>
            </a:r>
            <a:r>
              <a:rPr lang="cs-CZ" b="1" i="1" dirty="0" smtClean="0"/>
              <a:t>Žena v</a:t>
            </a:r>
          </a:p>
          <a:p>
            <a:pPr>
              <a:buNone/>
            </a:pPr>
            <a:r>
              <a:rPr lang="cs-CZ" b="1" i="1" dirty="0" smtClean="0"/>
              <a:t>množném čísle</a:t>
            </a:r>
            <a:r>
              <a:rPr lang="cs-CZ" dirty="0" smtClean="0"/>
              <a:t>, </a:t>
            </a:r>
            <a:r>
              <a:rPr lang="cs-CZ" b="1" i="1" dirty="0" smtClean="0"/>
              <a:t>Absolutní hrobař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dirty="0" smtClean="0"/>
              <a:t>tzv. </a:t>
            </a:r>
            <a:r>
              <a:rPr lang="cs-CZ" b="1" dirty="0" smtClean="0"/>
              <a:t>automatické texty </a:t>
            </a:r>
            <a:r>
              <a:rPr lang="cs-CZ" dirty="0" smtClean="0"/>
              <a:t>= záznam proudu pocitů,</a:t>
            </a:r>
          </a:p>
          <a:p>
            <a:pPr>
              <a:buNone/>
            </a:pPr>
            <a:r>
              <a:rPr lang="cs-CZ" dirty="0" smtClean="0"/>
              <a:t>představ, myšlenek, snů, halucinací, bez rozumové</a:t>
            </a:r>
          </a:p>
          <a:p>
            <a:pPr>
              <a:buNone/>
            </a:pPr>
            <a:r>
              <a:rPr lang="cs-CZ" dirty="0" smtClean="0"/>
              <a:t>kontroly a bez předem daného plánu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3. poezie sociální</a:t>
            </a:r>
          </a:p>
          <a:p>
            <a:pPr>
              <a:buNone/>
            </a:pPr>
            <a:r>
              <a:rPr lang="cs-CZ" b="1" i="1" dirty="0" smtClean="0"/>
              <a:t>52 hořkých balad věčného studenta Roberta Davida </a:t>
            </a:r>
          </a:p>
          <a:p>
            <a:pPr>
              <a:buFontTx/>
              <a:buChar char="-"/>
            </a:pPr>
            <a:r>
              <a:rPr lang="cs-CZ" dirty="0" smtClean="0"/>
              <a:t>inspirace villonskou baladou</a:t>
            </a:r>
          </a:p>
          <a:p>
            <a:pPr>
              <a:buFontTx/>
              <a:buChar char="-"/>
            </a:pPr>
            <a:r>
              <a:rPr lang="cs-CZ" dirty="0" smtClean="0"/>
              <a:t>vydány anonymně</a:t>
            </a:r>
          </a:p>
          <a:p>
            <a:pPr>
              <a:buFontTx/>
              <a:buChar char="-"/>
            </a:pPr>
            <a:r>
              <a:rPr lang="cs-CZ" dirty="0" smtClean="0"/>
              <a:t>reakce na společenské a sociální problémy 30. let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villonská balada</a:t>
            </a:r>
            <a:r>
              <a:rPr lang="cs-CZ" dirty="0" smtClean="0"/>
              <a:t> (též </a:t>
            </a:r>
            <a:r>
              <a:rPr lang="cs-CZ" b="1" dirty="0" smtClean="0"/>
              <a:t>francouzská</a:t>
            </a:r>
            <a:r>
              <a:rPr lang="cs-CZ" dirty="0" smtClean="0"/>
              <a:t>) = pevný lyrický útvar, </a:t>
            </a:r>
          </a:p>
          <a:p>
            <a:pPr>
              <a:buNone/>
            </a:pPr>
            <a:r>
              <a:rPr lang="cs-CZ" dirty="0" smtClean="0"/>
              <a:t>forma básně, 3 sloky (7 - 12 veršů) a závěrečný dopěv, </a:t>
            </a:r>
            <a:r>
              <a:rPr lang="cs-CZ" dirty="0" err="1" smtClean="0"/>
              <a:t>envoi</a:t>
            </a:r>
            <a:r>
              <a:rPr lang="cs-CZ" dirty="0" smtClean="0"/>
              <a:t> = </a:t>
            </a:r>
          </a:p>
          <a:p>
            <a:pPr>
              <a:buNone/>
            </a:pPr>
            <a:r>
              <a:rPr lang="cs-CZ" dirty="0" smtClean="0"/>
              <a:t>poslání (poloviční počet veršů poslední sloky), poslední </a:t>
            </a:r>
          </a:p>
          <a:p>
            <a:pPr>
              <a:buNone/>
            </a:pPr>
            <a:r>
              <a:rPr lang="cs-CZ" dirty="0" smtClean="0"/>
              <a:t>verš celé balady se na konci každé sloky opakuje jako </a:t>
            </a:r>
          </a:p>
          <a:p>
            <a:pPr>
              <a:buNone/>
            </a:pPr>
            <a:r>
              <a:rPr lang="cs-CZ" dirty="0" smtClean="0"/>
              <a:t>refrén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vlastenecká poezie</a:t>
            </a:r>
          </a:p>
          <a:p>
            <a:pPr>
              <a:buNone/>
            </a:pPr>
            <a:r>
              <a:rPr lang="cs-CZ" dirty="0" smtClean="0"/>
              <a:t>reakce na politickou situaci let 1938 – 1940</a:t>
            </a:r>
          </a:p>
          <a:p>
            <a:pPr>
              <a:buNone/>
            </a:pPr>
            <a:r>
              <a:rPr lang="cs-CZ" dirty="0" smtClean="0"/>
              <a:t>básnické sbírky </a:t>
            </a:r>
            <a:r>
              <a:rPr lang="cs-CZ" b="1" i="1" dirty="0" smtClean="0"/>
              <a:t>Matka Naděje</a:t>
            </a:r>
            <a:r>
              <a:rPr lang="cs-CZ" dirty="0" smtClean="0"/>
              <a:t>, </a:t>
            </a:r>
            <a:r>
              <a:rPr lang="cs-CZ" b="1" i="1" dirty="0" smtClean="0"/>
              <a:t>Pět minut za </a:t>
            </a:r>
          </a:p>
          <a:p>
            <a:pPr>
              <a:buNone/>
            </a:pPr>
            <a:r>
              <a:rPr lang="cs-CZ" b="1" i="1" dirty="0" smtClean="0"/>
              <a:t>městem</a:t>
            </a:r>
          </a:p>
          <a:p>
            <a:pPr>
              <a:buNone/>
            </a:pPr>
            <a:r>
              <a:rPr lang="cs-CZ" dirty="0" smtClean="0"/>
              <a:t>5. drama</a:t>
            </a:r>
          </a:p>
          <a:p>
            <a:pPr>
              <a:buNone/>
            </a:pPr>
            <a:r>
              <a:rPr lang="cs-CZ" dirty="0" smtClean="0"/>
              <a:t>divadelní hra </a:t>
            </a:r>
            <a:r>
              <a:rPr lang="cs-CZ" b="1" i="1" dirty="0" smtClean="0"/>
              <a:t>Manon </a:t>
            </a:r>
            <a:r>
              <a:rPr lang="cs-CZ" b="1" i="1" dirty="0" err="1" smtClean="0"/>
              <a:t>Lescaut</a:t>
            </a:r>
            <a:r>
              <a:rPr lang="cs-CZ" b="1" i="1" dirty="0" smtClean="0"/>
              <a:t> </a:t>
            </a:r>
            <a:r>
              <a:rPr lang="cs-CZ" dirty="0" smtClean="0"/>
              <a:t>jako oslava </a:t>
            </a:r>
          </a:p>
          <a:p>
            <a:pPr>
              <a:buNone/>
            </a:pPr>
            <a:r>
              <a:rPr lang="cs-CZ" dirty="0" smtClean="0"/>
              <a:t>českého jazyka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6. komunistické verše</a:t>
            </a:r>
          </a:p>
          <a:p>
            <a:pPr>
              <a:buNone/>
            </a:pPr>
            <a:r>
              <a:rPr lang="cs-CZ" dirty="0" smtClean="0"/>
              <a:t>poémy </a:t>
            </a:r>
            <a:r>
              <a:rPr lang="cs-CZ" b="1" i="1" dirty="0" smtClean="0"/>
              <a:t>Stalin</a:t>
            </a:r>
            <a:r>
              <a:rPr lang="cs-CZ" dirty="0" smtClean="0"/>
              <a:t>, </a:t>
            </a:r>
            <a:r>
              <a:rPr lang="cs-CZ" b="1" i="1" dirty="0" smtClean="0"/>
              <a:t>Zpěv míru</a:t>
            </a:r>
            <a:r>
              <a:rPr lang="cs-CZ" dirty="0" smtClean="0"/>
              <a:t>, básnické skladby</a:t>
            </a:r>
          </a:p>
          <a:p>
            <a:pPr>
              <a:buNone/>
            </a:pPr>
            <a:r>
              <a:rPr lang="cs-CZ" b="1" i="1" dirty="0" smtClean="0"/>
              <a:t>Z domoviny</a:t>
            </a:r>
            <a:r>
              <a:rPr lang="cs-CZ" dirty="0" smtClean="0"/>
              <a:t>, </a:t>
            </a:r>
            <a:r>
              <a:rPr lang="cs-CZ" b="1" i="1" dirty="0" smtClean="0"/>
              <a:t>Veliký orloj </a:t>
            </a:r>
            <a:r>
              <a:rPr lang="cs-CZ" dirty="0" smtClean="0"/>
              <a:t>– reakce na politickou </a:t>
            </a:r>
          </a:p>
          <a:p>
            <a:pPr>
              <a:buNone/>
            </a:pPr>
            <a:r>
              <a:rPr lang="cs-CZ" dirty="0" smtClean="0"/>
              <a:t>situaci po roce 1948, na objednávku KSČ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poéma</a:t>
            </a:r>
            <a:r>
              <a:rPr lang="cs-CZ" dirty="0" smtClean="0"/>
              <a:t> = rozsáhlejší epická nebo lyrickoepická </a:t>
            </a:r>
          </a:p>
          <a:p>
            <a:pPr>
              <a:buNone/>
            </a:pPr>
            <a:r>
              <a:rPr lang="cs-CZ" dirty="0" smtClean="0"/>
              <a:t>veršovaná skladba, děj potlačen, v popředí lyrická </a:t>
            </a:r>
          </a:p>
          <a:p>
            <a:pPr>
              <a:buNone/>
            </a:pPr>
            <a:r>
              <a:rPr lang="cs-CZ" dirty="0" smtClean="0"/>
              <a:t>složka, někdy označována jako básnická povídka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7. sbírky ze závěru života</a:t>
            </a:r>
          </a:p>
          <a:p>
            <a:pPr>
              <a:buNone/>
            </a:pPr>
            <a:r>
              <a:rPr lang="cs-CZ" b="1" i="1" dirty="0" smtClean="0"/>
              <a:t>Křídla</a:t>
            </a:r>
            <a:r>
              <a:rPr lang="cs-CZ" dirty="0" smtClean="0"/>
              <a:t>, </a:t>
            </a:r>
            <a:r>
              <a:rPr lang="cs-CZ" b="1" i="1" dirty="0" smtClean="0"/>
              <a:t>Chrpy a města</a:t>
            </a:r>
            <a:r>
              <a:rPr lang="cs-CZ" dirty="0" smtClean="0"/>
              <a:t>, </a:t>
            </a:r>
            <a:r>
              <a:rPr lang="cs-CZ" b="1" i="1" dirty="0" smtClean="0"/>
              <a:t>Nedokončená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8. teoretické spisy</a:t>
            </a:r>
          </a:p>
          <a:p>
            <a:pPr>
              <a:buNone/>
            </a:pPr>
            <a:r>
              <a:rPr lang="cs-CZ" b="1" i="1" dirty="0" smtClean="0"/>
              <a:t>Manifesty poetismu</a:t>
            </a:r>
          </a:p>
          <a:p>
            <a:pPr>
              <a:buNone/>
            </a:pPr>
            <a:r>
              <a:rPr lang="cs-CZ" b="1" dirty="0" smtClean="0"/>
              <a:t>Moderní básnické směry </a:t>
            </a:r>
            <a:r>
              <a:rPr lang="cs-CZ" dirty="0" smtClean="0"/>
              <a:t>– vlastní pojetí </a:t>
            </a:r>
          </a:p>
          <a:p>
            <a:pPr>
              <a:buNone/>
            </a:pPr>
            <a:r>
              <a:rPr lang="cs-CZ" dirty="0" smtClean="0"/>
              <a:t>básnických směrů </a:t>
            </a:r>
          </a:p>
          <a:p>
            <a:pPr>
              <a:buNone/>
            </a:pPr>
            <a:r>
              <a:rPr lang="cs-CZ" dirty="0" smtClean="0"/>
              <a:t>9. ostatní</a:t>
            </a:r>
          </a:p>
          <a:p>
            <a:pPr>
              <a:buNone/>
            </a:pPr>
            <a:r>
              <a:rPr lang="cs-CZ" dirty="0" smtClean="0"/>
              <a:t>vzpomínková kniha </a:t>
            </a:r>
            <a:r>
              <a:rPr lang="cs-CZ" b="1" i="1" dirty="0" smtClean="0"/>
              <a:t>Z mého života</a:t>
            </a:r>
            <a:r>
              <a:rPr lang="cs-CZ" dirty="0" smtClean="0"/>
              <a:t>, kniha pro </a:t>
            </a:r>
          </a:p>
          <a:p>
            <a:pPr>
              <a:buNone/>
            </a:pPr>
            <a:r>
              <a:rPr lang="cs-CZ" dirty="0" smtClean="0"/>
              <a:t>děti </a:t>
            </a:r>
            <a:r>
              <a:rPr lang="cs-CZ" b="1" i="1" dirty="0" smtClean="0"/>
              <a:t>Anička skřítek a slaměný Hubert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dirty="0" smtClean="0"/>
              <a:t>překlady francouzské poezie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Manon </a:t>
            </a:r>
            <a:r>
              <a:rPr lang="cs-CZ" dirty="0" err="1" smtClean="0"/>
              <a:t>Lescaut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divadelní hra dokončená roku 1940</a:t>
            </a:r>
          </a:p>
          <a:p>
            <a:r>
              <a:rPr lang="cs-CZ" sz="2000" dirty="0" smtClean="0"/>
              <a:t>hra o 7 obrazech</a:t>
            </a:r>
          </a:p>
          <a:p>
            <a:r>
              <a:rPr lang="cs-CZ" sz="2000" dirty="0" smtClean="0"/>
              <a:t>dramatizace románu francouzského spisovatele A. </a:t>
            </a:r>
            <a:r>
              <a:rPr lang="cs-CZ" sz="2000" dirty="0" err="1" smtClean="0"/>
              <a:t>Prévosta</a:t>
            </a:r>
            <a:endParaRPr lang="cs-CZ" sz="2000" dirty="0" smtClean="0"/>
          </a:p>
          <a:p>
            <a:r>
              <a:rPr lang="cs-CZ" sz="2000" dirty="0" smtClean="0"/>
              <a:t>příběh nešťastné lásky mladičké Manon </a:t>
            </a:r>
            <a:r>
              <a:rPr lang="cs-CZ" sz="2000" dirty="0" err="1" smtClean="0"/>
              <a:t>Lescaut</a:t>
            </a:r>
            <a:r>
              <a:rPr lang="cs-CZ" sz="2000" dirty="0" smtClean="0"/>
              <a:t> a rytíře des </a:t>
            </a:r>
            <a:r>
              <a:rPr lang="cs-CZ" sz="2000" dirty="0" err="1" smtClean="0"/>
              <a:t>Grieux</a:t>
            </a:r>
            <a:endParaRPr lang="cs-CZ" sz="2000" dirty="0" smtClean="0"/>
          </a:p>
          <a:p>
            <a:r>
              <a:rPr lang="cs-CZ" sz="2000" dirty="0" smtClean="0"/>
              <a:t>tragický konec – Manon umírá</a:t>
            </a:r>
          </a:p>
          <a:p>
            <a:r>
              <a:rPr lang="cs-CZ" sz="2000" dirty="0" smtClean="0"/>
              <a:t>vyjádření radosti ze života, oslava českého jazyka a jeho krás </a:t>
            </a:r>
          </a:p>
          <a:p>
            <a:pPr>
              <a:buNone/>
            </a:pPr>
            <a:r>
              <a:rPr lang="cs-CZ" sz="2000" dirty="0" smtClean="0"/>
              <a:t>(zásadní význam pro české čtenáře v době okupace a potlačování </a:t>
            </a:r>
          </a:p>
          <a:p>
            <a:pPr>
              <a:buNone/>
            </a:pPr>
            <a:r>
              <a:rPr lang="cs-CZ" sz="2000" dirty="0" smtClean="0"/>
              <a:t>češtiny)</a:t>
            </a:r>
          </a:p>
          <a:p>
            <a:r>
              <a:rPr lang="cs-CZ" sz="2000" dirty="0" smtClean="0"/>
              <a:t>kompozičně hra založena na villonské baladě</a:t>
            </a:r>
          </a:p>
          <a:p>
            <a:r>
              <a:rPr lang="cs-CZ" sz="2000" dirty="0" smtClean="0"/>
              <a:t>opakování motivů (šperků, zrcadel)</a:t>
            </a:r>
          </a:p>
          <a:p>
            <a:r>
              <a:rPr lang="cs-CZ" sz="2000" dirty="0" smtClean="0"/>
              <a:t>z hlediska jazykového zajímavý kontrast vroucích apostrof Manon ve </a:t>
            </a:r>
          </a:p>
          <a:p>
            <a:pPr>
              <a:buNone/>
            </a:pPr>
            <a:r>
              <a:rPr lang="cs-CZ" sz="2000" dirty="0" smtClean="0"/>
              <a:t>verších a chladné mluvy </a:t>
            </a:r>
            <a:r>
              <a:rPr lang="cs-CZ" sz="2000" dirty="0" err="1" smtClean="0"/>
              <a:t>Tiberga</a:t>
            </a:r>
            <a:r>
              <a:rPr lang="cs-CZ" sz="2000" dirty="0" smtClean="0"/>
              <a:t> v próze</a:t>
            </a:r>
          </a:p>
          <a:p>
            <a:r>
              <a:rPr lang="cs-CZ" sz="2000" dirty="0" smtClean="0"/>
              <a:t>jedna z nejhranějších divadelních her</a:t>
            </a: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z díla Manon </a:t>
            </a:r>
            <a:r>
              <a:rPr lang="cs-CZ" dirty="0" err="1" smtClean="0"/>
              <a:t>Lescaut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i="1" dirty="0" smtClean="0"/>
              <a:t>Manon je můj osud. Manon je můj osud.</a:t>
            </a:r>
          </a:p>
          <a:p>
            <a:pPr>
              <a:buNone/>
            </a:pPr>
            <a:r>
              <a:rPr lang="cs-CZ" i="1" dirty="0" smtClean="0"/>
              <a:t>Manon je všecko, co neznal jsem dosud.</a:t>
            </a:r>
          </a:p>
          <a:p>
            <a:pPr>
              <a:buNone/>
            </a:pPr>
            <a:r>
              <a:rPr lang="cs-CZ" i="1" dirty="0" smtClean="0"/>
              <a:t>Manon je první a poslední můj hřích,</a:t>
            </a:r>
          </a:p>
          <a:p>
            <a:pPr>
              <a:buNone/>
            </a:pPr>
            <a:r>
              <a:rPr lang="cs-CZ" i="1" dirty="0" smtClean="0"/>
              <a:t>nepoznat Manon, nemiloval bych.</a:t>
            </a:r>
          </a:p>
          <a:p>
            <a:endParaRPr lang="cs-CZ" i="1" dirty="0" smtClean="0"/>
          </a:p>
          <a:p>
            <a:pPr>
              <a:buNone/>
            </a:pPr>
            <a:r>
              <a:rPr lang="cs-CZ" i="1" dirty="0" smtClean="0"/>
              <a:t>Manon je motýl. Manon je včela.</a:t>
            </a:r>
          </a:p>
          <a:p>
            <a:pPr>
              <a:buNone/>
            </a:pPr>
            <a:r>
              <a:rPr lang="cs-CZ" i="1" dirty="0" smtClean="0"/>
              <a:t>Manon je růže, hozená do kostela.</a:t>
            </a:r>
          </a:p>
          <a:p>
            <a:pPr>
              <a:buNone/>
            </a:pPr>
            <a:r>
              <a:rPr lang="cs-CZ" i="1" dirty="0" smtClean="0"/>
              <a:t>Manon je všecko, co neztratí nikdy svůj pel.</a:t>
            </a:r>
          </a:p>
          <a:p>
            <a:pPr>
              <a:buNone/>
            </a:pPr>
            <a:r>
              <a:rPr lang="cs-CZ" i="1" dirty="0" smtClean="0"/>
              <a:t>Manon je rozum, který mi uletěl.</a:t>
            </a:r>
            <a:endParaRPr lang="cs-CZ" i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683</Words>
  <Application>Microsoft Office PowerPoint</Application>
  <PresentationFormat>Předvádění na obrazovce (4:3)</PresentationFormat>
  <Paragraphs>132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Vítězslav Nezval</vt:lpstr>
      <vt:lpstr>Život</vt:lpstr>
      <vt:lpstr>Veřejná činnost</vt:lpstr>
      <vt:lpstr>Tvorba</vt:lpstr>
      <vt:lpstr>Tvorba</vt:lpstr>
      <vt:lpstr>Tvorba</vt:lpstr>
      <vt:lpstr>Tvorba</vt:lpstr>
      <vt:lpstr>Tvorba</vt:lpstr>
      <vt:lpstr>Tvorba</vt:lpstr>
      <vt:lpstr>Manon Lescaut</vt:lpstr>
      <vt:lpstr>Ukázka z díla Manon Lescaut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2013-08-08T12:46:15Z</dcterms:modified>
</cp:coreProperties>
</file>