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7" r:id="rId8"/>
    <p:sldId id="269" r:id="rId9"/>
    <p:sldId id="268" r:id="rId10"/>
    <p:sldId id="263" r:id="rId11"/>
    <p:sldId id="264" r:id="rId12"/>
    <p:sldId id="265" r:id="rId13"/>
    <p:sldId id="266" r:id="rId14"/>
    <p:sldId id="270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Šablona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Drahomír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Edison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5.2.9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8. 10. 2012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Česká meziválečná poezie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Žák </a:t>
                      </a: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charakterizuje tvorbu významných autorů.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obsahuje základní informace </a:t>
                      </a:r>
                      <a:r>
                        <a:rPr lang="cs-CZ" sz="800" baseline="0" dirty="0" smtClean="0">
                          <a:effectLst/>
                        </a:rPr>
                        <a:t> o skladbě Edison.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určená jako podklad pro výklad v hodině. Využitelná pro  samostatné opakování žáků.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</a:t>
                      </a:r>
                      <a:r>
                        <a:rPr lang="cs-CZ" sz="800" dirty="0" smtClean="0">
                          <a:effectLst/>
                        </a:rPr>
                        <a:t>se osvědčila. </a:t>
                      </a:r>
                      <a:r>
                        <a:rPr lang="cs-CZ" sz="800" baseline="0" dirty="0" smtClean="0">
                          <a:effectLst/>
                        </a:rPr>
                        <a:t> Žáci ji využívali i pro přípravu na jednotlivé hodiny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Edison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Okolnosti vzniku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polytematická báseň</a:t>
            </a:r>
          </a:p>
          <a:p>
            <a:r>
              <a:rPr lang="cs-CZ" dirty="0" smtClean="0"/>
              <a:t>napsaná roku 1927</a:t>
            </a:r>
          </a:p>
          <a:p>
            <a:r>
              <a:rPr lang="cs-CZ" dirty="0" smtClean="0"/>
              <a:t>vydaná roku 1928, společně s Manifesty poetismu (teoretické spisy), označována jako jejich básnický protějšek</a:t>
            </a:r>
          </a:p>
          <a:p>
            <a:r>
              <a:rPr lang="cs-CZ" dirty="0" smtClean="0"/>
              <a:t>od té doby vydávána samostatně i jako součást básnické sbírky Básně noci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Básně noci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básnická sbírka vydaná poprvé roku 1930</a:t>
            </a:r>
          </a:p>
          <a:p>
            <a:r>
              <a:rPr lang="cs-CZ" dirty="0" smtClean="0"/>
              <a:t>shrnutí básní předešlého období (v duchu poetismu)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Dedikace (věnována O. Březinovi)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Noci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Podivuhodný kouzelník (věnována Jiřímu  </a:t>
            </a:r>
            <a:r>
              <a:rPr lang="cs-CZ" dirty="0" err="1" smtClean="0"/>
              <a:t>Mahenovi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Akrobat (věnována Vladislavu Vančurovi)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Edison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Signál času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Silvestrovská noc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Neznámá ze Seiny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Polytematická báseň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báseň založená na asociačním řazení volně spjatých tematických celků, rozložení ústředního tématu do jednotlivých, relativně samostatných a často významově vzdálených motivů</a:t>
            </a:r>
          </a:p>
          <a:p>
            <a:r>
              <a:rPr lang="cs-CZ" dirty="0" smtClean="0"/>
              <a:t>na principu polytematičnosti založeno </a:t>
            </a:r>
            <a:r>
              <a:rPr lang="cs-CZ" b="1" dirty="0" smtClean="0"/>
              <a:t>pásmo</a:t>
            </a:r>
            <a:r>
              <a:rPr lang="cs-CZ" dirty="0" smtClean="0"/>
              <a:t> = báseň, volný proud pocitů, dojmů, nálad, představ, vzpomínek</a:t>
            </a:r>
          </a:p>
          <a:p>
            <a:r>
              <a:rPr lang="cs-CZ" dirty="0" smtClean="0"/>
              <a:t>za zakladatele považován G. Apollinaire (báseň Pásmo, ústřední báseň sbírky Alkoholy, 1919), termín pásmo poprvé K. Čapek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Kompozice básně Edison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zpěv – funkce prologu</a:t>
            </a:r>
          </a:p>
          <a:p>
            <a:r>
              <a:rPr lang="cs-CZ" dirty="0" smtClean="0"/>
              <a:t>2. zpěv – Edisonův život</a:t>
            </a:r>
          </a:p>
          <a:p>
            <a:r>
              <a:rPr lang="cs-CZ" dirty="0" smtClean="0"/>
              <a:t>3. zpěv – Edison a jeho vynálezy, oslava tvůrčí práce člověka</a:t>
            </a:r>
          </a:p>
          <a:p>
            <a:r>
              <a:rPr lang="cs-CZ" dirty="0" smtClean="0"/>
              <a:t>4. zpěv – oslava lidské práce, to, co po člověku zůstane</a:t>
            </a:r>
          </a:p>
          <a:p>
            <a:r>
              <a:rPr lang="cs-CZ" dirty="0" smtClean="0"/>
              <a:t>5. zpěv – v popředí opět lyrický subjekt, jeho samota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Kompozice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báseň vystavěna na principu asociace  </a:t>
            </a:r>
          </a:p>
          <a:p>
            <a:pPr>
              <a:buNone/>
            </a:pPr>
            <a:r>
              <a:rPr lang="cs-CZ" b="1" dirty="0" smtClean="0"/>
              <a:t>asociace</a:t>
            </a:r>
            <a:r>
              <a:rPr lang="cs-CZ" dirty="0" smtClean="0"/>
              <a:t> = sdružení, sdružování, spolčování</a:t>
            </a:r>
          </a:p>
          <a:p>
            <a:pPr>
              <a:buFontTx/>
              <a:buChar char="-"/>
            </a:pPr>
            <a:r>
              <a:rPr lang="cs-CZ" dirty="0" smtClean="0"/>
              <a:t>v literatuře sdružování představ, na základě </a:t>
            </a:r>
          </a:p>
          <a:p>
            <a:pPr>
              <a:buNone/>
            </a:pPr>
            <a:r>
              <a:rPr lang="cs-CZ" dirty="0" smtClean="0"/>
              <a:t>podobnosti nebo kontrastu</a:t>
            </a:r>
          </a:p>
          <a:p>
            <a:r>
              <a:rPr lang="cs-CZ" dirty="0" smtClean="0"/>
              <a:t>bez rozumové kontroly (minimální zásahy </a:t>
            </a:r>
            <a:r>
              <a:rPr lang="cs-CZ" dirty="0" smtClean="0"/>
              <a:t>Nezvala</a:t>
            </a:r>
          </a:p>
          <a:p>
            <a:pPr>
              <a:buNone/>
            </a:pPr>
            <a:r>
              <a:rPr lang="cs-CZ" dirty="0" smtClean="0"/>
              <a:t>do </a:t>
            </a:r>
            <a:r>
              <a:rPr lang="cs-CZ" dirty="0" smtClean="0"/>
              <a:t>hotové skladby)</a:t>
            </a:r>
          </a:p>
          <a:p>
            <a:r>
              <a:rPr lang="cs-CZ" dirty="0" smtClean="0"/>
              <a:t>absence interpunkce</a:t>
            </a:r>
          </a:p>
          <a:p>
            <a:r>
              <a:rPr lang="cs-CZ" dirty="0" smtClean="0"/>
              <a:t>časté nepravidelnosti ve výstavbě větných celků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Vypravěčská forma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střídání </a:t>
            </a:r>
            <a:r>
              <a:rPr lang="cs-CZ" dirty="0" err="1" smtClean="0"/>
              <a:t>ich</a:t>
            </a:r>
            <a:r>
              <a:rPr lang="cs-CZ" dirty="0" smtClean="0"/>
              <a:t>- a </a:t>
            </a:r>
            <a:r>
              <a:rPr lang="cs-CZ" dirty="0" err="1" smtClean="0"/>
              <a:t>er</a:t>
            </a:r>
            <a:r>
              <a:rPr lang="cs-CZ" dirty="0" smtClean="0"/>
              <a:t>- formy</a:t>
            </a:r>
          </a:p>
          <a:p>
            <a:r>
              <a:rPr lang="cs-CZ" dirty="0" smtClean="0"/>
              <a:t>místy i </a:t>
            </a:r>
            <a:r>
              <a:rPr lang="cs-CZ" dirty="0" err="1" smtClean="0"/>
              <a:t>du</a:t>
            </a:r>
            <a:r>
              <a:rPr lang="cs-CZ" smtClean="0"/>
              <a:t>-forma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Jednou jsi se náhle vrhl pod kola</a:t>
            </a:r>
          </a:p>
          <a:p>
            <a:pPr>
              <a:buNone/>
            </a:pPr>
            <a:r>
              <a:rPr lang="cs-CZ" i="1" dirty="0" smtClean="0"/>
              <a:t>ani živé duše dokola</a:t>
            </a:r>
          </a:p>
          <a:p>
            <a:pPr>
              <a:buNone/>
            </a:pPr>
            <a:r>
              <a:rPr lang="cs-CZ" i="1" dirty="0" smtClean="0"/>
              <a:t>a už vlečeš chlapce mezi nárazníky</a:t>
            </a:r>
          </a:p>
          <a:p>
            <a:pPr>
              <a:buNone/>
            </a:pPr>
            <a:r>
              <a:rPr lang="cs-CZ" i="1" dirty="0" smtClean="0"/>
              <a:t>zachránils mu život vezmi si mé díky </a:t>
            </a:r>
            <a:endParaRPr lang="cs-CZ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Verš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užit verš sdružený</a:t>
            </a:r>
          </a:p>
          <a:p>
            <a:r>
              <a:rPr lang="cs-CZ" dirty="0" smtClean="0"/>
              <a:t>pravidelné střídání různě dlouhých strof</a:t>
            </a:r>
          </a:p>
          <a:p>
            <a:r>
              <a:rPr lang="cs-CZ" dirty="0" smtClean="0"/>
              <a:t>značná hudebnost skladby – užití refrénu a jeho </a:t>
            </a:r>
          </a:p>
          <a:p>
            <a:pPr>
              <a:buNone/>
            </a:pPr>
            <a:r>
              <a:rPr lang="cs-CZ" dirty="0" smtClean="0"/>
              <a:t>variací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Bylo tu však něco těžkého co drtí</a:t>
            </a:r>
          </a:p>
          <a:p>
            <a:pPr>
              <a:buNone/>
            </a:pPr>
            <a:r>
              <a:rPr lang="cs-CZ" i="1" dirty="0" smtClean="0"/>
              <a:t>smutek stesk a úzkost z života a smrti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bylo tu však něco krásného co drtí </a:t>
            </a:r>
          </a:p>
          <a:p>
            <a:pPr>
              <a:buNone/>
            </a:pPr>
            <a:r>
              <a:rPr lang="cs-CZ" i="1" dirty="0" smtClean="0"/>
              <a:t>odvaha a radost z života a smrti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Signál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báseň vydaná roku 1931</a:t>
            </a:r>
          </a:p>
          <a:p>
            <a:r>
              <a:rPr lang="cs-CZ" dirty="0" smtClean="0"/>
              <a:t>jakýsi doslov, Edisonova smrt</a:t>
            </a:r>
          </a:p>
          <a:p>
            <a:r>
              <a:rPr lang="cs-CZ" dirty="0" smtClean="0"/>
              <a:t>není členěn na zpěvy, celistvý projev</a:t>
            </a:r>
          </a:p>
          <a:p>
            <a:r>
              <a:rPr lang="cs-CZ" dirty="0" smtClean="0"/>
              <a:t>verše neklidné, těkavé, jako samotná třicátá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léta</a:t>
            </a:r>
            <a:r>
              <a:rPr lang="cs-CZ" dirty="0" smtClean="0"/>
              <a:t>, pocit nejistoty a marnosti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Thomas </a:t>
            </a:r>
            <a:r>
              <a:rPr lang="cs-CZ" dirty="0" err="1" smtClean="0"/>
              <a:t>Alva</a:t>
            </a:r>
            <a:r>
              <a:rPr lang="cs-CZ" dirty="0" smtClean="0"/>
              <a:t> Edison</a:t>
            </a:r>
            <a:br>
              <a:rPr lang="cs-CZ" dirty="0" smtClean="0"/>
            </a:br>
            <a:r>
              <a:rPr lang="cs-CZ" dirty="0" smtClean="0"/>
              <a:t>(1847 – 1931)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americký vynálezce, jeden z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nejproduktivnějších </a:t>
            </a:r>
            <a:r>
              <a:rPr lang="cs-CZ" dirty="0" smtClean="0"/>
              <a:t>na světě (nejznámější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fonograf </a:t>
            </a:r>
            <a:r>
              <a:rPr lang="cs-CZ" dirty="0" smtClean="0"/>
              <a:t>a žárovka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„Spát čtyři hodiny denně je povinnost, pět hodin </a:t>
            </a:r>
          </a:p>
          <a:p>
            <a:pPr>
              <a:buNone/>
            </a:pPr>
            <a:r>
              <a:rPr lang="cs-CZ" i="1" dirty="0" smtClean="0"/>
              <a:t>pohodlí a šest hodin zahálka!“ </a:t>
            </a:r>
            <a:r>
              <a:rPr lang="cs-CZ" dirty="0" smtClean="0"/>
              <a:t>(Edisonův citát)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Jazykové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metafory: </a:t>
            </a:r>
            <a:r>
              <a:rPr lang="cs-CZ" i="1" dirty="0" smtClean="0"/>
              <a:t>půlnoc smrti hvězda mého obzoru</a:t>
            </a:r>
          </a:p>
          <a:p>
            <a:r>
              <a:rPr lang="cs-CZ" dirty="0" smtClean="0"/>
              <a:t>synestézie: </a:t>
            </a:r>
            <a:r>
              <a:rPr lang="cs-CZ" i="1" dirty="0" smtClean="0"/>
              <a:t>piják světel nočních bárek</a:t>
            </a:r>
          </a:p>
          <a:p>
            <a:r>
              <a:rPr lang="cs-CZ" dirty="0" smtClean="0"/>
              <a:t>přirovnání: </a:t>
            </a:r>
            <a:r>
              <a:rPr lang="cs-CZ" i="1" dirty="0" smtClean="0"/>
              <a:t>naše životy jsou truchlivé jak pláč</a:t>
            </a:r>
            <a:r>
              <a:rPr lang="cs-CZ" dirty="0" smtClean="0"/>
              <a:t>   </a:t>
            </a:r>
          </a:p>
          <a:p>
            <a:r>
              <a:rPr lang="cs-CZ" dirty="0" smtClean="0"/>
              <a:t>oxymóron: b</a:t>
            </a:r>
            <a:r>
              <a:rPr lang="cs-CZ" i="1" dirty="0" smtClean="0"/>
              <a:t>ylo tu však něco krásného co drtí</a:t>
            </a:r>
          </a:p>
          <a:p>
            <a:r>
              <a:rPr lang="cs-CZ" i="1" dirty="0" smtClean="0"/>
              <a:t>anafora:</a:t>
            </a:r>
          </a:p>
          <a:p>
            <a:pPr>
              <a:buNone/>
            </a:pPr>
            <a:r>
              <a:rPr lang="cs-CZ" i="1" dirty="0" smtClean="0"/>
              <a:t>(…) piják nezachytitelných odstínů</a:t>
            </a:r>
          </a:p>
          <a:p>
            <a:pPr>
              <a:buNone/>
            </a:pPr>
            <a:r>
              <a:rPr lang="cs-CZ" i="1" dirty="0" smtClean="0"/>
              <a:t>piják světel potopených do stínů</a:t>
            </a:r>
          </a:p>
          <a:p>
            <a:pPr>
              <a:buNone/>
            </a:pPr>
            <a:r>
              <a:rPr lang="cs-CZ" i="1" dirty="0" smtClean="0"/>
              <a:t>piják žen jichž poslouchají sny a hadi</a:t>
            </a:r>
          </a:p>
          <a:p>
            <a:pPr>
              <a:buNone/>
            </a:pPr>
            <a:r>
              <a:rPr lang="cs-CZ" i="1" dirty="0" smtClean="0"/>
              <a:t>piják žen jež pochovávají své mládí (…)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Jazykové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eufonie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jako </a:t>
            </a:r>
            <a:r>
              <a:rPr lang="cs-CZ" i="1" dirty="0" smtClean="0"/>
              <a:t>matka, která porodila dítě	</a:t>
            </a:r>
          </a:p>
          <a:p>
            <a:pPr>
              <a:buNone/>
            </a:pPr>
            <a:r>
              <a:rPr lang="cs-CZ" i="1" dirty="0" smtClean="0"/>
              <a:t>jako rybář, který vytáhl plné sítě	</a:t>
            </a:r>
          </a:p>
          <a:p>
            <a:pPr>
              <a:buNone/>
            </a:pPr>
            <a:r>
              <a:rPr lang="cs-CZ" i="1" dirty="0" smtClean="0"/>
              <a:t>jako milenec po sladké rozkoši	</a:t>
            </a:r>
          </a:p>
          <a:p>
            <a:pPr>
              <a:buNone/>
            </a:pPr>
            <a:r>
              <a:rPr lang="cs-CZ" i="1" dirty="0" smtClean="0"/>
              <a:t>jako z bitev kráčející zbrojnoši</a:t>
            </a:r>
            <a:r>
              <a:rPr lang="cs-CZ" dirty="0" smtClean="0"/>
              <a:t>	</a:t>
            </a:r>
          </a:p>
          <a:p>
            <a:r>
              <a:rPr lang="cs-CZ" dirty="0" smtClean="0"/>
              <a:t>personifikace: </a:t>
            </a:r>
            <a:r>
              <a:rPr lang="cs-CZ" i="1" dirty="0" smtClean="0"/>
              <a:t>noc se chvěla</a:t>
            </a:r>
          </a:p>
          <a:p>
            <a:r>
              <a:rPr lang="cs-CZ" dirty="0" smtClean="0"/>
              <a:t>synekdocha: </a:t>
            </a:r>
            <a:r>
              <a:rPr lang="cs-CZ" i="1" dirty="0" smtClean="0"/>
              <a:t>šli jsme ruku v ruce </a:t>
            </a:r>
          </a:p>
          <a:p>
            <a:r>
              <a:rPr lang="cs-CZ" dirty="0" smtClean="0"/>
              <a:t>apostrofa: </a:t>
            </a:r>
          </a:p>
          <a:p>
            <a:pPr>
              <a:buNone/>
            </a:pPr>
            <a:r>
              <a:rPr lang="cs-CZ" i="1" dirty="0" err="1" smtClean="0"/>
              <a:t>tatíku</a:t>
            </a:r>
            <a:r>
              <a:rPr lang="cs-CZ" i="1" dirty="0" smtClean="0"/>
              <a:t> tys věděl co je věčný stesk</a:t>
            </a:r>
          </a:p>
          <a:p>
            <a:r>
              <a:rPr lang="cs-CZ" dirty="0" smtClean="0"/>
              <a:t>enumerace</a:t>
            </a:r>
          </a:p>
          <a:p>
            <a:pPr>
              <a:buNone/>
            </a:pPr>
            <a:r>
              <a:rPr lang="cs-CZ" i="1" dirty="0" smtClean="0"/>
              <a:t>Grand Trunk </a:t>
            </a:r>
            <a:r>
              <a:rPr lang="cs-CZ" i="1" dirty="0" err="1" smtClean="0"/>
              <a:t>Herald</a:t>
            </a:r>
            <a:r>
              <a:rPr lang="cs-CZ" i="1" dirty="0" smtClean="0"/>
              <a:t>! Velký Věstník ve voze!</a:t>
            </a:r>
          </a:p>
          <a:p>
            <a:pPr>
              <a:buNone/>
            </a:pPr>
            <a:r>
              <a:rPr lang="cs-CZ" i="1" dirty="0" smtClean="0"/>
              <a:t>Sázíš! Tiskneš! Válka! Srážky! Eroze!</a:t>
            </a:r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Inspirace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skladba </a:t>
            </a:r>
            <a:r>
              <a:rPr lang="cs-CZ" dirty="0" smtClean="0"/>
              <a:t>Edison zhudebněna </a:t>
            </a:r>
            <a:r>
              <a:rPr lang="cs-CZ" dirty="0" smtClean="0"/>
              <a:t>a natočena jako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sólová </a:t>
            </a:r>
            <a:r>
              <a:rPr lang="cs-CZ" dirty="0" smtClean="0"/>
              <a:t>deska (Jan Spálený, jazz)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NEZVAL, Vítězslav. </a:t>
            </a:r>
            <a:r>
              <a:rPr lang="cs-CZ" sz="2000" i="1" dirty="0" smtClean="0"/>
              <a:t>Básně noci</a:t>
            </a:r>
            <a:r>
              <a:rPr lang="cs-CZ" sz="2000" dirty="0" smtClean="0"/>
              <a:t>. Vydání sedmé, v Odeonu druhé. </a:t>
            </a:r>
            <a:r>
              <a:rPr lang="cs-CZ" sz="2000" smtClean="0"/>
              <a:t>Praha: Odeon, 1966. 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626</Words>
  <Application>Microsoft Office PowerPoint</Application>
  <PresentationFormat>Předvádění na obrazovce (4:3)</PresentationFormat>
  <Paragraphs>126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Edison</vt:lpstr>
      <vt:lpstr>Okolnosti vzniku</vt:lpstr>
      <vt:lpstr>Básně noci</vt:lpstr>
      <vt:lpstr>Polytematická báseň</vt:lpstr>
      <vt:lpstr>Kompozice básně Edison</vt:lpstr>
      <vt:lpstr>Kompozice</vt:lpstr>
      <vt:lpstr>Vypravěčská forma</vt:lpstr>
      <vt:lpstr>Verš</vt:lpstr>
      <vt:lpstr>Signál času</vt:lpstr>
      <vt:lpstr>Thomas Alva Edison (1847 – 1931)</vt:lpstr>
      <vt:lpstr>Jazykové prostředky</vt:lpstr>
      <vt:lpstr>Jazykové prostředky</vt:lpstr>
      <vt:lpstr>Inspirace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10</cp:revision>
  <dcterms:created xsi:type="dcterms:W3CDTF">2012-12-23T08:55:19Z</dcterms:created>
  <dcterms:modified xsi:type="dcterms:W3CDTF">2013-07-27T05:34:42Z</dcterms:modified>
</cp:coreProperties>
</file>