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2" r:id="rId5"/>
    <p:sldId id="266" r:id="rId6"/>
    <p:sldId id="261" r:id="rId7"/>
    <p:sldId id="263" r:id="rId8"/>
    <p:sldId id="268" r:id="rId9"/>
    <p:sldId id="264" r:id="rId10"/>
    <p:sldId id="269" r:id="rId11"/>
    <p:sldId id="267" r:id="rId12"/>
    <p:sldId id="265" r:id="rId13"/>
    <p:sldId id="270" r:id="rId14"/>
    <p:sldId id="258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9.8.2013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Drahomír</a:t>
                      </a:r>
                      <a:r>
                        <a:rPr lang="cs-CZ" sz="8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Jaroslav Seifert 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5.2.11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12. 10. 2012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Česká meziválečná poezie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 charakterizuje tvorbu významných autorů.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obsahuje základní informace  o J. Seifertovi a</a:t>
                      </a:r>
                      <a:r>
                        <a:rPr lang="cs-CZ" sz="800" baseline="0" dirty="0" smtClean="0">
                          <a:effectLst/>
                        </a:rPr>
                        <a:t> jeho tvorbě.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určená jako podklad pro výklad v hodině. Využitelná pro  samostatné opakování žáků.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Prezentace se osvědčila. </a:t>
                      </a:r>
                      <a:r>
                        <a:rPr lang="cs-CZ" sz="800" baseline="0" dirty="0" smtClean="0">
                          <a:effectLst/>
                        </a:rPr>
                        <a:t> Žáci ji využívali i pro přípravu na jednotlivé hodiny.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Jaroslav Seifert</a:t>
            </a:r>
            <a:br>
              <a:rPr lang="cs-CZ" dirty="0" smtClean="0"/>
            </a:br>
            <a:r>
              <a:rPr lang="cs-CZ" dirty="0" smtClean="0"/>
              <a:t>(1901 – 1986)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Meziválečné období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narozen na Žižkově, téměř celý život prožil v Praze (krátkou dobu působil v Brně)</a:t>
            </a:r>
          </a:p>
          <a:p>
            <a:r>
              <a:rPr lang="cs-CZ" dirty="0" smtClean="0"/>
              <a:t>otec sociální demokrat, matka věřící (malý Seifert pomáhal jako ministrant v kostele)</a:t>
            </a:r>
          </a:p>
          <a:p>
            <a:r>
              <a:rPr lang="cs-CZ" dirty="0" smtClean="0"/>
              <a:t>problémy již na studiích gymnázia, nedokončil</a:t>
            </a:r>
          </a:p>
          <a:p>
            <a:r>
              <a:rPr lang="cs-CZ" dirty="0" smtClean="0"/>
              <a:t>novinář a redaktor </a:t>
            </a:r>
          </a:p>
          <a:p>
            <a:r>
              <a:rPr lang="cs-CZ" dirty="0" smtClean="0"/>
              <a:t>od roku 1949 spisovatel z povolání (několikrát nucen odmlčet se)</a:t>
            </a:r>
          </a:p>
          <a:p>
            <a:r>
              <a:rPr lang="cs-CZ" dirty="0" smtClean="0"/>
              <a:t>vleklé zdravotní problémy (pohybový aparát)</a:t>
            </a:r>
          </a:p>
          <a:p>
            <a:r>
              <a:rPr lang="cs-CZ" b="1" dirty="0" smtClean="0"/>
              <a:t>jediný český nositel Nobelovy ceny za literaturu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Literární 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bezesporu největší česká nejen literární osobnost 20. století</a:t>
            </a:r>
          </a:p>
          <a:p>
            <a:r>
              <a:rPr lang="cs-CZ" dirty="0" smtClean="0"/>
              <a:t>člen tzv. </a:t>
            </a:r>
            <a:r>
              <a:rPr lang="cs-CZ" dirty="0" err="1" smtClean="0"/>
              <a:t>wolkrovsko</a:t>
            </a:r>
            <a:r>
              <a:rPr lang="cs-CZ" dirty="0" smtClean="0"/>
              <a:t>-</a:t>
            </a:r>
            <a:r>
              <a:rPr lang="cs-CZ" dirty="0" err="1" smtClean="0"/>
              <a:t>nezvalovské</a:t>
            </a:r>
            <a:r>
              <a:rPr lang="cs-CZ" dirty="0" smtClean="0"/>
              <a:t> generace</a:t>
            </a:r>
          </a:p>
          <a:p>
            <a:r>
              <a:rPr lang="cs-CZ" dirty="0" smtClean="0"/>
              <a:t>pevný v uměleckých i lidských zásadách 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Veřejná činnost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spoluzakladatel sdružení Devětsil</a:t>
            </a:r>
          </a:p>
          <a:p>
            <a:r>
              <a:rPr lang="cs-CZ" dirty="0" smtClean="0"/>
              <a:t>redaktor Revolučního sborníku Devětsilu</a:t>
            </a:r>
          </a:p>
          <a:p>
            <a:r>
              <a:rPr lang="cs-CZ" dirty="0" smtClean="0"/>
              <a:t>člen KSČ, r. 1929 na protest proti bolševizaci strany odchod (problémy po roce 1948)</a:t>
            </a:r>
          </a:p>
          <a:p>
            <a:r>
              <a:rPr lang="cs-CZ" dirty="0" smtClean="0"/>
              <a:t>v l. 1969 – 1970 předseda Svazu českých spisovatelů, po rozpuštění svazu zakázaný autor, díla v samizdatu a exilu</a:t>
            </a:r>
          </a:p>
          <a:p>
            <a:r>
              <a:rPr lang="cs-CZ" dirty="0" smtClean="0"/>
              <a:t>signatář Charty 77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1. období proletářské poezie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básnická sbírka </a:t>
            </a:r>
            <a:r>
              <a:rPr lang="cs-CZ" b="1" dirty="0" smtClean="0"/>
              <a:t>Město v slzách </a:t>
            </a:r>
            <a:r>
              <a:rPr lang="cs-CZ" dirty="0" smtClean="0"/>
              <a:t>(1921) – </a:t>
            </a:r>
          </a:p>
          <a:p>
            <a:pPr>
              <a:buNone/>
            </a:pPr>
            <a:r>
              <a:rPr lang="cs-CZ" dirty="0" smtClean="0"/>
              <a:t>spontánní verše, dominantním motivem</a:t>
            </a:r>
          </a:p>
          <a:p>
            <a:pPr>
              <a:buNone/>
            </a:pPr>
            <a:r>
              <a:rPr lang="cs-CZ" dirty="0" smtClean="0"/>
              <a:t>revoluce, místy až naivní poezie, město jako</a:t>
            </a:r>
          </a:p>
          <a:p>
            <a:pPr>
              <a:buNone/>
            </a:pPr>
            <a:r>
              <a:rPr lang="cs-CZ" dirty="0" smtClean="0"/>
              <a:t>symbol utrpení a věznění dělníků </a:t>
            </a:r>
          </a:p>
          <a:p>
            <a:r>
              <a:rPr lang="cs-CZ" dirty="0" smtClean="0"/>
              <a:t>básnická sbírka </a:t>
            </a:r>
            <a:r>
              <a:rPr lang="cs-CZ" b="1" dirty="0" smtClean="0"/>
              <a:t>Samá láska </a:t>
            </a:r>
            <a:r>
              <a:rPr lang="cs-CZ" dirty="0" smtClean="0"/>
              <a:t>(1923) – </a:t>
            </a:r>
          </a:p>
          <a:p>
            <a:pPr>
              <a:buNone/>
            </a:pPr>
            <a:r>
              <a:rPr lang="cs-CZ" dirty="0" smtClean="0"/>
              <a:t>básně na pomezí proletářské poezie a poetismu, </a:t>
            </a:r>
          </a:p>
          <a:p>
            <a:pPr>
              <a:buNone/>
            </a:pPr>
            <a:r>
              <a:rPr lang="cs-CZ" dirty="0" smtClean="0"/>
              <a:t>město jako symbol civilizace, opojení krásami </a:t>
            </a:r>
          </a:p>
          <a:p>
            <a:pPr>
              <a:buNone/>
            </a:pPr>
            <a:r>
              <a:rPr lang="cs-CZ" dirty="0" smtClean="0"/>
              <a:t>života, ústup z revolty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2. období poetismu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cesty do Francie, SSSR</a:t>
            </a:r>
          </a:p>
          <a:p>
            <a:r>
              <a:rPr lang="cs-CZ" dirty="0" smtClean="0"/>
              <a:t>básnická sbírka </a:t>
            </a:r>
            <a:r>
              <a:rPr lang="cs-CZ" b="1" dirty="0" smtClean="0"/>
              <a:t>Slavík zpívá špatně </a:t>
            </a:r>
            <a:r>
              <a:rPr lang="cs-CZ" dirty="0" smtClean="0"/>
              <a:t>(1926)</a:t>
            </a:r>
          </a:p>
          <a:p>
            <a:r>
              <a:rPr lang="cs-CZ" dirty="0" smtClean="0"/>
              <a:t>básnická sbírka </a:t>
            </a:r>
            <a:r>
              <a:rPr lang="cs-CZ" b="1" dirty="0" smtClean="0"/>
              <a:t>Poštovní holub </a:t>
            </a:r>
            <a:r>
              <a:rPr lang="cs-CZ" dirty="0" smtClean="0"/>
              <a:t>(1929)</a:t>
            </a:r>
          </a:p>
          <a:p>
            <a:pPr>
              <a:buNone/>
            </a:pPr>
            <a:r>
              <a:rPr lang="cs-CZ" dirty="0" smtClean="0"/>
              <a:t>- verše neproblematického vidění světa, v duchu</a:t>
            </a:r>
          </a:p>
          <a:p>
            <a:pPr>
              <a:buNone/>
            </a:pPr>
            <a:r>
              <a:rPr lang="cs-CZ" dirty="0" smtClean="0"/>
              <a:t>poetismu opěvovány krásy života, poetizace </a:t>
            </a:r>
          </a:p>
          <a:p>
            <a:pPr>
              <a:buNone/>
            </a:pPr>
            <a:r>
              <a:rPr lang="cs-CZ" dirty="0" smtClean="0"/>
              <a:t>každodennosti, přítomen i neklid, hledání jistot,</a:t>
            </a:r>
          </a:p>
          <a:p>
            <a:pPr>
              <a:buNone/>
            </a:pPr>
            <a:r>
              <a:rPr lang="cs-CZ" dirty="0" smtClean="0"/>
              <a:t>básně plné překrásných metafor a kalambúrů </a:t>
            </a:r>
          </a:p>
          <a:p>
            <a:pPr>
              <a:buNone/>
            </a:pPr>
            <a:r>
              <a:rPr lang="cs-CZ" dirty="0" smtClean="0"/>
              <a:t>(slovních hříček)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Na vlnách T. S. F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s-CZ" sz="3400" dirty="0" smtClean="0"/>
              <a:t>básnická sbírka </a:t>
            </a:r>
            <a:r>
              <a:rPr lang="cs-CZ" sz="3400" b="1" dirty="0" smtClean="0"/>
              <a:t>Na Vlnách TSF </a:t>
            </a:r>
            <a:r>
              <a:rPr lang="cs-CZ" sz="3400" dirty="0" smtClean="0"/>
              <a:t>(1925) – později přepracováno</a:t>
            </a:r>
          </a:p>
          <a:p>
            <a:pPr>
              <a:buNone/>
            </a:pPr>
            <a:r>
              <a:rPr lang="cs-CZ" sz="3400" dirty="0" smtClean="0"/>
              <a:t>jako </a:t>
            </a:r>
            <a:r>
              <a:rPr lang="cs-CZ" sz="3400" b="1" dirty="0" smtClean="0"/>
              <a:t>Svatební cesta</a:t>
            </a:r>
          </a:p>
          <a:p>
            <a:pPr>
              <a:buNone/>
            </a:pPr>
            <a:r>
              <a:rPr lang="cs-CZ" sz="3400" dirty="0" smtClean="0"/>
              <a:t>TSF = TELEGRAPHIE SANS FIL = bezdrátová telegrafie</a:t>
            </a:r>
          </a:p>
          <a:p>
            <a:pPr>
              <a:buNone/>
            </a:pPr>
            <a:r>
              <a:rPr lang="cs-CZ" sz="3400" dirty="0" smtClean="0"/>
              <a:t>motivy bezdrátového telegrafu, exotických dálek, moderní </a:t>
            </a:r>
          </a:p>
          <a:p>
            <a:pPr>
              <a:buNone/>
            </a:pPr>
            <a:r>
              <a:rPr lang="cs-CZ" sz="3400" dirty="0" smtClean="0"/>
              <a:t>technické civilizace</a:t>
            </a:r>
          </a:p>
          <a:p>
            <a:pPr>
              <a:buNone/>
            </a:pPr>
            <a:r>
              <a:rPr lang="cs-CZ" sz="3400" dirty="0" smtClean="0"/>
              <a:t>básně působí i vizuálně (různé typy písma), sbírku typograficky</a:t>
            </a:r>
          </a:p>
          <a:p>
            <a:pPr>
              <a:buNone/>
            </a:pPr>
            <a:r>
              <a:rPr lang="cs-CZ" sz="3400" dirty="0" smtClean="0"/>
              <a:t>upravil K. </a:t>
            </a:r>
            <a:r>
              <a:rPr lang="cs-CZ" sz="3400" dirty="0" err="1" smtClean="0"/>
              <a:t>Teige</a:t>
            </a:r>
            <a:endParaRPr lang="cs-CZ" sz="3400" dirty="0" smtClean="0"/>
          </a:p>
          <a:p>
            <a:r>
              <a:rPr lang="cs-CZ" sz="3400" dirty="0" smtClean="0"/>
              <a:t>věnována vůdčím osobnostem Devětsilu (K. </a:t>
            </a:r>
            <a:r>
              <a:rPr lang="cs-CZ" sz="3400" dirty="0" err="1" smtClean="0"/>
              <a:t>Teige</a:t>
            </a:r>
            <a:r>
              <a:rPr lang="cs-CZ" sz="3400" dirty="0" smtClean="0"/>
              <a:t>, V. Nezval, </a:t>
            </a:r>
          </a:p>
          <a:p>
            <a:pPr>
              <a:buNone/>
            </a:pPr>
            <a:r>
              <a:rPr lang="cs-CZ" sz="3400" dirty="0" smtClean="0"/>
              <a:t>Jindřich </a:t>
            </a:r>
            <a:r>
              <a:rPr lang="cs-CZ" sz="3400" dirty="0" err="1" smtClean="0"/>
              <a:t>Honzl</a:t>
            </a:r>
            <a:r>
              <a:rPr lang="cs-CZ" sz="3400" dirty="0" smtClean="0"/>
              <a:t>)</a:t>
            </a:r>
          </a:p>
          <a:p>
            <a:r>
              <a:rPr lang="cs-CZ" sz="3400" dirty="0" smtClean="0"/>
              <a:t>sbírka inspirována </a:t>
            </a:r>
            <a:r>
              <a:rPr lang="cs-CZ" sz="3400" dirty="0" err="1" smtClean="0"/>
              <a:t>Apollinairovým</a:t>
            </a:r>
            <a:r>
              <a:rPr lang="cs-CZ" sz="3400" dirty="0" smtClean="0"/>
              <a:t> Pásmem</a:t>
            </a:r>
          </a:p>
          <a:p>
            <a:r>
              <a:rPr lang="cs-CZ" sz="3400" dirty="0" smtClean="0"/>
              <a:t>základem sbírky pojetí poezie jako radostné hry (v duchu </a:t>
            </a:r>
          </a:p>
          <a:p>
            <a:pPr>
              <a:buNone/>
            </a:pPr>
            <a:r>
              <a:rPr lang="cs-CZ" sz="3400" dirty="0" smtClean="0"/>
              <a:t>poetismu)</a:t>
            </a:r>
          </a:p>
          <a:p>
            <a:r>
              <a:rPr lang="cs-CZ" sz="3400" dirty="0" smtClean="0"/>
              <a:t>poezie jako hra se slovy: hromadění paradoxů, uvolňování ustálených </a:t>
            </a:r>
          </a:p>
          <a:p>
            <a:pPr>
              <a:buNone/>
            </a:pPr>
            <a:r>
              <a:rPr lang="cs-CZ" sz="3400" dirty="0" smtClean="0"/>
              <a:t>významů, využití metafory, metonymie, oxymóronu, hra s polysémií a homonymií </a:t>
            </a:r>
          </a:p>
          <a:p>
            <a:pPr>
              <a:buNone/>
            </a:pPr>
            <a:r>
              <a:rPr lang="cs-CZ" sz="3400" dirty="0" smtClean="0"/>
              <a:t>slov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období 30.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označováno též jako období čisté lyriky </a:t>
            </a:r>
          </a:p>
          <a:p>
            <a:pPr>
              <a:buNone/>
            </a:pPr>
            <a:r>
              <a:rPr lang="cs-CZ" dirty="0" smtClean="0"/>
              <a:t>	(s přesahem až do 60. let)</a:t>
            </a:r>
          </a:p>
          <a:p>
            <a:r>
              <a:rPr lang="cs-CZ" dirty="0" smtClean="0"/>
              <a:t>poezie psaná tradičním rýmovaným veršem, </a:t>
            </a:r>
          </a:p>
          <a:p>
            <a:pPr>
              <a:buNone/>
            </a:pPr>
            <a:r>
              <a:rPr lang="cs-CZ" dirty="0" smtClean="0"/>
              <a:t>	s pravidelnou výstavbou</a:t>
            </a:r>
          </a:p>
          <a:p>
            <a:r>
              <a:rPr lang="cs-CZ" dirty="0" smtClean="0"/>
              <a:t>motivy: láska, dětství, láska k domovu, stesk po zmizelých časech, Praha, </a:t>
            </a:r>
          </a:p>
          <a:p>
            <a:r>
              <a:rPr lang="cs-CZ" dirty="0" smtClean="0"/>
              <a:t>básnické sbírky: </a:t>
            </a:r>
            <a:r>
              <a:rPr lang="cs-CZ" b="1" i="1" dirty="0" smtClean="0"/>
              <a:t>Jablko z klína </a:t>
            </a:r>
            <a:r>
              <a:rPr lang="cs-CZ" dirty="0" smtClean="0"/>
              <a:t>(1933), </a:t>
            </a:r>
            <a:r>
              <a:rPr lang="cs-CZ" b="1" i="1" dirty="0" smtClean="0"/>
              <a:t>Ruce Venušiny </a:t>
            </a:r>
            <a:r>
              <a:rPr lang="cs-CZ" dirty="0" smtClean="0"/>
              <a:t>(1936), </a:t>
            </a:r>
            <a:r>
              <a:rPr lang="cs-CZ" b="1" i="1" dirty="0" smtClean="0"/>
              <a:t>Jaro sbohem </a:t>
            </a:r>
            <a:r>
              <a:rPr lang="cs-CZ" dirty="0" smtClean="0"/>
              <a:t>(1937)  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Jablko z klína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200" dirty="0" smtClean="0"/>
              <a:t>básnická sbírka vydaná r. 1933</a:t>
            </a:r>
          </a:p>
          <a:p>
            <a:r>
              <a:rPr lang="cs-CZ" sz="2200" dirty="0" smtClean="0"/>
              <a:t>věnována básníkovi Josefu </a:t>
            </a:r>
            <a:r>
              <a:rPr lang="cs-CZ" sz="2200" dirty="0" err="1" smtClean="0"/>
              <a:t>Palivcovi</a:t>
            </a:r>
            <a:endParaRPr lang="cs-CZ" sz="2200" dirty="0" smtClean="0"/>
          </a:p>
          <a:p>
            <a:r>
              <a:rPr lang="cs-CZ" sz="2200" dirty="0" smtClean="0"/>
              <a:t>ovlivněna tvorbou P. </a:t>
            </a:r>
            <a:r>
              <a:rPr lang="cs-CZ" sz="2200" dirty="0" err="1" smtClean="0"/>
              <a:t>Verlaina</a:t>
            </a:r>
            <a:r>
              <a:rPr lang="cs-CZ" sz="2200" dirty="0" smtClean="0"/>
              <a:t> (Seifert ji v této době překládal)</a:t>
            </a:r>
          </a:p>
          <a:p>
            <a:r>
              <a:rPr lang="cs-CZ" sz="2200" dirty="0" smtClean="0"/>
              <a:t>sbírka subjektivní lyriky</a:t>
            </a:r>
          </a:p>
          <a:p>
            <a:r>
              <a:rPr lang="cs-CZ" sz="2200" dirty="0" smtClean="0"/>
              <a:t>hlavní téma vzpomínky na dětství, opakující se motiv uplývajícího</a:t>
            </a:r>
          </a:p>
          <a:p>
            <a:pPr>
              <a:buNone/>
            </a:pPr>
            <a:r>
              <a:rPr lang="cs-CZ" sz="2200" dirty="0" smtClean="0"/>
              <a:t>času</a:t>
            </a:r>
          </a:p>
          <a:p>
            <a:r>
              <a:rPr lang="cs-CZ" sz="2200" dirty="0" smtClean="0"/>
              <a:t>dalšími tématy láska a sociální tematika</a:t>
            </a:r>
          </a:p>
          <a:p>
            <a:r>
              <a:rPr lang="cs-CZ" sz="2200" dirty="0" smtClean="0"/>
              <a:t>užit kratší pravidelný verš a jednoduchý typ rýmu (sdružený nebo </a:t>
            </a:r>
          </a:p>
          <a:p>
            <a:pPr>
              <a:buNone/>
            </a:pPr>
            <a:r>
              <a:rPr lang="cs-CZ" sz="2200" dirty="0" smtClean="0"/>
              <a:t>střídavý), dominantní postavení melodie</a:t>
            </a:r>
          </a:p>
          <a:p>
            <a:r>
              <a:rPr lang="cs-CZ" sz="2200" dirty="0" smtClean="0"/>
              <a:t>z hlediska jazykového zajímavé používání téhož pojmenování v </a:t>
            </a:r>
          </a:p>
          <a:p>
            <a:pPr>
              <a:buNone/>
            </a:pPr>
            <a:r>
              <a:rPr lang="cs-CZ" sz="2200" dirty="0" smtClean="0"/>
              <a:t>různém kontextu, oxymóronu a personifikace</a:t>
            </a:r>
            <a:endParaRPr lang="cs-CZ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období 30. let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cyklus elegií na smrt T. G. Masaryka </a:t>
            </a:r>
            <a:r>
              <a:rPr lang="cs-CZ" b="1" i="1" dirty="0" smtClean="0"/>
              <a:t>Osm dní</a:t>
            </a:r>
          </a:p>
          <a:p>
            <a:r>
              <a:rPr lang="cs-CZ" dirty="0" smtClean="0"/>
              <a:t>sbírka básní s aktuálními tématy </a:t>
            </a:r>
            <a:r>
              <a:rPr lang="cs-CZ" b="1" i="1" dirty="0" smtClean="0"/>
              <a:t>Zpíváno do</a:t>
            </a:r>
          </a:p>
          <a:p>
            <a:pPr>
              <a:buNone/>
            </a:pPr>
            <a:r>
              <a:rPr lang="cs-CZ" b="1" i="1" dirty="0" smtClean="0"/>
              <a:t>rotačky </a:t>
            </a:r>
            <a:endParaRPr lang="cs-CZ" b="1" i="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3. období 30. let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reakce na společenské dění</a:t>
            </a:r>
          </a:p>
          <a:p>
            <a:pPr>
              <a:buNone/>
            </a:pPr>
            <a:r>
              <a:rPr lang="cs-CZ" dirty="0" smtClean="0"/>
              <a:t>básnická sbírka </a:t>
            </a:r>
            <a:r>
              <a:rPr lang="cs-CZ" b="1" i="1" dirty="0" smtClean="0"/>
              <a:t>Zhasněte světla </a:t>
            </a:r>
            <a:r>
              <a:rPr lang="cs-CZ" dirty="0" smtClean="0"/>
              <a:t>(1938) – básně </a:t>
            </a:r>
          </a:p>
          <a:p>
            <a:pPr>
              <a:buNone/>
            </a:pPr>
            <a:r>
              <a:rPr lang="cs-CZ" dirty="0" smtClean="0"/>
              <a:t>jako reakce na mnichovskou zradu</a:t>
            </a:r>
          </a:p>
          <a:p>
            <a:pPr>
              <a:buNone/>
            </a:pPr>
            <a:r>
              <a:rPr lang="cs-CZ" dirty="0" smtClean="0"/>
              <a:t>básnická sbírka </a:t>
            </a:r>
            <a:r>
              <a:rPr lang="cs-CZ" b="1" i="1" dirty="0" smtClean="0"/>
              <a:t>Vějíř Boženy Němcové </a:t>
            </a:r>
            <a:r>
              <a:rPr lang="cs-CZ" dirty="0" smtClean="0"/>
              <a:t>(1940),</a:t>
            </a:r>
          </a:p>
          <a:p>
            <a:pPr>
              <a:buNone/>
            </a:pPr>
            <a:r>
              <a:rPr lang="cs-CZ" b="1" i="1" dirty="0" smtClean="0"/>
              <a:t>Naše paní Božena Němcová </a:t>
            </a:r>
            <a:r>
              <a:rPr lang="cs-CZ" dirty="0" smtClean="0"/>
              <a:t>(1940) - připomenutí </a:t>
            </a:r>
          </a:p>
          <a:p>
            <a:pPr>
              <a:buNone/>
            </a:pPr>
            <a:r>
              <a:rPr lang="cs-CZ" dirty="0" smtClean="0"/>
              <a:t>stého dvacátého výročí narození významné české </a:t>
            </a:r>
          </a:p>
          <a:p>
            <a:pPr>
              <a:buNone/>
            </a:pPr>
            <a:r>
              <a:rPr lang="cs-CZ" dirty="0" smtClean="0"/>
              <a:t>spisovatelky, pojímána jako symbol češství</a:t>
            </a:r>
          </a:p>
          <a:p>
            <a:pPr>
              <a:buNone/>
            </a:pPr>
            <a:r>
              <a:rPr lang="cs-CZ" dirty="0" smtClean="0"/>
              <a:t>básnická sbírka </a:t>
            </a:r>
            <a:r>
              <a:rPr lang="cs-CZ" b="1" i="1" dirty="0" smtClean="0"/>
              <a:t>Kamenný most</a:t>
            </a:r>
            <a:r>
              <a:rPr lang="cs-CZ" dirty="0" smtClean="0"/>
              <a:t> (1944)</a:t>
            </a:r>
            <a:endParaRPr lang="cs-CZ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Zhasněte světla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básnická sbírka vydaná bezprostředně po Mnichovu </a:t>
            </a:r>
          </a:p>
          <a:p>
            <a:r>
              <a:rPr lang="cs-CZ" dirty="0" smtClean="0"/>
              <a:t>později přiřazována k jiným básnickým sbírkám</a:t>
            </a:r>
          </a:p>
          <a:p>
            <a:r>
              <a:rPr lang="cs-CZ" dirty="0" smtClean="0"/>
              <a:t>tématem básníkův vztah k ohrožené vlasti</a:t>
            </a:r>
          </a:p>
          <a:p>
            <a:r>
              <a:rPr lang="cs-CZ" dirty="0" smtClean="0"/>
              <a:t>vedle bojovných veršů na obranu vlasti i intimní</a:t>
            </a:r>
          </a:p>
          <a:p>
            <a:pPr>
              <a:buNone/>
            </a:pPr>
            <a:r>
              <a:rPr lang="cs-CZ" dirty="0" smtClean="0"/>
              <a:t>básníkova zpověď, vztah k vlasti místy přirovnáván ke</a:t>
            </a:r>
          </a:p>
          <a:p>
            <a:pPr>
              <a:buNone/>
            </a:pPr>
            <a:r>
              <a:rPr lang="cs-CZ" dirty="0" smtClean="0"/>
              <a:t>vztahu mileneckému</a:t>
            </a:r>
          </a:p>
          <a:p>
            <a:r>
              <a:rPr lang="cs-CZ" dirty="0" smtClean="0"/>
              <a:t>symbolem země a národa Praha, minulost a národní </a:t>
            </a:r>
          </a:p>
          <a:p>
            <a:pPr>
              <a:buNone/>
            </a:pPr>
            <a:r>
              <a:rPr lang="cs-CZ" dirty="0" smtClean="0"/>
              <a:t>tradice (místa s ní spojená – letohrádek Hvězda, Královská </a:t>
            </a:r>
          </a:p>
          <a:p>
            <a:pPr>
              <a:buNone/>
            </a:pPr>
            <a:r>
              <a:rPr lang="cs-CZ" dirty="0" smtClean="0"/>
              <a:t>obora, Bílá hora, </a:t>
            </a:r>
            <a:r>
              <a:rPr lang="cs-CZ" dirty="0" err="1" smtClean="0"/>
              <a:t>hora</a:t>
            </a:r>
            <a:r>
              <a:rPr lang="cs-CZ" dirty="0" smtClean="0"/>
              <a:t> Říp, Pražský hrad, Staroměstské </a:t>
            </a:r>
          </a:p>
          <a:p>
            <a:pPr>
              <a:buNone/>
            </a:pPr>
            <a:r>
              <a:rPr lang="cs-CZ" dirty="0" smtClean="0"/>
              <a:t>náměstí a orloj) a národní jazyk</a:t>
            </a:r>
          </a:p>
          <a:p>
            <a:r>
              <a:rPr lang="cs-CZ" smtClean="0"/>
              <a:t>pro </a:t>
            </a:r>
            <a:r>
              <a:rPr lang="cs-CZ" dirty="0" smtClean="0"/>
              <a:t>Seiferta neobvyklý patos  </a:t>
            </a:r>
            <a:endParaRPr lang="cs-CZ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ISBN 80-735-8016-0. </a:t>
            </a:r>
            <a:endParaRPr lang="cs-CZ" sz="2000" dirty="0" smtClean="0"/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1., dotisk. Editor Iveta Havlíčková.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2004, 176 s. Odmaturuj!. </a:t>
            </a:r>
            <a:r>
              <a:rPr lang="cs-CZ" sz="2000" smtClean="0"/>
              <a:t>ISBN 80-862-8583-9. </a:t>
            </a:r>
            <a:endParaRPr lang="cs-CZ" sz="2000" dirty="0" smtClean="0"/>
          </a:p>
          <a:p>
            <a:r>
              <a:rPr lang="cs-CZ" sz="2000" dirty="0" smtClean="0"/>
              <a:t>SOUKAL, Josef. </a:t>
            </a:r>
            <a:r>
              <a:rPr lang="cs-CZ" sz="2000" i="1" dirty="0" smtClean="0"/>
              <a:t>Literatura pro III.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336 s. ISBN 80-723-5227-X. </a:t>
            </a:r>
          </a:p>
          <a:p>
            <a:r>
              <a:rPr lang="cs-CZ" sz="2000" dirty="0" smtClean="0"/>
              <a:t>HOFFMANN, Bohuslav. </a:t>
            </a:r>
            <a:r>
              <a:rPr lang="cs-CZ" sz="2000" i="1" dirty="0" smtClean="0"/>
              <a:t>Literatura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, 1999, 230 s. Učebnice pro střední školy (</a:t>
            </a:r>
            <a:r>
              <a:rPr lang="cs-CZ" sz="2000" dirty="0" err="1" smtClean="0"/>
              <a:t>Scientia</a:t>
            </a:r>
            <a:r>
              <a:rPr lang="cs-CZ" sz="2000" dirty="0" smtClean="0"/>
              <a:t>). ISBN 80-718-3178-6. </a:t>
            </a:r>
          </a:p>
          <a:p>
            <a:r>
              <a:rPr lang="vi-VN" sz="2000" dirty="0" smtClean="0">
                <a:latin typeface="Calibri" pitchFamily="34" charset="0"/>
              </a:rPr>
              <a:t>KARPATSKÝ, Dušan. </a:t>
            </a:r>
            <a:r>
              <a:rPr lang="vi-VN" sz="2000" i="1" dirty="0" smtClean="0">
                <a:latin typeface="Calibri" pitchFamily="34" charset="0"/>
              </a:rPr>
              <a:t>Malý labyrint literatury</a:t>
            </a:r>
            <a:r>
              <a:rPr lang="vi-VN" sz="2000" dirty="0" smtClean="0">
                <a:latin typeface="Calibri" pitchFamily="34" charset="0"/>
              </a:rPr>
              <a:t>. 2. přepracované vyd. Praha: Albatros, 1997, 573 p. ISBN 80-000-0527-1. </a:t>
            </a:r>
            <a:endParaRPr lang="cs-CZ" sz="2000" dirty="0" smtClean="0">
              <a:latin typeface="Calibri" pitchFamily="34" charset="0"/>
            </a:endParaRPr>
          </a:p>
          <a:p>
            <a:pPr>
              <a:buNone/>
            </a:pP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187</TotalTime>
  <Words>864</Words>
  <Application>Microsoft Office PowerPoint</Application>
  <PresentationFormat>Předvádění na obrazovce (4:3)</PresentationFormat>
  <Paragraphs>134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Jaroslav Seifert (1901 – 1986)</vt:lpstr>
      <vt:lpstr>Život</vt:lpstr>
      <vt:lpstr>Literární zařazení</vt:lpstr>
      <vt:lpstr>Veřejná činnost</vt:lpstr>
      <vt:lpstr>1. období proletářské poezie</vt:lpstr>
      <vt:lpstr>2. období poetismu</vt:lpstr>
      <vt:lpstr>Na vlnách T. S. F</vt:lpstr>
      <vt:lpstr>3. období 30. let</vt:lpstr>
      <vt:lpstr>Jablko z klína</vt:lpstr>
      <vt:lpstr>3. období 30. let </vt:lpstr>
      <vt:lpstr>3. období 30. let</vt:lpstr>
      <vt:lpstr>Zhasněte světla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14</cp:revision>
  <dcterms:created xsi:type="dcterms:W3CDTF">2012-12-23T08:55:19Z</dcterms:created>
  <dcterms:modified xsi:type="dcterms:W3CDTF">2013-08-09T17:00:59Z</dcterms:modified>
</cp:coreProperties>
</file>