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Jaroslav Seifert II.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5.2.12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12. 10. 2012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 charakterizuje tvorbu významných autorů.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 o J. Seifertovi a</a:t>
                      </a:r>
                      <a:r>
                        <a:rPr lang="cs-CZ" sz="800" baseline="0" dirty="0" smtClean="0">
                          <a:effectLst/>
                        </a:rPr>
                        <a:t> jeho tvorbě v poválečném období.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Jaroslav Seifert</a:t>
            </a:r>
            <a:br>
              <a:rPr lang="cs-CZ" dirty="0" smtClean="0"/>
            </a:br>
            <a:r>
              <a:rPr lang="cs-CZ" dirty="0" smtClean="0"/>
              <a:t>(1901 – 1986)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Poválečné období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Poválečné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reakce na konec 2. světové války </a:t>
            </a:r>
            <a:r>
              <a:rPr lang="cs-CZ" b="1" i="1" dirty="0" smtClean="0"/>
              <a:t>Přilba hlíny </a:t>
            </a:r>
            <a:r>
              <a:rPr lang="cs-CZ" dirty="0" smtClean="0"/>
              <a:t>(1945) – básně vzniklé již během květnového povstání, optimismus, opojení ze svobody</a:t>
            </a:r>
          </a:p>
          <a:p>
            <a:r>
              <a:rPr lang="cs-CZ" dirty="0" smtClean="0"/>
              <a:t>básnická sbírka </a:t>
            </a:r>
            <a:r>
              <a:rPr lang="cs-CZ" b="1" i="1" dirty="0" smtClean="0"/>
              <a:t>Píseň o Viktorce </a:t>
            </a:r>
            <a:r>
              <a:rPr lang="cs-CZ" dirty="0" smtClean="0"/>
              <a:t>(1950) – teskně laděné verše, paralela mezi životem Viktorky a Boženy Němcové, dobovou kritikou negativně přijata (pesimismus básní neodpovídající socialistické době), zákaz publikování (pouhá záminka)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poválečné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básnická sbírka </a:t>
            </a:r>
            <a:r>
              <a:rPr lang="cs-CZ" b="1" i="1" dirty="0" smtClean="0"/>
              <a:t>Maminka</a:t>
            </a:r>
            <a:r>
              <a:rPr lang="cs-CZ" dirty="0" smtClean="0"/>
              <a:t> (1954) – pro svou bezproblémovost povolena cenzurou, obraz matky, její obětavosti, dobrotivosti a pracovitosti (vyhovovalo obrazu socialistické ženy)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poezie 60.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návrat k poezii po těžké nemoci</a:t>
            </a:r>
          </a:p>
          <a:p>
            <a:r>
              <a:rPr lang="cs-CZ" dirty="0" smtClean="0"/>
              <a:t>radikální proměna poezie</a:t>
            </a:r>
          </a:p>
          <a:p>
            <a:r>
              <a:rPr lang="cs-CZ" dirty="0" smtClean="0"/>
              <a:t>přechod k reflexivní poezii</a:t>
            </a:r>
          </a:p>
          <a:p>
            <a:r>
              <a:rPr lang="cs-CZ" dirty="0" smtClean="0"/>
              <a:t>absence rýmu, verše bez metaforičnosti, melodičnosti, až prozaické, využití rytmizované prózy </a:t>
            </a:r>
          </a:p>
          <a:p>
            <a:r>
              <a:rPr lang="cs-CZ" dirty="0" smtClean="0"/>
              <a:t>verše střízlivé, civilní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poezie 60.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básnická sbírka </a:t>
            </a:r>
            <a:r>
              <a:rPr lang="cs-CZ" b="1" i="1" dirty="0" smtClean="0"/>
              <a:t>Koncert na ostrově </a:t>
            </a:r>
            <a:r>
              <a:rPr lang="cs-CZ" dirty="0" smtClean="0"/>
              <a:t>(1965) – lidský život zachycen jako prchavý okamžik, opakující se motiv času</a:t>
            </a:r>
          </a:p>
          <a:p>
            <a:r>
              <a:rPr lang="cs-CZ" dirty="0" smtClean="0"/>
              <a:t>básnická sbírka </a:t>
            </a:r>
            <a:r>
              <a:rPr lang="cs-CZ" b="1" i="1" dirty="0" smtClean="0"/>
              <a:t>Halleyova kometa </a:t>
            </a:r>
            <a:r>
              <a:rPr lang="cs-CZ" dirty="0" smtClean="0"/>
              <a:t>(1967) – motiv ženy a ženství v různé podobě, nový začátek po těžkém období</a:t>
            </a:r>
          </a:p>
          <a:p>
            <a:r>
              <a:rPr lang="cs-CZ" dirty="0" smtClean="0"/>
              <a:t>básnická sbírka </a:t>
            </a:r>
            <a:r>
              <a:rPr lang="cs-CZ" b="1" i="1" dirty="0" smtClean="0"/>
              <a:t>Odlévání zvonů </a:t>
            </a:r>
            <a:r>
              <a:rPr lang="cs-CZ" dirty="0" smtClean="0"/>
              <a:t>(1967) – opět motivy ženy, ženství, v kontrastu s elementem mužství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poezie 70. a 80.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básnická sbírka </a:t>
            </a:r>
            <a:r>
              <a:rPr lang="cs-CZ" b="1" i="1" dirty="0" smtClean="0"/>
              <a:t>Morový sloup </a:t>
            </a:r>
            <a:r>
              <a:rPr lang="cs-CZ" dirty="0" smtClean="0"/>
              <a:t>(verše z let </a:t>
            </a:r>
          </a:p>
          <a:p>
            <a:pPr>
              <a:buNone/>
            </a:pPr>
            <a:r>
              <a:rPr lang="cs-CZ" dirty="0" smtClean="0"/>
              <a:t>	1968 -70) – milostné motivy, vzpomínky na mrtvé přátele, zoufalství ze samoty, smutek ze stáří, rezignace </a:t>
            </a:r>
          </a:p>
          <a:p>
            <a:pPr>
              <a:buFontTx/>
              <a:buChar char="-"/>
            </a:pPr>
            <a:r>
              <a:rPr lang="cs-CZ" dirty="0" smtClean="0"/>
              <a:t>r. 1973 vydána v samizdatové Petlici, poté v exilu, r. 1981 v Čechách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poezie 70. a 80.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básnická sbírka </a:t>
            </a:r>
            <a:r>
              <a:rPr lang="cs-CZ" b="1" i="1" dirty="0" smtClean="0"/>
              <a:t>Deštník z </a:t>
            </a:r>
            <a:r>
              <a:rPr lang="cs-CZ" b="1" i="1" dirty="0" err="1" smtClean="0"/>
              <a:t>Picadilly</a:t>
            </a:r>
            <a:r>
              <a:rPr lang="cs-CZ" b="1" i="1" dirty="0" smtClean="0"/>
              <a:t> </a:t>
            </a:r>
            <a:r>
              <a:rPr lang="cs-CZ" dirty="0" smtClean="0"/>
              <a:t>(r. 1978 </a:t>
            </a:r>
          </a:p>
          <a:p>
            <a:pPr>
              <a:buNone/>
            </a:pPr>
            <a:r>
              <a:rPr lang="cs-CZ" dirty="0" smtClean="0"/>
              <a:t>	v samizdatu, r. 1979 oficiálně s cenzurními zásahy) – vzpomínky a účtování se životem</a:t>
            </a:r>
          </a:p>
          <a:p>
            <a:r>
              <a:rPr lang="cs-CZ" dirty="0" smtClean="0"/>
              <a:t>básnická sbírka </a:t>
            </a:r>
            <a:r>
              <a:rPr lang="cs-CZ" b="1" i="1" dirty="0" err="1" smtClean="0"/>
              <a:t>Býti</a:t>
            </a:r>
            <a:r>
              <a:rPr lang="cs-CZ" b="1" i="1" dirty="0" smtClean="0"/>
              <a:t> básníkem </a:t>
            </a:r>
            <a:r>
              <a:rPr lang="cs-CZ" dirty="0" smtClean="0"/>
              <a:t>(1983) – bilancování se životem i tvorbou, jakýsi odkaz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Všecky krásy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jediná autorova próza</a:t>
            </a:r>
          </a:p>
          <a:p>
            <a:r>
              <a:rPr lang="cs-CZ" dirty="0" smtClean="0"/>
              <a:t>vzpomínková kniha</a:t>
            </a:r>
          </a:p>
          <a:p>
            <a:r>
              <a:rPr lang="cs-CZ" dirty="0" smtClean="0"/>
              <a:t>název podle hesla avantgardy Devětsilu (také autorova báseň ze sbírky Samá láska)</a:t>
            </a:r>
          </a:p>
          <a:p>
            <a:r>
              <a:rPr lang="cs-CZ" dirty="0" smtClean="0"/>
              <a:t>r. 1979 v samizdatu, v r. 1981 v exilu </a:t>
            </a:r>
          </a:p>
          <a:p>
            <a:pPr>
              <a:buNone/>
            </a:pPr>
            <a:r>
              <a:rPr lang="cs-CZ" dirty="0" smtClean="0"/>
              <a:t>	(v Torontu, Kolíně nad Rýnem)</a:t>
            </a:r>
          </a:p>
          <a:p>
            <a:r>
              <a:rPr lang="cs-CZ" dirty="0" smtClean="0"/>
              <a:t>r. 1982 v Praze, mírně zcenzurováno</a:t>
            </a:r>
          </a:p>
          <a:p>
            <a:r>
              <a:rPr lang="cs-CZ" dirty="0" smtClean="0"/>
              <a:t>r. 1992 plné znění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Nobelova cena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jedna z pěti Nobelových cen udělována za </a:t>
            </a:r>
            <a:r>
              <a:rPr lang="cs-CZ" dirty="0" smtClean="0"/>
              <a:t>„za nejvýznačnější literární dílo v ideálním směru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udělovány od roku 1901 za fyziku, chemii, fyziologii nebo lékařství, literaturu a mír</a:t>
            </a:r>
          </a:p>
          <a:p>
            <a:r>
              <a:rPr lang="cs-CZ" dirty="0" smtClean="0"/>
              <a:t>dále udělována Cena Švédské národní banky za rozvoj ekonomické vědy a na památku Alfréda Nobela – běžně označována jako Nobelova cena za ekonomii, ale Nobelovou cenou v pravém slova smyslu není</a:t>
            </a:r>
          </a:p>
          <a:p>
            <a:r>
              <a:rPr lang="cs-CZ" dirty="0" smtClean="0"/>
              <a:t>udělována dle poslední vůle švédského vědce a průmyslníka Alfréda Nobela (vynálezce dynamitu) švédským králem  </a:t>
            </a:r>
          </a:p>
          <a:p>
            <a:r>
              <a:rPr lang="cs-CZ" dirty="0" smtClean="0"/>
              <a:t>obsahem ceny medaile, diplom, finanční odměna ve výši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8 miliónů švédských korun (28 miliónů českých korun)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nositelé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Jaroslav </a:t>
            </a:r>
            <a:r>
              <a:rPr lang="cs-CZ" dirty="0" err="1" smtClean="0"/>
              <a:t>Heyrovský</a:t>
            </a:r>
            <a:r>
              <a:rPr lang="cs-CZ" dirty="0" smtClean="0"/>
              <a:t> (1890 – 1967)</a:t>
            </a:r>
          </a:p>
          <a:p>
            <a:pPr>
              <a:buNone/>
            </a:pPr>
            <a:r>
              <a:rPr lang="cs-CZ" dirty="0" smtClean="0"/>
              <a:t>fyzikální chemik</a:t>
            </a:r>
          </a:p>
          <a:p>
            <a:pPr>
              <a:buNone/>
            </a:pPr>
            <a:r>
              <a:rPr lang="cs-CZ" dirty="0" smtClean="0"/>
              <a:t>objevitel a zakladatel polarografie</a:t>
            </a:r>
          </a:p>
          <a:p>
            <a:pPr>
              <a:buNone/>
            </a:pPr>
            <a:r>
              <a:rPr lang="cs-CZ" dirty="0" smtClean="0"/>
              <a:t>na Nobelovu cenu nominován </a:t>
            </a:r>
            <a:r>
              <a:rPr lang="cs-CZ" dirty="0" err="1" smtClean="0"/>
              <a:t>osmnáckrát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nositel Nobelovy ceny za chemii z roku 1959</a:t>
            </a:r>
          </a:p>
          <a:p>
            <a:r>
              <a:rPr lang="cs-CZ" dirty="0" smtClean="0"/>
              <a:t>Jaroslav Seifert</a:t>
            </a:r>
          </a:p>
          <a:p>
            <a:pPr>
              <a:buNone/>
            </a:pPr>
            <a:r>
              <a:rPr lang="cs-CZ" dirty="0" smtClean="0"/>
              <a:t>udělena roku 1984</a:t>
            </a:r>
          </a:p>
          <a:p>
            <a:pPr>
              <a:buNone/>
            </a:pPr>
            <a:r>
              <a:rPr lang="cs-CZ" dirty="0" smtClean="0"/>
              <a:t>J. Seifert kvůli vážným zdravotním problémům do</a:t>
            </a:r>
          </a:p>
          <a:p>
            <a:pPr>
              <a:buNone/>
            </a:pPr>
            <a:r>
              <a:rPr lang="cs-CZ" dirty="0" smtClean="0"/>
              <a:t>Stockholmu neodjel, cenu převzaly jeho děti</a:t>
            </a:r>
          </a:p>
          <a:p>
            <a:pPr>
              <a:buNone/>
            </a:pPr>
            <a:r>
              <a:rPr lang="cs-CZ" dirty="0" smtClean="0"/>
              <a:t>v té době zakázaný autor, vyšla pouze kratičká zpráva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Nejkrásnější verše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i="1" dirty="0" smtClean="0"/>
              <a:t>Píseň o rodné zemi (Zhasněte světla</a:t>
            </a:r>
            <a:r>
              <a:rPr lang="cs-CZ" b="1" i="1" dirty="0" smtClean="0"/>
              <a:t>)</a:t>
            </a:r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i="1" dirty="0" smtClean="0"/>
              <a:t>Krásná jako kvítka na modranském </a:t>
            </a:r>
            <a:r>
              <a:rPr lang="cs-CZ" i="1" dirty="0" smtClean="0"/>
              <a:t>džbánku</a:t>
            </a:r>
          </a:p>
          <a:p>
            <a:pPr>
              <a:buNone/>
            </a:pPr>
            <a:r>
              <a:rPr lang="cs-CZ" i="1" dirty="0" smtClean="0"/>
              <a:t>je </a:t>
            </a:r>
            <a:r>
              <a:rPr lang="cs-CZ" i="1" dirty="0" smtClean="0"/>
              <a:t>ta země, která vlastí je ti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krásná </a:t>
            </a:r>
            <a:r>
              <a:rPr lang="cs-CZ" i="1" dirty="0" smtClean="0"/>
              <a:t>jako kvítka na modranském džbánku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sladká </a:t>
            </a:r>
            <a:r>
              <a:rPr lang="cs-CZ" i="1" dirty="0" smtClean="0"/>
              <a:t>jako střída dalamánku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do </a:t>
            </a:r>
            <a:r>
              <a:rPr lang="cs-CZ" i="1" dirty="0" smtClean="0"/>
              <a:t>nějž nůž jsi vložil k rukojeti. </a:t>
            </a: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Stokrát </a:t>
            </a:r>
            <a:r>
              <a:rPr lang="cs-CZ" i="1" dirty="0" smtClean="0"/>
              <a:t>zklamán, rady nevěda si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znovu </a:t>
            </a:r>
            <a:r>
              <a:rPr lang="cs-CZ" i="1" dirty="0" smtClean="0"/>
              <a:t>vždycky navracíš se domů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stokrát </a:t>
            </a:r>
            <a:r>
              <a:rPr lang="cs-CZ" i="1" dirty="0" smtClean="0"/>
              <a:t>zklamán, rady nevěda si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k </a:t>
            </a:r>
            <a:r>
              <a:rPr lang="cs-CZ" i="1" dirty="0" smtClean="0"/>
              <a:t>zemi bohaté a plné krásy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k </a:t>
            </a:r>
            <a:r>
              <a:rPr lang="cs-CZ" i="1" dirty="0" smtClean="0"/>
              <a:t>chudé jako jaro v čerstvém lomu. </a:t>
            </a: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Krásná </a:t>
            </a:r>
            <a:r>
              <a:rPr lang="cs-CZ" i="1" dirty="0" smtClean="0"/>
              <a:t>jako kvítka na modranském džbánku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těžká</a:t>
            </a:r>
            <a:r>
              <a:rPr lang="cs-CZ" i="1" dirty="0" smtClean="0"/>
              <a:t>, </a:t>
            </a:r>
            <a:r>
              <a:rPr lang="cs-CZ" i="1" dirty="0" err="1" smtClean="0"/>
              <a:t>těžká</a:t>
            </a:r>
            <a:r>
              <a:rPr lang="cs-CZ" i="1" dirty="0" smtClean="0"/>
              <a:t> jako vlastní </a:t>
            </a:r>
            <a:r>
              <a:rPr lang="cs-CZ" i="1" dirty="0" smtClean="0"/>
              <a:t>vina</a:t>
            </a:r>
          </a:p>
          <a:p>
            <a:pPr>
              <a:buFontTx/>
              <a:buChar char="-"/>
            </a:pPr>
            <a:r>
              <a:rPr lang="cs-CZ" i="1" dirty="0" smtClean="0"/>
              <a:t>není </a:t>
            </a:r>
            <a:r>
              <a:rPr lang="cs-CZ" i="1" dirty="0" smtClean="0"/>
              <a:t>z těch, na něž se zapomíná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Naposledy </a:t>
            </a:r>
            <a:r>
              <a:rPr lang="cs-CZ" i="1" dirty="0" smtClean="0"/>
              <a:t>kolem tvého </a:t>
            </a:r>
            <a:r>
              <a:rPr lang="cs-CZ" i="1" dirty="0" smtClean="0"/>
              <a:t>spánku</a:t>
            </a:r>
          </a:p>
          <a:p>
            <a:pPr>
              <a:buNone/>
            </a:pPr>
            <a:r>
              <a:rPr lang="cs-CZ" i="1" dirty="0" smtClean="0"/>
              <a:t>padne </a:t>
            </a:r>
            <a:r>
              <a:rPr lang="cs-CZ" i="1" dirty="0" smtClean="0"/>
              <a:t>prudce její hořká hlína.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</a:t>
            </a:r>
            <a:r>
              <a:rPr lang="cs-CZ" sz="2000" dirty="0" smtClean="0"/>
              <a:t>.</a:t>
            </a:r>
          </a:p>
          <a:p>
            <a:r>
              <a:rPr lang="cs-CZ" sz="2000" i="1" smtClean="0"/>
              <a:t>Odmaturuj</a:t>
            </a:r>
            <a:r>
              <a:rPr lang="cs-CZ" sz="2000" i="1" dirty="0" smtClean="0"/>
              <a:t>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 </a:t>
            </a:r>
            <a:endParaRPr lang="cs-CZ" sz="2000" dirty="0" smtClean="0"/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 smtClean="0">
              <a:latin typeface="Calibri" pitchFamily="34" charset="0"/>
            </a:endParaRP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774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Jaroslav Seifert (1901 – 1986)</vt:lpstr>
      <vt:lpstr>4. Poválečné období</vt:lpstr>
      <vt:lpstr>4. poválečné období</vt:lpstr>
      <vt:lpstr>5. poezie 60. let</vt:lpstr>
      <vt:lpstr>5. poezie 60. let</vt:lpstr>
      <vt:lpstr>6. poezie 70. a 80. let</vt:lpstr>
      <vt:lpstr>6. poezie 70. a 80. let</vt:lpstr>
      <vt:lpstr>Všecky krásy světa</vt:lpstr>
      <vt:lpstr>Nobelova cena </vt:lpstr>
      <vt:lpstr>Čeští nositelé</vt:lpstr>
      <vt:lpstr>Nejkrásnější verše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2013-08-09T17:00:36Z</dcterms:modified>
</cp:coreProperties>
</file>