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5" r:id="rId8"/>
    <p:sldId id="263" r:id="rId9"/>
    <p:sldId id="268" r:id="rId10"/>
    <p:sldId id="266" r:id="rId11"/>
    <p:sldId id="267" r:id="rId12"/>
    <p:sldId id="269" r:id="rId13"/>
    <p:sldId id="264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effectLst/>
                        </a:rPr>
                        <a:t>Drahomír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smtClean="0">
                          <a:effectLst/>
                        </a:rPr>
                        <a:t>Osm </a:t>
                      </a:r>
                      <a:r>
                        <a:rPr lang="cs-CZ" sz="800" smtClean="0">
                          <a:effectLst/>
                        </a:rPr>
                        <a:t>dní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5.2.13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14. 10. 2012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Česká meziválečná poezie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</a:t>
                      </a: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charakterizuje tvorbu významných autorů.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obsahuje základní informace </a:t>
                      </a:r>
                      <a:r>
                        <a:rPr lang="cs-CZ" sz="800" baseline="0" dirty="0" smtClean="0">
                          <a:effectLst/>
                        </a:rPr>
                        <a:t> o cyklu básní Osm dní.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určená jako podklad pro výklad v hodině. Využitelná pro  samostatné opakování žáků.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se osvědčila. </a:t>
                      </a:r>
                      <a:r>
                        <a:rPr lang="cs-CZ" sz="800" baseline="0" dirty="0" smtClean="0">
                          <a:effectLst/>
                        </a:rPr>
                        <a:t> Žáci ji využívali i pro přípravu na jednotlivé hodiny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Osm dní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sbírka napsaná roku 1937 u příležitosti úmrtí prvního československého prezidenta T. G. Masaryka (14. září 1937)</a:t>
            </a:r>
          </a:p>
          <a:p>
            <a:r>
              <a:rPr lang="cs-CZ" dirty="0" smtClean="0"/>
              <a:t>označována též jako </a:t>
            </a:r>
            <a:r>
              <a:rPr lang="cs-CZ" b="1" dirty="0" smtClean="0"/>
              <a:t>masarykovský cyklus</a:t>
            </a:r>
          </a:p>
          <a:p>
            <a:r>
              <a:rPr lang="cs-CZ" dirty="0" smtClean="0"/>
              <a:t>nejdříve vydána samostatně, v roce 1945 součástí sbírky básní Přilba hlíny (Přilba hlíny, Osm dní, Zhasněte světla)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soubor deseti elegií inspirovaných smrtí </a:t>
            </a:r>
          </a:p>
          <a:p>
            <a:pPr>
              <a:buNone/>
            </a:pPr>
            <a:r>
              <a:rPr lang="cs-CZ" dirty="0" smtClean="0"/>
              <a:t>obdivovaného prezidenta</a:t>
            </a:r>
          </a:p>
          <a:p>
            <a:pPr>
              <a:buNone/>
            </a:pPr>
            <a:r>
              <a:rPr lang="cs-CZ" b="1" dirty="0" smtClean="0"/>
              <a:t>elegie</a:t>
            </a:r>
            <a:r>
              <a:rPr lang="cs-CZ" dirty="0" smtClean="0"/>
              <a:t> = ve starém Řecku jakákoli báseň napsaná </a:t>
            </a:r>
          </a:p>
          <a:p>
            <a:pPr>
              <a:buNone/>
            </a:pPr>
            <a:r>
              <a:rPr lang="cs-CZ" dirty="0" smtClean="0"/>
              <a:t>elegickým distichem, ve starém Římě smutné</a:t>
            </a:r>
          </a:p>
          <a:p>
            <a:pPr>
              <a:buNone/>
            </a:pPr>
            <a:r>
              <a:rPr lang="cs-CZ" dirty="0" smtClean="0"/>
              <a:t>básně</a:t>
            </a:r>
          </a:p>
          <a:p>
            <a:pPr>
              <a:buFontTx/>
              <a:buChar char="-"/>
            </a:pPr>
            <a:r>
              <a:rPr lang="cs-CZ" dirty="0" smtClean="0"/>
              <a:t>v novodobé poezii básně plné stesku, smutku</a:t>
            </a:r>
          </a:p>
          <a:p>
            <a:pPr>
              <a:buNone/>
            </a:pPr>
            <a:r>
              <a:rPr lang="cs-CZ" dirty="0" smtClean="0"/>
              <a:t>a nostalgie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Cyklus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 </a:t>
            </a:r>
            <a:r>
              <a:rPr lang="cs-CZ" dirty="0" err="1" smtClean="0"/>
              <a:t>řec</a:t>
            </a:r>
            <a:r>
              <a:rPr lang="cs-CZ" dirty="0" smtClean="0"/>
              <a:t>. </a:t>
            </a:r>
            <a:r>
              <a:rPr lang="cs-CZ" dirty="0" err="1" smtClean="0"/>
              <a:t>kyklos</a:t>
            </a:r>
            <a:r>
              <a:rPr lang="cs-CZ" dirty="0" smtClean="0"/>
              <a:t> = kruh, kolo</a:t>
            </a:r>
          </a:p>
          <a:p>
            <a:r>
              <a:rPr lang="cs-CZ" dirty="0" smtClean="0"/>
              <a:t>soubor uměleckých děl (v literatuře např. básní, novel, románů)</a:t>
            </a:r>
          </a:p>
          <a:p>
            <a:r>
              <a:rPr lang="cs-CZ" dirty="0" smtClean="0"/>
              <a:t>každé samostatným a uzavřeným celkem</a:t>
            </a:r>
          </a:p>
          <a:p>
            <a:r>
              <a:rPr lang="cs-CZ" dirty="0" smtClean="0"/>
              <a:t>společně celek vyšší, zpětné doplnění a obohacení každého jednotlivého díla</a:t>
            </a:r>
          </a:p>
          <a:p>
            <a:r>
              <a:rPr lang="cs-CZ" dirty="0" smtClean="0"/>
              <a:t>propojení jednotlivých částí tematické nebo  kompoziční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Básně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To kalné ráno</a:t>
            </a:r>
          </a:p>
          <a:p>
            <a:r>
              <a:rPr lang="cs-CZ" dirty="0" smtClean="0"/>
              <a:t>Petru </a:t>
            </a:r>
            <a:r>
              <a:rPr lang="cs-CZ" dirty="0" err="1" smtClean="0"/>
              <a:t>Bezručovi</a:t>
            </a:r>
            <a:endParaRPr lang="cs-CZ" dirty="0" smtClean="0"/>
          </a:p>
          <a:p>
            <a:r>
              <a:rPr lang="cs-CZ" dirty="0" smtClean="0"/>
              <a:t>Na lemu silnic</a:t>
            </a:r>
          </a:p>
          <a:p>
            <a:r>
              <a:rPr lang="cs-CZ" dirty="0" smtClean="0"/>
              <a:t>Noc na Hradě</a:t>
            </a:r>
          </a:p>
          <a:p>
            <a:r>
              <a:rPr lang="cs-CZ" dirty="0" smtClean="0"/>
              <a:t>Ne, ještě nebyl čas</a:t>
            </a:r>
          </a:p>
          <a:p>
            <a:r>
              <a:rPr lang="cs-CZ" dirty="0" smtClean="0"/>
              <a:t>Podzimní rekviem</a:t>
            </a:r>
          </a:p>
          <a:p>
            <a:r>
              <a:rPr lang="cs-CZ" dirty="0" smtClean="0"/>
              <a:t>Už jenom pro pláč</a:t>
            </a:r>
          </a:p>
          <a:p>
            <a:r>
              <a:rPr lang="cs-CZ" dirty="0" smtClean="0"/>
              <a:t>To jsem zpíval tobě</a:t>
            </a:r>
          </a:p>
          <a:p>
            <a:r>
              <a:rPr lang="cs-CZ" dirty="0" smtClean="0"/>
              <a:t>Rozhovor se smrtí</a:t>
            </a:r>
          </a:p>
          <a:p>
            <a:r>
              <a:rPr lang="cs-CZ" dirty="0" smtClean="0"/>
              <a:t>Luna nad hrobem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přirovnání = příměr</a:t>
            </a:r>
          </a:p>
          <a:p>
            <a:pPr>
              <a:buNone/>
            </a:pPr>
            <a:r>
              <a:rPr lang="cs-CZ" dirty="0" smtClean="0"/>
              <a:t>jazykový prostředek používající spojku jak, jako</a:t>
            </a:r>
          </a:p>
          <a:p>
            <a:pPr>
              <a:buNone/>
            </a:pPr>
            <a:r>
              <a:rPr lang="cs-CZ" dirty="0" smtClean="0"/>
              <a:t>slouží pro názornost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dozněla píseň jako v staré lyře</a:t>
            </a:r>
          </a:p>
          <a:p>
            <a:pPr>
              <a:buNone/>
            </a:pPr>
            <a:r>
              <a:rPr lang="cs-CZ" i="1" dirty="0" smtClean="0"/>
              <a:t>v den hořký, jak je hořký blín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metafora = přenesení slova na představu, která se původní představě v něčem podobá, </a:t>
            </a:r>
          </a:p>
          <a:p>
            <a:pPr>
              <a:buNone/>
            </a:pPr>
            <a:r>
              <a:rPr lang="cs-CZ" dirty="0" smtClean="0"/>
              <a:t>	v něčem nápadném</a:t>
            </a:r>
          </a:p>
          <a:p>
            <a:pPr>
              <a:buNone/>
            </a:pPr>
            <a:r>
              <a:rPr lang="cs-CZ" dirty="0" smtClean="0"/>
              <a:t>= zkrácené, zhuštěné přirovnání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nad zemí odsouzenou do okovů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i="1" dirty="0" smtClean="0"/>
              <a:t>pod šedí oblak, v drapériích </a:t>
            </a:r>
            <a:r>
              <a:rPr lang="cs-CZ" i="1" dirty="0" err="1" smtClean="0"/>
              <a:t>stmělých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k té oponě, jež zahalila bránu</a:t>
            </a:r>
            <a:endParaRPr lang="cs-CZ" i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metonymie</a:t>
            </a:r>
          </a:p>
          <a:p>
            <a:pPr>
              <a:buNone/>
            </a:pPr>
            <a:r>
              <a:rPr lang="cs-CZ" dirty="0" smtClean="0"/>
              <a:t>= záměna jména jménem, přenesení pojmenování jednoho předmětu nebo jevu na jiný předmět nebo jev na základě jejich věcné souvislosti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ni ocel, mramor soch a kámen chrámů</a:t>
            </a:r>
            <a:endParaRPr lang="cs-CZ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apostrofa = oslovení nepřítomné osoby nebo neživého předmětu, dochází k zosobnění </a:t>
            </a:r>
          </a:p>
          <a:p>
            <a:pPr>
              <a:buFontTx/>
              <a:buChar char="-"/>
            </a:pPr>
            <a:r>
              <a:rPr lang="cs-CZ" dirty="0" smtClean="0"/>
              <a:t>v poezii prostředek patosu a apelu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 básni Rozhovor se smrtí</a:t>
            </a:r>
          </a:p>
          <a:p>
            <a:pPr>
              <a:buNone/>
            </a:pPr>
            <a:r>
              <a:rPr lang="cs-CZ" dirty="0" smtClean="0"/>
              <a:t>Ty, která platíš víc, než zlato platí,</a:t>
            </a:r>
          </a:p>
          <a:p>
            <a:pPr>
              <a:buNone/>
            </a:pPr>
            <a:r>
              <a:rPr lang="cs-CZ" dirty="0" smtClean="0"/>
              <a:t>ty, která všechno máš, co už se nenavrátí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ty, smrti, věčná tanečnice žití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anafora (též </a:t>
            </a:r>
            <a:r>
              <a:rPr lang="cs-CZ" dirty="0" err="1" smtClean="0"/>
              <a:t>epanafora</a:t>
            </a:r>
            <a:r>
              <a:rPr lang="cs-CZ" dirty="0" smtClean="0"/>
              <a:t>) = znovuuvedení, opakování téhož slova nebo skupiny slov na počátku dvou nebo i více po sobě následujících veršů</a:t>
            </a:r>
          </a:p>
          <a:p>
            <a:endParaRPr lang="cs-CZ" dirty="0" smtClean="0"/>
          </a:p>
          <a:p>
            <a:pPr>
              <a:buNone/>
            </a:pPr>
            <a:r>
              <a:rPr lang="cs-CZ" i="1" dirty="0" smtClean="0"/>
              <a:t>ty, která přijdeš kořistí svou jista,</a:t>
            </a:r>
          </a:p>
          <a:p>
            <a:pPr>
              <a:buNone/>
            </a:pPr>
            <a:r>
              <a:rPr lang="cs-CZ" i="1" dirty="0" smtClean="0"/>
              <a:t>ty, na niž nikdo se dost nepřichystá,</a:t>
            </a:r>
          </a:p>
          <a:p>
            <a:pPr>
              <a:buNone/>
            </a:pPr>
            <a:r>
              <a:rPr lang="cs-CZ" i="1" dirty="0" smtClean="0"/>
              <a:t>ty, smrti, věčná tanečnice žití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refrén = opakování, část verše, popř. celý verš, několik veršů, pravidelně se opakující v básni, zpravidla na konci strof, mezi strofami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To kalné ráno, to si pamatuj,</a:t>
            </a:r>
          </a:p>
          <a:p>
            <a:pPr>
              <a:buNone/>
            </a:pPr>
            <a:r>
              <a:rPr lang="cs-CZ" dirty="0" smtClean="0"/>
              <a:t>mé dítě.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Tu chvíli před půl čtvrtou ranní,</a:t>
            </a:r>
          </a:p>
          <a:p>
            <a:pPr>
              <a:buNone/>
            </a:pPr>
            <a:r>
              <a:rPr lang="cs-CZ" dirty="0" smtClean="0"/>
              <a:t>ten okamžik a konec umírání,</a:t>
            </a:r>
          </a:p>
          <a:p>
            <a:pPr>
              <a:buNone/>
            </a:pPr>
            <a:r>
              <a:rPr lang="cs-CZ" dirty="0" smtClean="0"/>
              <a:t>když smrt se dotkla vrásek čela </a:t>
            </a:r>
          </a:p>
          <a:p>
            <a:pPr>
              <a:buNone/>
            </a:pPr>
            <a:r>
              <a:rPr lang="cs-CZ" dirty="0" smtClean="0"/>
              <a:t>a ranní mlhou odcházela.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To kalné ráno, to si pamatuj,</a:t>
            </a:r>
          </a:p>
          <a:p>
            <a:pPr>
              <a:buNone/>
            </a:pPr>
            <a:r>
              <a:rPr lang="cs-CZ" dirty="0" smtClean="0"/>
              <a:t>mé dítě.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Patos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</a:t>
            </a:r>
            <a:r>
              <a:rPr lang="cs-CZ" dirty="0" err="1" smtClean="0"/>
              <a:t>řec</a:t>
            </a:r>
            <a:r>
              <a:rPr lang="cs-CZ" dirty="0" smtClean="0"/>
              <a:t>. </a:t>
            </a:r>
            <a:r>
              <a:rPr lang="cs-CZ" dirty="0" err="1" smtClean="0"/>
              <a:t>pathos</a:t>
            </a:r>
            <a:r>
              <a:rPr lang="cs-CZ" dirty="0" smtClean="0"/>
              <a:t> = silné pohnutí mysli, vášeň, vzrušení</a:t>
            </a:r>
          </a:p>
          <a:p>
            <a:r>
              <a:rPr lang="cs-CZ" dirty="0" smtClean="0"/>
              <a:t>vzletný, vzrušený tón mluveného nebo psaného textu</a:t>
            </a:r>
          </a:p>
          <a:p>
            <a:r>
              <a:rPr lang="cs-CZ" dirty="0" smtClean="0"/>
              <a:t>nadšené, vzletné podání uměleckého díla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jednotlivé elegie cyklu Osm dní patetické 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SEIFERT, Jaroslav. </a:t>
            </a:r>
            <a:r>
              <a:rPr lang="cs-CZ" sz="2000" i="1" dirty="0" smtClean="0"/>
              <a:t>Osm dní</a:t>
            </a:r>
            <a:r>
              <a:rPr lang="cs-CZ" sz="2000" dirty="0" smtClean="0"/>
              <a:t>. Vydání druhé. Praha: československý spisovatel, 1968. </a:t>
            </a:r>
          </a:p>
          <a:p>
            <a:r>
              <a:rPr lang="vi-VN" sz="2000" dirty="0" smtClean="0">
                <a:latin typeface="Calibri" pitchFamily="34" charset="0"/>
              </a:rPr>
              <a:t>KARPATSKÝ, Dušan. </a:t>
            </a:r>
            <a:r>
              <a:rPr lang="vi-VN" sz="2000" i="1" dirty="0" smtClean="0">
                <a:latin typeface="Calibri" pitchFamily="34" charset="0"/>
              </a:rPr>
              <a:t>Malý labyrint literatury</a:t>
            </a:r>
            <a:r>
              <a:rPr lang="vi-VN" sz="2000" dirty="0" smtClean="0">
                <a:latin typeface="Calibri" pitchFamily="34" charset="0"/>
              </a:rPr>
              <a:t>. 2. přepracované vyd. Praha: Albatros, 1997, 573 p. ISBN 80-000-0527-1. </a:t>
            </a:r>
            <a:endParaRPr lang="cs-CZ" sz="2000" dirty="0" smtClean="0">
              <a:latin typeface="Calibri" pitchFamily="34" charset="0"/>
            </a:endParaRPr>
          </a:p>
          <a:p>
            <a:pPr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582</Words>
  <Application>Microsoft Office PowerPoint</Application>
  <PresentationFormat>Předvádění na obrazovce (4:3)</PresentationFormat>
  <Paragraphs>117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Osm dní</vt:lpstr>
      <vt:lpstr>Okolnosti vzniku</vt:lpstr>
      <vt:lpstr>Charakteristika</vt:lpstr>
      <vt:lpstr>Cyklus</vt:lpstr>
      <vt:lpstr>Básně </vt:lpstr>
      <vt:lpstr>Jazykové prostředky</vt:lpstr>
      <vt:lpstr>Jazykové prostředky</vt:lpstr>
      <vt:lpstr>Jazykové prostředky</vt:lpstr>
      <vt:lpstr>Jazykové prostředky</vt:lpstr>
      <vt:lpstr>Jazykové prostředky</vt:lpstr>
      <vt:lpstr>Jazykové prostředky</vt:lpstr>
      <vt:lpstr>Patos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11</cp:revision>
  <dcterms:created xsi:type="dcterms:W3CDTF">2012-12-23T08:55:19Z</dcterms:created>
  <dcterms:modified xsi:type="dcterms:W3CDTF">2013-08-09T17:01:23Z</dcterms:modified>
</cp:coreProperties>
</file>