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69" r:id="rId4"/>
    <p:sldId id="270" r:id="rId5"/>
    <p:sldId id="272" r:id="rId6"/>
    <p:sldId id="271" r:id="rId7"/>
    <p:sldId id="275" r:id="rId8"/>
    <p:sldId id="276" r:id="rId9"/>
    <p:sldId id="277" r:id="rId10"/>
    <p:sldId id="278" r:id="rId11"/>
    <p:sldId id="279" r:id="rId12"/>
    <p:sldId id="280" r:id="rId13"/>
    <p:sldId id="281" r:id="rId14"/>
    <p:sldId id="282" r:id="rId15"/>
    <p:sldId id="283" r:id="rId16"/>
    <p:sldId id="258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26" d="100"/>
          <a:sy n="126" d="100"/>
        </p:scale>
        <p:origin x="-119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6DA5E-9952-4156-BCB5-F5609907E964}" type="datetimeFigureOut">
              <a:rPr lang="cs-CZ" smtClean="0"/>
              <a:pPr/>
              <a:t>26.10.2013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944267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6DA5E-9952-4156-BCB5-F5609907E964}" type="datetimeFigureOut">
              <a:rPr lang="cs-CZ" smtClean="0"/>
              <a:pPr/>
              <a:t>26.10.2013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529817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6DA5E-9952-4156-BCB5-F5609907E964}" type="datetimeFigureOut">
              <a:rPr lang="cs-CZ" smtClean="0"/>
              <a:pPr/>
              <a:t>26.10.2013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285855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6DA5E-9952-4156-BCB5-F5609907E964}" type="datetimeFigureOut">
              <a:rPr lang="cs-CZ" smtClean="0"/>
              <a:pPr/>
              <a:t>26.10.2013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523298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6DA5E-9952-4156-BCB5-F5609907E964}" type="datetimeFigureOut">
              <a:rPr lang="cs-CZ" smtClean="0"/>
              <a:pPr/>
              <a:t>26.10.2013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211133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6DA5E-9952-4156-BCB5-F5609907E964}" type="datetimeFigureOut">
              <a:rPr lang="cs-CZ" smtClean="0"/>
              <a:pPr/>
              <a:t>26.10.2013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857045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6DA5E-9952-4156-BCB5-F5609907E964}" type="datetimeFigureOut">
              <a:rPr lang="cs-CZ" smtClean="0"/>
              <a:pPr/>
              <a:t>26.10.2013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211705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6DA5E-9952-4156-BCB5-F5609907E964}" type="datetimeFigureOut">
              <a:rPr lang="cs-CZ" smtClean="0"/>
              <a:pPr/>
              <a:t>26.10.2013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790787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6DA5E-9952-4156-BCB5-F5609907E964}" type="datetimeFigureOut">
              <a:rPr lang="cs-CZ" smtClean="0"/>
              <a:pPr/>
              <a:t>26.10.2013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697292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6DA5E-9952-4156-BCB5-F5609907E964}" type="datetimeFigureOut">
              <a:rPr lang="cs-CZ" smtClean="0"/>
              <a:pPr/>
              <a:t>26.10.2013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485325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6DA5E-9952-4156-BCB5-F5609907E964}" type="datetimeFigureOut">
              <a:rPr lang="cs-CZ" smtClean="0"/>
              <a:pPr/>
              <a:t>26.10.2013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087275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16DA5E-9952-4156-BCB5-F5609907E964}" type="datetimeFigureOut">
              <a:rPr lang="cs-CZ" smtClean="0"/>
              <a:pPr/>
              <a:t>26.10.2013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F8A616-EA7E-420A-A1E3-527687F72E4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213812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500596077"/>
              </p:ext>
            </p:extLst>
          </p:nvPr>
        </p:nvGraphicFramePr>
        <p:xfrm>
          <a:off x="539552" y="1844825"/>
          <a:ext cx="8208912" cy="468051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243816"/>
                <a:gridCol w="5965096"/>
              </a:tblGrid>
              <a:tr h="29229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</a:rPr>
                        <a:t>Škola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</a:rPr>
                        <a:t>Katolické gymnázium Třebíč, Otmarova 22, Třebíč 674 01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229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</a:rPr>
                        <a:t>Název </a:t>
                      </a:r>
                      <a:r>
                        <a:rPr lang="cs-CZ" sz="800" dirty="0" smtClean="0">
                          <a:effectLst/>
                        </a:rPr>
                        <a:t>projektu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</a:rPr>
                        <a:t>Moderní škola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229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</a:rPr>
                        <a:t>Číslo projektu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</a:rPr>
                        <a:t>CZ.1.07/1.5.00/34.0464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229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</a:rPr>
                        <a:t>Šablona</a:t>
                      </a:r>
                      <a:endParaRPr lang="cs-CZ" sz="8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</a:rPr>
                        <a:t>III/2 Inovace a zkvalitnění výuky prostřednictvím ICT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229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</a:rPr>
                        <a:t>Autor DUM</a:t>
                      </a:r>
                      <a:endParaRPr lang="cs-CZ" sz="8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056765" algn="ctr"/>
                        </a:tabLst>
                      </a:pPr>
                      <a:r>
                        <a:rPr lang="cs-CZ" sz="8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Drahomír</a:t>
                      </a:r>
                      <a:r>
                        <a:rPr lang="cs-CZ" sz="8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Havlíček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229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</a:rPr>
                        <a:t>Název DUM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 smtClean="0">
                          <a:effectLst/>
                        </a:rPr>
                        <a:t>Anarchističtí buřiči. 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229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Kód DUM</a:t>
                      </a:r>
                      <a:endParaRPr lang="cs-CZ" sz="8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VY_32_INOVACE_</a:t>
                      </a:r>
                      <a:r>
                        <a:rPr lang="cs-CZ" sz="8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5.2.15</a:t>
                      </a:r>
                      <a:endParaRPr lang="cs-CZ" sz="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</a:tr>
              <a:tr h="29229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Datum vytvoření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</a:t>
                      </a:r>
                      <a:r>
                        <a:rPr lang="cs-CZ" sz="800" baseline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8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10. 2012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229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</a:rPr>
                        <a:t>Předmět</a:t>
                      </a:r>
                      <a:endParaRPr lang="cs-CZ" sz="8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 smtClean="0">
                          <a:effectLst/>
                        </a:rPr>
                        <a:t>Český jazyk a literatura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229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</a:rPr>
                        <a:t>Tematická oblast</a:t>
                      </a:r>
                      <a:endParaRPr lang="cs-CZ" sz="8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 smtClean="0">
                          <a:effectLst/>
                        </a:rPr>
                        <a:t>Česká meziválečná poezie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229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</a:rPr>
                        <a:t>Výstup ŠVP</a:t>
                      </a:r>
                      <a:endParaRPr lang="cs-CZ" sz="8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800" dirty="0" smtClean="0">
                          <a:effectLst/>
                        </a:rPr>
                        <a:t>Žák c</a:t>
                      </a:r>
                      <a:r>
                        <a:rPr lang="cs-CZ" sz="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harakterizuje tvorbu významných autorů.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229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</a:rPr>
                        <a:t>Anotace DUM</a:t>
                      </a:r>
                      <a:endParaRPr lang="cs-CZ" sz="8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800" dirty="0" smtClean="0">
                          <a:effectLst/>
                        </a:rPr>
                        <a:t>Prezentace obsahuje základní informace  o generaci anarchistických buřičů. 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229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</a:rPr>
                        <a:t>Metodický popis</a:t>
                      </a:r>
                      <a:endParaRPr lang="cs-CZ" sz="8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800" dirty="0" smtClean="0">
                          <a:effectLst/>
                        </a:rPr>
                        <a:t>Prezentace určená jako podklad pro výklad v hodině. Využitelná pro  samostatné opakování žáků.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229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</a:rPr>
                        <a:t>Hodnocení</a:t>
                      </a:r>
                      <a:endParaRPr lang="cs-CZ" sz="8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800" dirty="0" smtClean="0">
                          <a:effectLst/>
                        </a:rPr>
                        <a:t>Prezentace se osvědčila. </a:t>
                      </a:r>
                      <a:r>
                        <a:rPr lang="cs-CZ" sz="800" baseline="0" dirty="0" smtClean="0">
                          <a:effectLst/>
                        </a:rPr>
                        <a:t> Žáci ji využívali i pro přípravu na jednotlivé hodiny.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88398"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</a:rPr>
                        <a:t>Autor prohlašuje, že řádně uvedl všechny použité zdroje. Pokud není uvedeno jinak, použitý materiál je z vlastních zdrojů autora.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026" name="Obrázek 1" descr="http://hilase.cz/wp-content/uploads/2012/12/OPVK_hor_zakladni_logolink_RGB_cz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54941" y="228600"/>
            <a:ext cx="6634118" cy="1447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733422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Anarchističtí buřiči 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669644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Generace buřičů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též </a:t>
            </a:r>
            <a:r>
              <a:rPr lang="cs-CZ" b="1" dirty="0" smtClean="0"/>
              <a:t>anarchističtí buřiči</a:t>
            </a:r>
            <a:r>
              <a:rPr lang="cs-CZ" dirty="0" smtClean="0"/>
              <a:t>, </a:t>
            </a:r>
            <a:r>
              <a:rPr lang="cs-CZ" b="1" dirty="0" smtClean="0"/>
              <a:t>básníci života a vzdoru</a:t>
            </a:r>
          </a:p>
          <a:p>
            <a:r>
              <a:rPr lang="cs-CZ" dirty="0" smtClean="0"/>
              <a:t>vstup do literatury na počátku 20. století</a:t>
            </a:r>
          </a:p>
          <a:p>
            <a:r>
              <a:rPr lang="cs-CZ" dirty="0" smtClean="0"/>
              <a:t>široká plejáda významných autorů působících i mezi světovými válkami</a:t>
            </a:r>
          </a:p>
          <a:p>
            <a:r>
              <a:rPr lang="cs-CZ" dirty="0" smtClean="0"/>
              <a:t>básníci, prozaici i dramatici</a:t>
            </a:r>
          </a:p>
          <a:p>
            <a:r>
              <a:rPr lang="cs-CZ" dirty="0" smtClean="0"/>
              <a:t>významná i žurnalistická činnost</a:t>
            </a:r>
          </a:p>
          <a:p>
            <a:r>
              <a:rPr lang="cs-CZ" dirty="0" smtClean="0"/>
              <a:t>někteří i politicky aktivní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Znaky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Znaky: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 návaznost na generaci 90. let 19. století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 v tvorbě uplatnění realismu, impresionismu, dekadence i symbolismu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jazyk přirozenější, hovornější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sjednocujícím znakem stejný věk, bohémský způsob života, inklinace k anarchismu, satanismu, odpor vůči společnosti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Pojmy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satanismus = označení skupiny sekt hlásících se k uctívání Satana (princip zla), uctívání silné osobnosti, důraz na individualitu</a:t>
            </a:r>
          </a:p>
          <a:p>
            <a:r>
              <a:rPr lang="cs-CZ" dirty="0" smtClean="0"/>
              <a:t>anarchismus = doktríny, které si kladou za cíl dosažení společenského zřízení prostého vlády jednoho člověka nad druhým, typický skepsí vůči autoritám</a:t>
            </a:r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Představitelé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František Gellner (1881 – 1914)</a:t>
            </a:r>
          </a:p>
          <a:p>
            <a:r>
              <a:rPr lang="cs-CZ" dirty="0" smtClean="0"/>
              <a:t>Fráňa Šrámek (1877 – 1952)</a:t>
            </a:r>
          </a:p>
          <a:p>
            <a:r>
              <a:rPr lang="cs-CZ" dirty="0" smtClean="0"/>
              <a:t>Karel Toman (1877 – 1946)</a:t>
            </a:r>
          </a:p>
          <a:p>
            <a:r>
              <a:rPr lang="cs-CZ" dirty="0" smtClean="0"/>
              <a:t>Viktor </a:t>
            </a:r>
            <a:r>
              <a:rPr lang="cs-CZ" dirty="0" err="1" smtClean="0"/>
              <a:t>Dyk</a:t>
            </a:r>
            <a:r>
              <a:rPr lang="cs-CZ" dirty="0" smtClean="0"/>
              <a:t> (1877 – 1931)</a:t>
            </a:r>
          </a:p>
          <a:p>
            <a:r>
              <a:rPr lang="cs-CZ" dirty="0" smtClean="0"/>
              <a:t>Stanislav Kostka Neumann (1875 – 1947)</a:t>
            </a:r>
          </a:p>
          <a:p>
            <a:r>
              <a:rPr lang="cs-CZ" dirty="0" smtClean="0"/>
              <a:t>Jaroslav Hašek (1883 – 1923)</a:t>
            </a:r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František Gellner</a:t>
            </a:r>
            <a:br>
              <a:rPr lang="cs-CZ" dirty="0" smtClean="0"/>
            </a:br>
            <a:r>
              <a:rPr lang="cs-CZ" dirty="0" smtClean="0"/>
              <a:t>(1881 – 1914)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básník, malíř, výborný karikaturista, autor kupletů</a:t>
            </a:r>
          </a:p>
          <a:p>
            <a:r>
              <a:rPr lang="cs-CZ" dirty="0" smtClean="0"/>
              <a:t>narozen v Mladé Boleslavi</a:t>
            </a:r>
          </a:p>
          <a:p>
            <a:r>
              <a:rPr lang="cs-CZ" dirty="0" smtClean="0"/>
              <a:t>studia ve Vídni (technika), Mnichově a Paříži (malířství)</a:t>
            </a:r>
          </a:p>
          <a:p>
            <a:r>
              <a:rPr lang="cs-CZ" dirty="0" smtClean="0"/>
              <a:t>redaktor brněnských Lidových novin (veršované satiry, fejetony, povídky, kresby)</a:t>
            </a:r>
          </a:p>
          <a:p>
            <a:r>
              <a:rPr lang="cs-CZ" dirty="0" smtClean="0"/>
              <a:t>odveden do 1. sv. války, při první válečné akci prohlášen za nezvěstného, jeho tělo nikdy nenalezeno </a:t>
            </a:r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Dílo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/>
              <a:t>patrná snaha šokovat </a:t>
            </a:r>
          </a:p>
          <a:p>
            <a:r>
              <a:rPr lang="cs-CZ" dirty="0" smtClean="0"/>
              <a:t>vyjádření pocitu hořkosti, </a:t>
            </a:r>
            <a:r>
              <a:rPr lang="cs-CZ" dirty="0" err="1" smtClean="0"/>
              <a:t>vyvrženosti</a:t>
            </a:r>
            <a:r>
              <a:rPr lang="cs-CZ" dirty="0" smtClean="0"/>
              <a:t>, marnosti</a:t>
            </a:r>
          </a:p>
          <a:p>
            <a:r>
              <a:rPr lang="cs-CZ" dirty="0" smtClean="0"/>
              <a:t>časté užívání vulgarismů, pouličních popěvků</a:t>
            </a:r>
          </a:p>
          <a:p>
            <a:r>
              <a:rPr lang="cs-CZ" dirty="0" smtClean="0"/>
              <a:t>poezie konkrétního zážitku</a:t>
            </a:r>
          </a:p>
          <a:p>
            <a:r>
              <a:rPr lang="cs-CZ" dirty="0" smtClean="0"/>
              <a:t>cynismus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básnické sbírky: </a:t>
            </a:r>
            <a:r>
              <a:rPr lang="cs-CZ" b="1" i="1" dirty="0" smtClean="0"/>
              <a:t>Po nás ať přijde potopa </a:t>
            </a:r>
            <a:r>
              <a:rPr lang="cs-CZ" dirty="0" smtClean="0"/>
              <a:t>(1901), </a:t>
            </a:r>
          </a:p>
          <a:p>
            <a:pPr>
              <a:buNone/>
            </a:pPr>
            <a:r>
              <a:rPr lang="cs-CZ" b="1" i="1" dirty="0" smtClean="0"/>
              <a:t>Radosti života</a:t>
            </a:r>
            <a:r>
              <a:rPr lang="cs-CZ" dirty="0" smtClean="0"/>
              <a:t> (1903), </a:t>
            </a:r>
            <a:r>
              <a:rPr lang="cs-CZ" b="1" i="1" dirty="0" smtClean="0"/>
              <a:t>Nové verše </a:t>
            </a:r>
            <a:r>
              <a:rPr lang="cs-CZ" dirty="0" smtClean="0"/>
              <a:t>(posmrtně) </a:t>
            </a:r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Fráňa Šrámek </a:t>
            </a:r>
            <a:br>
              <a:rPr lang="cs-CZ" dirty="0" smtClean="0"/>
            </a:br>
            <a:r>
              <a:rPr lang="cs-CZ" dirty="0" smtClean="0"/>
              <a:t>(1877 – 1952)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významný básník, prozaik i dramatik</a:t>
            </a:r>
          </a:p>
          <a:p>
            <a:r>
              <a:rPr lang="cs-CZ" dirty="0" smtClean="0"/>
              <a:t>narozen v </a:t>
            </a:r>
            <a:r>
              <a:rPr lang="cs-CZ" dirty="0" err="1" smtClean="0"/>
              <a:t>Sobotce</a:t>
            </a:r>
            <a:r>
              <a:rPr lang="cs-CZ" dirty="0" smtClean="0"/>
              <a:t>, studia v Písku</a:t>
            </a:r>
          </a:p>
          <a:p>
            <a:r>
              <a:rPr lang="cs-CZ" dirty="0" smtClean="0"/>
              <a:t>vězněn za účast na studentských demonstracích a za báseň </a:t>
            </a:r>
            <a:r>
              <a:rPr lang="cs-CZ" b="1" i="1" dirty="0" smtClean="0"/>
              <a:t>Píšou mi psaní</a:t>
            </a:r>
          </a:p>
          <a:p>
            <a:r>
              <a:rPr lang="cs-CZ" dirty="0" smtClean="0"/>
              <a:t>antimilitarista</a:t>
            </a:r>
          </a:p>
          <a:p>
            <a:r>
              <a:rPr lang="cs-CZ" dirty="0" smtClean="0"/>
              <a:t>po válce samotářský způsob života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Dílo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/>
              <a:t>patrný vliv impresionismu a vitalismu</a:t>
            </a:r>
          </a:p>
          <a:p>
            <a:r>
              <a:rPr lang="cs-CZ" dirty="0" smtClean="0"/>
              <a:t>převaha lyriky (i v próze i dramatu)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básnické sbírky: </a:t>
            </a:r>
            <a:r>
              <a:rPr lang="cs-CZ" b="1" i="1" dirty="0" smtClean="0"/>
              <a:t>Života bído, přec tě mám rád </a:t>
            </a:r>
          </a:p>
          <a:p>
            <a:pPr>
              <a:buNone/>
            </a:pPr>
            <a:r>
              <a:rPr lang="cs-CZ" dirty="0" smtClean="0"/>
              <a:t>(1905), </a:t>
            </a:r>
            <a:r>
              <a:rPr lang="cs-CZ" b="1" i="1" dirty="0" smtClean="0"/>
              <a:t>Modrý a rudý </a:t>
            </a:r>
            <a:r>
              <a:rPr lang="cs-CZ" dirty="0" smtClean="0"/>
              <a:t>(1906), </a:t>
            </a:r>
            <a:r>
              <a:rPr lang="cs-CZ" b="1" i="1" dirty="0" smtClean="0"/>
              <a:t>Splav</a:t>
            </a:r>
            <a:r>
              <a:rPr lang="cs-CZ" dirty="0" smtClean="0"/>
              <a:t> (1916)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romány: </a:t>
            </a:r>
            <a:r>
              <a:rPr lang="cs-CZ" b="1" i="1" dirty="0" smtClean="0"/>
              <a:t>Stříbrný vítr </a:t>
            </a:r>
            <a:r>
              <a:rPr lang="cs-CZ" dirty="0" smtClean="0"/>
              <a:t>(1910), </a:t>
            </a:r>
            <a:r>
              <a:rPr lang="cs-CZ" b="1" i="1" dirty="0" smtClean="0"/>
              <a:t>Tělo</a:t>
            </a:r>
            <a:r>
              <a:rPr lang="cs-CZ" dirty="0" smtClean="0"/>
              <a:t> (1919), </a:t>
            </a:r>
            <a:r>
              <a:rPr lang="cs-CZ" b="1" i="1" dirty="0" smtClean="0"/>
              <a:t>Past</a:t>
            </a:r>
            <a:r>
              <a:rPr lang="cs-CZ" dirty="0" smtClean="0"/>
              <a:t> </a:t>
            </a:r>
          </a:p>
          <a:p>
            <a:pPr>
              <a:buNone/>
            </a:pPr>
            <a:r>
              <a:rPr lang="cs-CZ" dirty="0" smtClean="0"/>
              <a:t>(1931)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drama: </a:t>
            </a:r>
            <a:r>
              <a:rPr lang="cs-CZ" b="1" i="1" dirty="0" smtClean="0"/>
              <a:t>Měsíc nad řekou </a:t>
            </a:r>
            <a:r>
              <a:rPr lang="cs-CZ" dirty="0" smtClean="0"/>
              <a:t>(1922), </a:t>
            </a:r>
            <a:r>
              <a:rPr lang="cs-CZ" b="1" i="1" dirty="0" smtClean="0"/>
              <a:t>Léto</a:t>
            </a:r>
            <a:r>
              <a:rPr lang="cs-CZ" dirty="0" smtClean="0"/>
              <a:t> (1915) 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Karel Toman</a:t>
            </a:r>
            <a:br>
              <a:rPr lang="cs-CZ" dirty="0" smtClean="0"/>
            </a:br>
            <a:r>
              <a:rPr lang="cs-CZ" dirty="0" smtClean="0"/>
              <a:t>(1877 – 1946)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/>
              <a:t>vlastním jménem Antonín Bernášek</a:t>
            </a:r>
          </a:p>
          <a:p>
            <a:r>
              <a:rPr lang="cs-CZ" dirty="0" smtClean="0"/>
              <a:t>nedokončená studia práv</a:t>
            </a:r>
          </a:p>
          <a:p>
            <a:r>
              <a:rPr lang="cs-CZ" dirty="0" smtClean="0"/>
              <a:t>velkou zálibou cestování</a:t>
            </a:r>
          </a:p>
          <a:p>
            <a:r>
              <a:rPr lang="cs-CZ" dirty="0" smtClean="0"/>
              <a:t>redaktor Národních listů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Dílo:</a:t>
            </a:r>
          </a:p>
          <a:p>
            <a:r>
              <a:rPr lang="cs-CZ" dirty="0" smtClean="0"/>
              <a:t>autor subjektivní, intimní lyriky</a:t>
            </a:r>
          </a:p>
          <a:p>
            <a:pPr>
              <a:buNone/>
            </a:pPr>
            <a:r>
              <a:rPr lang="cs-CZ" dirty="0" smtClean="0"/>
              <a:t>básnické sbírky: </a:t>
            </a:r>
            <a:r>
              <a:rPr lang="cs-CZ" b="1" i="1" dirty="0" smtClean="0"/>
              <a:t>Pohádky krve </a:t>
            </a:r>
            <a:r>
              <a:rPr lang="cs-CZ" dirty="0" smtClean="0"/>
              <a:t>(1898), </a:t>
            </a:r>
            <a:r>
              <a:rPr lang="cs-CZ" b="1" i="1" dirty="0" smtClean="0"/>
              <a:t>Sluneční </a:t>
            </a:r>
          </a:p>
          <a:p>
            <a:pPr>
              <a:buNone/>
            </a:pPr>
            <a:r>
              <a:rPr lang="cs-CZ" b="1" i="1" dirty="0" smtClean="0"/>
              <a:t>hodiny</a:t>
            </a:r>
            <a:r>
              <a:rPr lang="cs-CZ" dirty="0" smtClean="0"/>
              <a:t> (1913), </a:t>
            </a:r>
            <a:r>
              <a:rPr lang="cs-CZ" b="1" i="1" dirty="0" smtClean="0"/>
              <a:t>Měsíce</a:t>
            </a:r>
            <a:r>
              <a:rPr lang="cs-CZ" dirty="0" smtClean="0"/>
              <a:t> (1918), </a:t>
            </a:r>
            <a:r>
              <a:rPr lang="cs-CZ" b="1" i="1" dirty="0" smtClean="0"/>
              <a:t>Stoletý kalendář </a:t>
            </a:r>
          </a:p>
          <a:p>
            <a:pPr>
              <a:buNone/>
            </a:pPr>
            <a:r>
              <a:rPr lang="cs-CZ" dirty="0" smtClean="0"/>
              <a:t>(1926)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Viktor Dyk</a:t>
            </a:r>
            <a:br>
              <a:rPr lang="cs-CZ" dirty="0" smtClean="0"/>
            </a:br>
            <a:r>
              <a:rPr lang="cs-CZ" dirty="0" smtClean="0"/>
              <a:t>(1877 – 1931)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narozen v </a:t>
            </a:r>
            <a:r>
              <a:rPr lang="cs-CZ" dirty="0" err="1" smtClean="0"/>
              <a:t>Pšovce</a:t>
            </a:r>
            <a:r>
              <a:rPr lang="cs-CZ" dirty="0" smtClean="0"/>
              <a:t> u Mělníka</a:t>
            </a:r>
          </a:p>
          <a:p>
            <a:r>
              <a:rPr lang="cs-CZ" dirty="0" smtClean="0"/>
              <a:t>vystudoval právnickou fakultu</a:t>
            </a:r>
          </a:p>
          <a:p>
            <a:r>
              <a:rPr lang="cs-CZ" dirty="0" smtClean="0"/>
              <a:t>během 1. sv. války za politickou a literární činnost vězněn</a:t>
            </a:r>
          </a:p>
          <a:p>
            <a:r>
              <a:rPr lang="cs-CZ" dirty="0" smtClean="0"/>
              <a:t>redaktor Národních listů</a:t>
            </a:r>
          </a:p>
          <a:p>
            <a:r>
              <a:rPr lang="cs-CZ" dirty="0" smtClean="0"/>
              <a:t>politicky aktivní, senátor, člen </a:t>
            </a:r>
          </a:p>
          <a:p>
            <a:pPr>
              <a:buNone/>
            </a:pPr>
            <a:r>
              <a:rPr lang="cs-CZ" dirty="0" smtClean="0"/>
              <a:t>	národně-demokratické strany</a:t>
            </a:r>
          </a:p>
          <a:p>
            <a:r>
              <a:rPr lang="cs-CZ" dirty="0" smtClean="0"/>
              <a:t>zastánce vyhraněných pravicových názorů – dalek politice T. G. Masaryka, jeho kritik</a:t>
            </a:r>
          </a:p>
          <a:p>
            <a:r>
              <a:rPr lang="cs-CZ" dirty="0" smtClean="0"/>
              <a:t>tragická smrt při koupání v Jaderském moři</a:t>
            </a:r>
            <a:endParaRPr lang="cs-CZ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Dílo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básnické sbírky: </a:t>
            </a:r>
            <a:r>
              <a:rPr lang="cs-CZ" b="1" i="1" dirty="0" smtClean="0"/>
              <a:t>Buřiči</a:t>
            </a:r>
            <a:r>
              <a:rPr lang="cs-CZ" dirty="0" smtClean="0"/>
              <a:t> (1903), </a:t>
            </a:r>
            <a:r>
              <a:rPr lang="cs-CZ" b="1" i="1" dirty="0" smtClean="0"/>
              <a:t>Satiry a</a:t>
            </a:r>
            <a:r>
              <a:rPr lang="cs-CZ" dirty="0" smtClean="0"/>
              <a:t> </a:t>
            </a:r>
            <a:r>
              <a:rPr lang="cs-CZ" b="1" i="1" dirty="0" smtClean="0"/>
              <a:t>sarkasmy</a:t>
            </a:r>
            <a:r>
              <a:rPr lang="cs-CZ" dirty="0" smtClean="0"/>
              <a:t> (1905), </a:t>
            </a:r>
            <a:r>
              <a:rPr lang="cs-CZ" b="1" i="1" dirty="0" smtClean="0"/>
              <a:t>Pohádky z naší vesnice </a:t>
            </a:r>
            <a:r>
              <a:rPr lang="cs-CZ" dirty="0" smtClean="0"/>
              <a:t>(1910), </a:t>
            </a:r>
            <a:r>
              <a:rPr lang="cs-CZ" b="1" i="1" dirty="0" smtClean="0"/>
              <a:t>Devátá vlna </a:t>
            </a:r>
            <a:r>
              <a:rPr lang="cs-CZ" dirty="0" smtClean="0"/>
              <a:t>(1930)</a:t>
            </a:r>
          </a:p>
          <a:p>
            <a:pPr>
              <a:buNone/>
            </a:pPr>
            <a:r>
              <a:rPr lang="cs-CZ" dirty="0" smtClean="0"/>
              <a:t>básnická skladba </a:t>
            </a:r>
            <a:r>
              <a:rPr lang="cs-CZ" b="1" i="1" dirty="0" smtClean="0"/>
              <a:t>Milá sedmi loupežníků </a:t>
            </a:r>
            <a:r>
              <a:rPr lang="cs-CZ" dirty="0" smtClean="0"/>
              <a:t>(1906)</a:t>
            </a:r>
          </a:p>
          <a:p>
            <a:pPr>
              <a:buNone/>
            </a:pPr>
            <a:r>
              <a:rPr lang="cs-CZ" dirty="0" smtClean="0"/>
              <a:t>válečná tetralogie </a:t>
            </a:r>
            <a:r>
              <a:rPr lang="cs-CZ" b="1" i="1" dirty="0" smtClean="0"/>
              <a:t>Lehké a těžké kroky</a:t>
            </a:r>
            <a:r>
              <a:rPr lang="cs-CZ" dirty="0" smtClean="0"/>
              <a:t>, </a:t>
            </a:r>
            <a:r>
              <a:rPr lang="cs-CZ" b="1" i="1" dirty="0" smtClean="0"/>
              <a:t>Anebo</a:t>
            </a:r>
            <a:r>
              <a:rPr lang="cs-CZ" dirty="0" smtClean="0"/>
              <a:t>, </a:t>
            </a:r>
          </a:p>
          <a:p>
            <a:pPr>
              <a:buNone/>
            </a:pPr>
            <a:r>
              <a:rPr lang="cs-CZ" b="1" i="1" dirty="0" smtClean="0"/>
              <a:t>Okno</a:t>
            </a:r>
            <a:r>
              <a:rPr lang="cs-CZ" dirty="0" smtClean="0"/>
              <a:t>, </a:t>
            </a:r>
            <a:r>
              <a:rPr lang="cs-CZ" b="1" i="1" dirty="0" smtClean="0"/>
              <a:t>Poslední rok </a:t>
            </a:r>
            <a:r>
              <a:rPr lang="cs-CZ" dirty="0" smtClean="0"/>
              <a:t>(1915 – 1922)</a:t>
            </a:r>
          </a:p>
          <a:p>
            <a:r>
              <a:rPr lang="cs-CZ" dirty="0" smtClean="0"/>
              <a:t>novela </a:t>
            </a:r>
            <a:r>
              <a:rPr lang="cs-CZ" b="1" i="1" dirty="0" smtClean="0"/>
              <a:t>Krysař</a:t>
            </a:r>
            <a:r>
              <a:rPr lang="cs-CZ" dirty="0" smtClean="0"/>
              <a:t> (1915)</a:t>
            </a:r>
          </a:p>
          <a:p>
            <a:r>
              <a:rPr lang="cs-CZ" dirty="0" smtClean="0"/>
              <a:t>drama </a:t>
            </a:r>
            <a:r>
              <a:rPr lang="cs-CZ" b="1" i="1" dirty="0" smtClean="0"/>
              <a:t>Zmoudření dona </a:t>
            </a:r>
            <a:r>
              <a:rPr lang="cs-CZ" b="1" i="1" dirty="0" err="1" smtClean="0"/>
              <a:t>Quijota</a:t>
            </a:r>
            <a:r>
              <a:rPr lang="cs-CZ" b="1" i="1" dirty="0" smtClean="0"/>
              <a:t> </a:t>
            </a:r>
            <a:r>
              <a:rPr lang="cs-CZ" dirty="0" smtClean="0"/>
              <a:t>(1938) </a:t>
            </a:r>
            <a:endParaRPr lang="cs-CZ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Stanislav Kostka Neumann</a:t>
            </a:r>
            <a:br>
              <a:rPr lang="cs-CZ" dirty="0" smtClean="0"/>
            </a:br>
            <a:r>
              <a:rPr lang="cs-CZ" dirty="0" smtClean="0"/>
              <a:t>(1875 – 1947)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narozen v Praze, v rodině významného advokáta</a:t>
            </a:r>
          </a:p>
          <a:p>
            <a:r>
              <a:rPr lang="cs-CZ" dirty="0" smtClean="0"/>
              <a:t>nedokončená ani středoškolská studia</a:t>
            </a:r>
          </a:p>
          <a:p>
            <a:r>
              <a:rPr lang="cs-CZ" dirty="0" smtClean="0"/>
              <a:t>práce v různých časopisech a novinách</a:t>
            </a:r>
          </a:p>
          <a:p>
            <a:r>
              <a:rPr lang="cs-CZ" dirty="0" smtClean="0"/>
              <a:t>r. 1897 zakládá časopis Nový kult – revue českého anarchismu</a:t>
            </a:r>
          </a:p>
          <a:p>
            <a:r>
              <a:rPr lang="cs-CZ" dirty="0" smtClean="0"/>
              <a:t>v rodinné vile na Olšanech místem setkávání celé skupiny anarchistických buřičů</a:t>
            </a:r>
          </a:p>
          <a:p>
            <a:r>
              <a:rPr lang="cs-CZ" dirty="0" smtClean="0"/>
              <a:t>během 1. sv. války na frontě</a:t>
            </a:r>
          </a:p>
          <a:p>
            <a:r>
              <a:rPr lang="cs-CZ" dirty="0" smtClean="0"/>
              <a:t>r. 1921 vstup do KSČ</a:t>
            </a:r>
            <a:endParaRPr lang="cs-CZ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Dílo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básnické sbírky ovlivněné symbolismem – </a:t>
            </a:r>
            <a:r>
              <a:rPr lang="cs-CZ" b="1" i="1" dirty="0" smtClean="0"/>
              <a:t>Jsem apoštol nového žití</a:t>
            </a:r>
            <a:r>
              <a:rPr lang="cs-CZ" dirty="0" smtClean="0"/>
              <a:t>, </a:t>
            </a:r>
            <a:r>
              <a:rPr lang="cs-CZ" b="1" i="1" dirty="0" smtClean="0"/>
              <a:t>Apostrofy hrdé a vášnivé</a:t>
            </a:r>
            <a:r>
              <a:rPr lang="cs-CZ" dirty="0" smtClean="0"/>
              <a:t>, </a:t>
            </a:r>
            <a:r>
              <a:rPr lang="cs-CZ" b="1" i="1" dirty="0" smtClean="0"/>
              <a:t>Sen o zástupu zoufajících</a:t>
            </a:r>
          </a:p>
          <a:p>
            <a:r>
              <a:rPr lang="cs-CZ" dirty="0" smtClean="0"/>
              <a:t>básnická sbírka pod vlivem satanismu a dekadence – </a:t>
            </a:r>
            <a:r>
              <a:rPr lang="cs-CZ" b="1" i="1" dirty="0" smtClean="0"/>
              <a:t>Satanova sláva mezi námi</a:t>
            </a:r>
          </a:p>
          <a:p>
            <a:r>
              <a:rPr lang="cs-CZ" dirty="0" smtClean="0"/>
              <a:t>sbírka přírodní lyriky – </a:t>
            </a:r>
            <a:r>
              <a:rPr lang="cs-CZ" b="1" i="1" dirty="0" smtClean="0"/>
              <a:t>Kniha lesů, vod a strání </a:t>
            </a:r>
            <a:r>
              <a:rPr lang="cs-CZ" dirty="0" smtClean="0"/>
              <a:t>(ovlivněná pobytem na Moravě, v Bílovicích nad Svitavou)</a:t>
            </a:r>
          </a:p>
          <a:p>
            <a:r>
              <a:rPr lang="cs-CZ" dirty="0" smtClean="0"/>
              <a:t>sbírka ovlivněná civilismem – </a:t>
            </a:r>
            <a:r>
              <a:rPr lang="cs-CZ" b="1" i="1" dirty="0" smtClean="0"/>
              <a:t>Nové zpěvy</a:t>
            </a:r>
            <a:endParaRPr lang="cs-CZ" b="1" i="1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Autofit/>
          </a:bodyPr>
          <a:lstStyle/>
          <a:p>
            <a:pPr algn="l"/>
            <a:r>
              <a:rPr lang="cs-CZ" sz="2800" dirty="0" smtClean="0"/>
              <a:t>Seznam použitých zdrojů: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908720"/>
            <a:ext cx="8229600" cy="5544616"/>
          </a:xfrm>
        </p:spPr>
        <p:txBody>
          <a:bodyPr>
            <a:normAutofit/>
          </a:bodyPr>
          <a:lstStyle/>
          <a:p>
            <a:r>
              <a:rPr lang="cs-CZ" sz="2000" i="1" dirty="0" smtClean="0"/>
              <a:t>Všeobecná encyklopedie v osmi svazcích 1 a/</a:t>
            </a:r>
            <a:r>
              <a:rPr lang="cs-CZ" sz="2000" i="1" dirty="0" err="1" smtClean="0"/>
              <a:t>b</a:t>
            </a:r>
            <a:r>
              <a:rPr lang="cs-CZ" sz="2000" dirty="0" smtClean="0"/>
              <a:t>. 1. </a:t>
            </a:r>
            <a:r>
              <a:rPr lang="cs-CZ" sz="2000" dirty="0" err="1" smtClean="0"/>
              <a:t>vyd</a:t>
            </a:r>
            <a:r>
              <a:rPr lang="cs-CZ" sz="2000" dirty="0" smtClean="0"/>
              <a:t>. Praha: DIDEROT, 1999, 518 s. ISBN 80-902-5553-1. </a:t>
            </a:r>
          </a:p>
          <a:p>
            <a:r>
              <a:rPr lang="cs-CZ" sz="2000" i="1" dirty="0" smtClean="0"/>
              <a:t>Všeobecná encyklopedie v osmi svazcích 7 ř/</a:t>
            </a:r>
            <a:r>
              <a:rPr lang="cs-CZ" sz="2000" i="1" dirty="0" err="1" smtClean="0"/>
              <a:t>š</a:t>
            </a:r>
            <a:r>
              <a:rPr lang="cs-CZ" sz="2000" dirty="0" smtClean="0"/>
              <a:t>. 1. </a:t>
            </a:r>
            <a:r>
              <a:rPr lang="cs-CZ" sz="2000" dirty="0" err="1" smtClean="0"/>
              <a:t>vyd</a:t>
            </a:r>
            <a:r>
              <a:rPr lang="cs-CZ" sz="2000" dirty="0" smtClean="0"/>
              <a:t>. Praha: DIDEROT, 1999, 428 s. ISBN 80-902-5559-0. </a:t>
            </a:r>
          </a:p>
          <a:p>
            <a:r>
              <a:rPr lang="cs-CZ" sz="2000" i="1" dirty="0" smtClean="0"/>
              <a:t>Odmaturuj! z literatury</a:t>
            </a:r>
            <a:r>
              <a:rPr lang="cs-CZ" sz="2000" dirty="0" smtClean="0"/>
              <a:t>. </a:t>
            </a:r>
            <a:r>
              <a:rPr lang="cs-CZ" sz="2000" dirty="0" err="1" smtClean="0"/>
              <a:t>Vyd</a:t>
            </a:r>
            <a:r>
              <a:rPr lang="cs-CZ" sz="2000" dirty="0" smtClean="0"/>
              <a:t>. 3. </a:t>
            </a:r>
            <a:r>
              <a:rPr lang="cs-CZ" sz="2000" dirty="0" err="1" smtClean="0"/>
              <a:t>rozš</a:t>
            </a:r>
            <a:r>
              <a:rPr lang="cs-CZ" sz="2000" dirty="0" smtClean="0"/>
              <a:t>., dotisk. Editor Eva Hánová. Brno: </a:t>
            </a:r>
            <a:r>
              <a:rPr lang="cs-CZ" sz="2000" dirty="0" err="1" smtClean="0"/>
              <a:t>Didaktis</a:t>
            </a:r>
            <a:r>
              <a:rPr lang="cs-CZ" sz="2000" dirty="0" smtClean="0"/>
              <a:t>, c2004, 208 s. Odmaturuj!. ISBN 80-735-8016-0. </a:t>
            </a:r>
          </a:p>
          <a:p>
            <a:r>
              <a:rPr lang="cs-CZ" sz="2000" dirty="0" smtClean="0"/>
              <a:t>SOUKAL, Josef. </a:t>
            </a:r>
            <a:r>
              <a:rPr lang="cs-CZ" sz="2000" i="1" dirty="0" smtClean="0"/>
              <a:t>Literatura pro III. ročník gymnázií</a:t>
            </a:r>
            <a:r>
              <a:rPr lang="cs-CZ" sz="2000" dirty="0" smtClean="0"/>
              <a:t>. 1. </a:t>
            </a:r>
            <a:r>
              <a:rPr lang="cs-CZ" sz="2000" dirty="0" err="1" smtClean="0"/>
              <a:t>vyd</a:t>
            </a:r>
            <a:r>
              <a:rPr lang="cs-CZ" sz="2000" dirty="0" smtClean="0"/>
              <a:t>. Praha: SPN - pedagogické nakladatelství, 2003, 336 s. ISBN 80-723-5227-X. </a:t>
            </a:r>
          </a:p>
          <a:p>
            <a:r>
              <a:rPr lang="cs-CZ" sz="2000" dirty="0" smtClean="0"/>
              <a:t>HOFFMANN, Bohuslav. </a:t>
            </a:r>
            <a:r>
              <a:rPr lang="cs-CZ" sz="2000" i="1" dirty="0" smtClean="0"/>
              <a:t>Literatura</a:t>
            </a:r>
            <a:r>
              <a:rPr lang="cs-CZ" sz="2000" dirty="0" smtClean="0"/>
              <a:t>. 1. </a:t>
            </a:r>
            <a:r>
              <a:rPr lang="cs-CZ" sz="2000" dirty="0" err="1" smtClean="0"/>
              <a:t>vyd</a:t>
            </a:r>
            <a:r>
              <a:rPr lang="cs-CZ" sz="2000" dirty="0" smtClean="0"/>
              <a:t>. Praha: </a:t>
            </a:r>
            <a:r>
              <a:rPr lang="cs-CZ" sz="2000" dirty="0" err="1" smtClean="0"/>
              <a:t>Scientia</a:t>
            </a:r>
            <a:r>
              <a:rPr lang="cs-CZ" sz="2000" dirty="0" smtClean="0"/>
              <a:t>, 1999, 230 s. Učebnice pro střední školy (</a:t>
            </a:r>
            <a:r>
              <a:rPr lang="cs-CZ" sz="2000" dirty="0" err="1" smtClean="0"/>
              <a:t>Scientia</a:t>
            </a:r>
            <a:r>
              <a:rPr lang="cs-CZ" sz="2000" dirty="0" smtClean="0"/>
              <a:t>). ISBN 80-718-3178-6. </a:t>
            </a:r>
          </a:p>
          <a:p>
            <a:r>
              <a:rPr lang="vi-VN" sz="2000" dirty="0" smtClean="0">
                <a:latin typeface="Calibri" pitchFamily="34" charset="0"/>
              </a:rPr>
              <a:t>KARPATSKÝ, Dušan. </a:t>
            </a:r>
            <a:r>
              <a:rPr lang="vi-VN" sz="2000" i="1" dirty="0" smtClean="0">
                <a:latin typeface="Calibri" pitchFamily="34" charset="0"/>
              </a:rPr>
              <a:t>Malý labyrint literatury</a:t>
            </a:r>
            <a:r>
              <a:rPr lang="vi-VN" sz="2000" dirty="0" smtClean="0">
                <a:latin typeface="Calibri" pitchFamily="34" charset="0"/>
              </a:rPr>
              <a:t>. 2. přepracované vyd. Praha: Albatros, 1997, 573 p. </a:t>
            </a:r>
            <a:r>
              <a:rPr lang="vi-VN" sz="2000" smtClean="0">
                <a:latin typeface="Calibri" pitchFamily="34" charset="0"/>
              </a:rPr>
              <a:t>ISBN 80-000-0527-1. </a:t>
            </a:r>
            <a:endParaRPr lang="cs-CZ" sz="2000" dirty="0" smtClean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18303948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266</TotalTime>
  <Words>931</Words>
  <Application>Microsoft Office PowerPoint</Application>
  <PresentationFormat>Předvádění na obrazovce (4:3)</PresentationFormat>
  <Paragraphs>132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Motiv systému Office</vt:lpstr>
      <vt:lpstr>Snímek 1</vt:lpstr>
      <vt:lpstr>Anarchističtí buřiči </vt:lpstr>
      <vt:lpstr>Generace buřičů</vt:lpstr>
      <vt:lpstr>Znaky</vt:lpstr>
      <vt:lpstr>Pojmy</vt:lpstr>
      <vt:lpstr>Představitelé</vt:lpstr>
      <vt:lpstr>František Gellner (1881 – 1914)</vt:lpstr>
      <vt:lpstr>Dílo</vt:lpstr>
      <vt:lpstr>Fráňa Šrámek  (1877 – 1952)</vt:lpstr>
      <vt:lpstr>Dílo</vt:lpstr>
      <vt:lpstr>Karel Toman (1877 – 1946)</vt:lpstr>
      <vt:lpstr>Viktor Dyk (1877 – 1931)</vt:lpstr>
      <vt:lpstr>Dílo</vt:lpstr>
      <vt:lpstr>Stanislav Kostka Neumann (1875 – 1947)</vt:lpstr>
      <vt:lpstr>Dílo</vt:lpstr>
      <vt:lpstr>Seznam použitých zdrojů: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Antonín Zelený</dc:creator>
  <cp:lastModifiedBy>Uzivatel</cp:lastModifiedBy>
  <cp:revision>14</cp:revision>
  <dcterms:created xsi:type="dcterms:W3CDTF">2012-12-23T08:55:19Z</dcterms:created>
  <dcterms:modified xsi:type="dcterms:W3CDTF">2013-10-26T04:37:06Z</dcterms:modified>
</cp:coreProperties>
</file>